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8" r:id="rId4"/>
  </p:sldMasterIdLst>
  <p:notesMasterIdLst>
    <p:notesMasterId r:id="rId12"/>
  </p:notesMasterIdLst>
  <p:handoutMasterIdLst>
    <p:handoutMasterId r:id="rId13"/>
  </p:handoutMasterIdLst>
  <p:sldIdLst>
    <p:sldId id="256" r:id="rId5"/>
    <p:sldId id="2147478933" r:id="rId6"/>
    <p:sldId id="2147478942" r:id="rId7"/>
    <p:sldId id="2147478946" r:id="rId8"/>
    <p:sldId id="2147478948" r:id="rId9"/>
    <p:sldId id="2147478941" r:id="rId10"/>
    <p:sldId id="214747893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6" orient="horz" pos="3840" userDrawn="1">
          <p15:clr>
            <a:srgbClr val="A4A3A4"/>
          </p15:clr>
        </p15:guide>
        <p15:guide id="7" pos="50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F8BA40B-8118-8222-D0C4-AA5FEF1B1196}" name="Josh Davis" initials="JD" userId="S::josh.davis@ivanti.com::c6409050-f106-41c4-904e-3324da903897" providerId="AD"/>
  <p188:author id="{2D1A5014-A220-2A3C-A423-569137273C96}" name="Rachel Haberman" initials="" userId="S::Rachel.Haberman@ivanti.com::b9637989-e1d2-4578-b50b-e8246d3a296e" providerId="AD"/>
  <p188:author id="{8A9A9F2D-AFC0-9673-4CFD-40F1C825BCA6}" name="Rachel Haberman" initials="RH" userId="S::rachel.haberman@ivanti.com::b9637989-e1d2-4578-b50b-e8246d3a296e" providerId="AD"/>
  <p188:author id="{3F562039-2FA4-FA1C-BC2E-6BC9497AEC7C}" name="Fred Gosker" initials="FG" userId="S::fred.gosker@ivanti.com::cdf424eb-1e63-4ca4-bcc7-bede1cc03e32" providerId="AD"/>
  <p188:author id="{879E2D52-B6CD-6243-CAF6-CB5A9FB1C837}" name="Katherine French" initials="KF" userId="S::katherine.french@ivanti.com::c0257b69-fbac-4102-9637-947f4c18e0ed" providerId="AD"/>
  <p188:author id="{5E3D9B5D-32A8-C702-7B42-68F84607944D}" name="Devin Hanson" initials="" userId="S::devin.hanson@ivanti.com::58ccc2a3-3649-461e-8a55-57d52dbae2f6" providerId="AD"/>
  <p188:author id="{4FF61F7F-8BFD-A616-E8DC-517718F72168}" name="Paige Breaux" initials="PB" userId="S::paige.breaux@ivanti.com::a63b32b6-6732-400a-a2cf-b4842bf2a45c" providerId="AD"/>
  <p188:author id="{B653AF7F-1DE4-6130-D099-CB56768DAEDB}" name="Paige Breaux" initials="" userId="S::Paige.Breaux@ivanti.com::a63b32b6-6732-400a-a2cf-b4842bf2a45c" providerId="AD"/>
  <p188:author id="{257A0E8C-9F30-99CE-CF71-D860D10F4852}" name="Nate Stitt" initials="" userId="S::Nate.Stitt@ivanti.com::063757c4-7d59-4afa-af4a-afdbb510cbbc" providerId="AD"/>
  <p188:author id="{D178A799-959B-F4C9-C6F6-8F2D40F419D7}" name="Nan Frazee-Byington" initials="NF" userId="S::Nan.FrazeeByington@ivanti.com::710aedec-2d3d-482d-b4e4-8a0c2648fa5e" providerId="AD"/>
  <p188:author id="{CDE42E9F-4362-BFF0-57FB-FEF1463BAA5F}" name="Nan Frazee-Byington" initials="NF" userId="S::nan.frazeebyington@ivanti.com::710aedec-2d3d-482d-b4e4-8a0c2648fa5e" providerId="AD"/>
  <p188:author id="{B16D98AB-1D1F-6B41-5034-A488ACD5806E}" name="Josh Davis" initials="JD" userId="S::Josh.Davis@ivanti.com::c6409050-f106-41c4-904e-3324da903897" providerId="AD"/>
  <p188:author id="{0D5B88D2-DCAC-6EE9-9A96-7EB4885B5E4E}" name="Eric Bruyn" initials="EB" userId="S::eric.bruyn@ivanti.com::d1e2639a-d807-449f-87e0-9c7bb0728afd" providerId="AD"/>
  <p188:author id="{29C9C1EE-F3C6-5243-D401-D3D609872988}" name="Katherine French" initials="KF" userId="S::Katherine.French@ivanti.com::c0257b69-fbac-4102-9637-947f4c18e0ed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ed Gosker" initials="FG" lastIdx="1" clrIdx="0">
    <p:extLst>
      <p:ext uri="{19B8F6BF-5375-455C-9EA6-DF929625EA0E}">
        <p15:presenceInfo xmlns:p15="http://schemas.microsoft.com/office/powerpoint/2012/main" userId="S::fred.gosker@ivanti.com::cdf424eb-1e63-4ca4-bcc7-bede1cc03e3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0B54"/>
    <a:srgbClr val="A00C54"/>
    <a:srgbClr val="CF1135"/>
    <a:srgbClr val="FF1515"/>
    <a:srgbClr val="4E0389"/>
    <a:srgbClr val="660479"/>
    <a:srgbClr val="850A64"/>
    <a:srgbClr val="EBEBEB"/>
    <a:srgbClr val="BFBFBF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B29FC0-8E49-4649-99CB-F5D14233A1F9}" v="4" dt="2024-03-18T14:20:27.598"/>
    <p1510:client id="{B848A63B-6A0E-697F-0DE6-874CADB97D8F}" v="13" dt="2024-03-18T14:13:15.6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23"/>
    <p:restoredTop sz="94648"/>
  </p:normalViewPr>
  <p:slideViewPr>
    <p:cSldViewPr snapToGrid="0">
      <p:cViewPr varScale="1">
        <p:scale>
          <a:sx n="126" d="100"/>
          <a:sy n="126" d="100"/>
        </p:scale>
        <p:origin x="232" y="200"/>
      </p:cViewPr>
      <p:guideLst>
        <p:guide orient="horz" pos="3840"/>
        <p:guide pos="50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5C63FB9-8E8A-424B-889D-EBCD169DA02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AF7EC4E-3085-9744-A2D7-D8F69104C6B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4A9F91-9F24-8D4E-9E72-288A12A0CAD2}" type="datetimeFigureOut">
              <a:rPr lang="en-US" smtClean="0">
                <a:latin typeface="Arial" panose="020B0604020202020204" pitchFamily="34" charset="0"/>
              </a:rPr>
              <a:t>3/18/2024</a:t>
            </a:fld>
            <a:endParaRPr lang="en-US">
              <a:latin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B682E0-A336-BB41-B8FB-702710B2DA9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818E85-B568-3545-A571-FF02AEABD1E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82876B-1E3E-A842-97D5-D0932241CA04}" type="slidenum">
              <a:rPr lang="en-US" smtClean="0">
                <a:latin typeface="Arial" panose="020B0604020202020204" pitchFamily="34" charset="0"/>
              </a:rPr>
              <a:t>‹#›</a:t>
            </a:fld>
            <a:endParaRPr 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79555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1-12T15:55:14.058"/>
    </inkml:context>
    <inkml:brush xml:id="br0">
      <inkml:brushProperty name="width" value="0.1" units="cm"/>
      <inkml:brushProperty name="height" value="0.1" units="cm"/>
    </inkml:brush>
  </inkml:definitions>
  <inkml:trace contextRef="#ctx0" brushRef="#br0">28462 22358 1003 0 0,'6'11'9608'0'0,"4"5"-9247"0"0,0 0-89 0 0,-1-2-40 0 0,-1-3-52 0 0,-3-4 0 0 0,-2-2 36 0 0,0-3-156 0 0,-2 0-200 0 0,-1 0-64 0 0,0 0-248 0 0,0 2-361 0 0,-1 0-231 0 0,1 2-84 0 0,0-1-92 0 0,0 1-276 0 0,0-1-784 0 0,0-9-904 0 0,0-4 3184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6755E10E-7CC3-CF46-A4E5-CCFE136D86F6}" type="datetimeFigureOut">
              <a:rPr lang="en-US" smtClean="0"/>
              <a:pPr/>
              <a:t>3/18/2024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6A6C0BA5-3971-3645-86F9-CC5C47721C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8473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9178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8956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2259FC-A7DB-27AA-0679-67316565D5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D03A45E-5163-4792-01D4-19C6066732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032120-3CF7-EC43-7C57-E988C7B17E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BB93AA-E641-7F88-66DF-7AEE39A9B4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58294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B8FEE8-DD94-0CFA-04D7-E503CE6667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893CC0-7862-A693-3B33-4B5306793D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2502A4-C816-72C9-C0F8-14BC61B756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0693F3-4577-96C0-12D6-8C4BF491D3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82219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F5EE66-9326-2D2B-C938-3C4C3E9B8D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B46F652-7487-94EC-64EF-84E558A1E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12EFC9F-87DD-8EED-110B-F03216E889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A032C6-BB1D-9304-E109-A29EF9EF97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25559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7C7BFD-1396-EFE5-DF04-927F009391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F925CD3-515D-97B6-488A-DE81CFE777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C636A04-F894-9E3A-951D-F3DCE749F3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2554AF-A1B4-B1F7-D80D-0356B078E6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441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38FFB-0A3C-9A16-73F1-0B3CFD26A5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2D522B-8DD0-956B-812D-AFE7C95C2E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509E2FA-CA14-6746-1038-1F451B7E09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481F5A-C42A-C8D7-495B-E086B4F27F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6C0BA5-3971-3645-86F9-CC5C47721CEF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605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vanti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89983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5389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</p:sldLayoutIdLst>
  <p:hf sldNum="0" hdr="0" ft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tabLst>
          <a:tab pos="3878263" algn="l"/>
        </a:tabLst>
        <a:defRPr sz="270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Font typeface="Wingdings" pitchFamily="2" charset="2"/>
        <a:buNone/>
        <a:defRPr sz="2400" b="1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00050" indent="-223838" algn="l" defTabSz="914400" rtl="0" eaLnBrk="1" latinLnBrk="0" hangingPunct="1">
        <a:lnSpc>
          <a:spcPct val="100000"/>
        </a:lnSpc>
        <a:spcBef>
          <a:spcPts val="500"/>
        </a:spcBef>
        <a:buFont typeface="Wingdings" pitchFamily="2" charset="2"/>
        <a:buChar char="§"/>
        <a:tabLst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400050" indent="-223838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tabLst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400050" indent="-223838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tabLst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400050" indent="-223838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tabLst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858838" indent="-173038" algn="l" defTabSz="914400" rtl="0" eaLnBrk="1" latinLnBrk="0" hangingPunct="1">
        <a:lnSpc>
          <a:spcPct val="100000"/>
        </a:lnSpc>
        <a:spcBef>
          <a:spcPts val="500"/>
        </a:spcBef>
        <a:buSzPct val="80000"/>
        <a:buFont typeface="Wingdings" pitchFamily="2" charset="2"/>
        <a:buChar char="§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433513" indent="-174625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Wingdings" pitchFamily="2" charset="2"/>
        <a:buChar char="§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1831975" indent="-173038" algn="l" defTabSz="914400" rtl="0" eaLnBrk="1" latinLnBrk="0" hangingPunct="1">
        <a:lnSpc>
          <a:spcPct val="100000"/>
        </a:lnSpc>
        <a:spcBef>
          <a:spcPts val="500"/>
        </a:spcBef>
        <a:buSzPct val="60000"/>
        <a:buFont typeface="Wingdings" pitchFamily="2" charset="2"/>
        <a:buChar char="§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7" orient="horz" pos="2160">
          <p15:clr>
            <a:srgbClr val="F26B43"/>
          </p15:clr>
        </p15:guide>
        <p15:guide id="8" pos="3840">
          <p15:clr>
            <a:srgbClr val="F26B43"/>
          </p15:clr>
        </p15:guide>
        <p15:guide id="9" pos="384">
          <p15:clr>
            <a:srgbClr val="F26B43"/>
          </p15:clr>
        </p15:guide>
        <p15:guide id="11" orient="horz" pos="504">
          <p15:clr>
            <a:srgbClr val="F26B43"/>
          </p15:clr>
        </p15:guide>
        <p15:guide id="12" pos="729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jpeg"/><Relationship Id="rId7" Type="http://schemas.openxmlformats.org/officeDocument/2006/relationships/customXml" Target="../ink/ink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hyperlink" Target="http://www.ivanti.com/ja/aitsm-report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hyperlink" Target="http://ivanti.com/research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1E33CB0-1341-6B41-E366-13628B1807B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74446" y="709615"/>
            <a:ext cx="11147730" cy="2235468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ts val="6560"/>
              </a:lnSpc>
              <a:spcBef>
                <a:spcPts val="0"/>
              </a:spcBef>
            </a:pPr>
            <a:r>
              <a:rPr lang="en-US" sz="44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AITSM: </a:t>
            </a:r>
            <a:r>
              <a:rPr lang="en-US" sz="4400" b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AIは</a:t>
            </a:r>
            <a:r>
              <a:rPr lang="en-US" altLang="ja-JP" sz="4400" b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どのようにして</a:t>
            </a:r>
            <a:r>
              <a:rPr lang="en-US" sz="4400" b="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ITサービス</a:t>
            </a:r>
            <a:r>
              <a:rPr lang="ja-JP" altLang="en-US" sz="4400" b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の自動化を再定義しつつあるのか</a:t>
            </a:r>
            <a:br>
              <a:rPr lang="en-US" sz="66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endParaRPr lang="en-US" sz="4000" b="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8D0919-2C9F-4A72-B222-BFF1356EB7B1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35853" y="5165531"/>
            <a:ext cx="6561751" cy="1036867"/>
          </a:xfrm>
          <a:prstGeom prst="rect">
            <a:avLst/>
          </a:prstGeom>
        </p:spPr>
        <p:txBody>
          <a:bodyPr anchor="b">
            <a:noAutofit/>
          </a:bodyPr>
          <a:lstStyle/>
          <a:p>
            <a:r>
              <a:rPr lang="en-US" sz="2000" b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ivanti.com/ja/aitsm-report</a:t>
            </a:r>
            <a:r>
              <a:rPr lang="ja-JP" altLang="en-US" sz="2000" b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で、レポート全文を読み、図表をダウンロードしてください。</a:t>
            </a:r>
            <a:endParaRPr lang="en-US" sz="2000" b="0" dirty="0">
              <a:solidFill>
                <a:schemeClr val="bg1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5C0EAA43-60E5-A67E-ABB6-980B2AEEF36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589719" y="5376828"/>
            <a:ext cx="2059862" cy="87348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D477A3FE-C3C9-9B29-00C2-1F4063CBEC1A}"/>
                  </a:ext>
                </a:extLst>
              </p14:cNvPr>
              <p14:cNvContentPartPr/>
              <p14:nvPr/>
            </p14:nvContentPartPr>
            <p14:xfrm>
              <a:off x="10963722" y="7472164"/>
              <a:ext cx="19871" cy="42276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D477A3FE-C3C9-9B29-00C2-1F4063CBEC1A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945980" y="7454401"/>
                <a:ext cx="55000" cy="77447"/>
              </a:xfrm>
              <a:prstGeom prst="rect">
                <a:avLst/>
              </a:prstGeom>
            </p:spPr>
          </p:pic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97870B0E-767D-4C00-63E8-5C3989548D83}"/>
              </a:ext>
            </a:extLst>
          </p:cNvPr>
          <p:cNvSpPr txBox="1"/>
          <p:nvPr/>
        </p:nvSpPr>
        <p:spPr>
          <a:xfrm>
            <a:off x="613731" y="2947605"/>
            <a:ext cx="9932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エグゼクティブ・サマリーと主な調査結果</a:t>
            </a:r>
            <a:endParaRPr lang="en-US" sz="36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81661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7D888F0-F054-8E50-5114-3F53B6A221D3}"/>
              </a:ext>
            </a:extLst>
          </p:cNvPr>
          <p:cNvSpPr/>
          <p:nvPr/>
        </p:nvSpPr>
        <p:spPr>
          <a:xfrm>
            <a:off x="0" y="0"/>
            <a:ext cx="3528647" cy="6858000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red and purple squares&#10;&#10;Description automatically generated">
            <a:extLst>
              <a:ext uri="{FF2B5EF4-FFF2-40B4-BE49-F238E27FC236}">
                <a16:creationId xmlns:a16="http://schemas.microsoft.com/office/drawing/2014/main" id="{6727CF00-24E9-1F1A-0C18-8F643901634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315"/>
          <a:stretch/>
        </p:blipFill>
        <p:spPr>
          <a:xfrm>
            <a:off x="-2" y="0"/>
            <a:ext cx="3528649" cy="3848669"/>
          </a:xfrm>
          <a:prstGeom prst="rect">
            <a:avLst/>
          </a:prstGeom>
        </p:spPr>
      </p:pic>
      <p:pic>
        <p:nvPicPr>
          <p:cNvPr id="1028" name="Picture 4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4BA3AA99-3BA4-B827-12E8-16C77389AD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0377" y="366712"/>
            <a:ext cx="7211971" cy="612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5">
            <a:extLst>
              <a:ext uri="{FF2B5EF4-FFF2-40B4-BE49-F238E27FC236}">
                <a16:creationId xmlns:a16="http://schemas.microsoft.com/office/drawing/2014/main" id="{26111899-E882-D88C-1BB6-D23C9B20D620}"/>
              </a:ext>
            </a:extLst>
          </p:cNvPr>
          <p:cNvSpPr txBox="1">
            <a:spLocks/>
          </p:cNvSpPr>
          <p:nvPr/>
        </p:nvSpPr>
        <p:spPr>
          <a:xfrm>
            <a:off x="609600" y="1074261"/>
            <a:ext cx="2559803" cy="5015345"/>
          </a:xfrm>
          <a:prstGeom prst="rect">
            <a:avLst/>
          </a:prstGeom>
        </p:spPr>
        <p:txBody>
          <a:bodyPr lIns="0" tIns="0" rIns="91440" bIns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ja-JP" altLang="en-US" sz="24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主な発見：　　　　「どこでも職場 （</a:t>
            </a:r>
            <a:r>
              <a:rPr lang="en-US" sz="24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Everywhere Work</a:t>
            </a:r>
            <a:r>
              <a:rPr lang="ja-JP" altLang="en-US" sz="24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）</a:t>
            </a:r>
            <a:r>
              <a:rPr lang="en-US" sz="24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」</a:t>
            </a:r>
            <a:r>
              <a:rPr lang="ja-JP" altLang="en-US" sz="24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のトレンドは、従業員の働き方を改善させたが、価値の高い</a:t>
            </a:r>
            <a:r>
              <a:rPr lang="en-US" sz="24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IT</a:t>
            </a:r>
            <a:r>
              <a:rPr lang="ja-JP" altLang="en-US" sz="24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人材にとっては思いがけないストレス要因となっている</a:t>
            </a:r>
            <a:endParaRPr lang="en-US" sz="2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65406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2C2AC2-196E-E119-F6F9-64A926EF89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8F3A536-5C88-4045-6646-AC5640AB891F}"/>
              </a:ext>
            </a:extLst>
          </p:cNvPr>
          <p:cNvSpPr/>
          <p:nvPr/>
        </p:nvSpPr>
        <p:spPr>
          <a:xfrm>
            <a:off x="0" y="0"/>
            <a:ext cx="3528647" cy="6858000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red and purple squares&#10;&#10;Description automatically generated">
            <a:extLst>
              <a:ext uri="{FF2B5EF4-FFF2-40B4-BE49-F238E27FC236}">
                <a16:creationId xmlns:a16="http://schemas.microsoft.com/office/drawing/2014/main" id="{639AC4F9-4BD2-61DD-1049-0D9D530E8F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315"/>
          <a:stretch/>
        </p:blipFill>
        <p:spPr>
          <a:xfrm>
            <a:off x="-2" y="0"/>
            <a:ext cx="3528649" cy="384866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07DC818-80FA-709E-DE06-1C556487E4F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522528" y="1999280"/>
            <a:ext cx="2954003" cy="295400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8066D81-2135-AC28-C46A-769A91AA50E0}"/>
              </a:ext>
            </a:extLst>
          </p:cNvPr>
          <p:cNvSpPr txBox="1"/>
          <p:nvPr/>
        </p:nvSpPr>
        <p:spPr>
          <a:xfrm>
            <a:off x="5342137" y="2634710"/>
            <a:ext cx="13147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>
                <a:solidFill>
                  <a:schemeClr val="accent1"/>
                </a:solidFill>
              </a:rPr>
              <a:t>68%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A627FF-1E0A-10F7-CD75-13FE94C11B7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8120557" y="1999280"/>
            <a:ext cx="2950315" cy="29540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F10D31D-CAC5-3720-35BE-44F8B43A75F9}"/>
              </a:ext>
            </a:extLst>
          </p:cNvPr>
          <p:cNvSpPr txBox="1"/>
          <p:nvPr/>
        </p:nvSpPr>
        <p:spPr>
          <a:xfrm>
            <a:off x="8938322" y="2634710"/>
            <a:ext cx="131478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>
                <a:solidFill>
                  <a:schemeClr val="tx2"/>
                </a:solidFill>
              </a:rPr>
              <a:t>77%</a:t>
            </a:r>
          </a:p>
        </p:txBody>
      </p:sp>
      <p:sp>
        <p:nvSpPr>
          <p:cNvPr id="11" name="Title 5">
            <a:extLst>
              <a:ext uri="{FF2B5EF4-FFF2-40B4-BE49-F238E27FC236}">
                <a16:creationId xmlns:a16="http://schemas.microsoft.com/office/drawing/2014/main" id="{457B24C7-17AD-0A61-FF70-3EA8FF29BC26}"/>
              </a:ext>
            </a:extLst>
          </p:cNvPr>
          <p:cNvSpPr txBox="1">
            <a:spLocks/>
          </p:cNvSpPr>
          <p:nvPr/>
        </p:nvSpPr>
        <p:spPr>
          <a:xfrm>
            <a:off x="609600" y="800101"/>
            <a:ext cx="2559803" cy="5295900"/>
          </a:xfrm>
          <a:prstGeom prst="rect">
            <a:avLst/>
          </a:prstGeom>
        </p:spPr>
        <p:txBody>
          <a:bodyPr lIns="0" tIns="0" rIns="91440" bIns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ja-JP" altLang="en-US" sz="24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なぜそれが大事なのか：</a:t>
            </a:r>
            <a:r>
              <a:rPr lang="en-US" sz="24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IT</a:t>
            </a:r>
            <a:r>
              <a:rPr lang="ja-JP" altLang="en-US" sz="24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担当者のストレスと燃え尽き症候群は史上最高の水準にある</a:t>
            </a:r>
            <a:endParaRPr lang="en-US" sz="24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2" name="TextBox 9">
            <a:extLst>
              <a:ext uri="{FF2B5EF4-FFF2-40B4-BE49-F238E27FC236}">
                <a16:creationId xmlns:a16="http://schemas.microsoft.com/office/drawing/2014/main" id="{1DEE96A1-F3F8-6C9A-57D9-22BB9723716F}"/>
              </a:ext>
            </a:extLst>
          </p:cNvPr>
          <p:cNvSpPr txBox="1"/>
          <p:nvPr/>
        </p:nvSpPr>
        <p:spPr>
          <a:xfrm>
            <a:off x="4828010" y="3387004"/>
            <a:ext cx="234303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700" dirty="0">
                <a:latin typeface="Meiryo UI" panose="020B0604030504040204" pitchFamily="50" charset="-128"/>
                <a:ea typeface="Meiryo UI" panose="020B0604030504040204" pitchFamily="50" charset="-128"/>
              </a:rPr>
              <a:t>の</a:t>
            </a:r>
            <a:r>
              <a:rPr lang="en-US" sz="1700" dirty="0">
                <a:latin typeface="Meiryo UI" panose="020B0604030504040204" pitchFamily="50" charset="-128"/>
                <a:ea typeface="Meiryo UI" panose="020B0604030504040204" pitchFamily="50" charset="-128"/>
              </a:rPr>
              <a:t>IT</a:t>
            </a:r>
            <a:r>
              <a:rPr lang="ja-JP" altLang="en-US" sz="1700" dirty="0">
                <a:latin typeface="Meiryo UI" panose="020B0604030504040204" pitchFamily="50" charset="-128"/>
                <a:ea typeface="Meiryo UI" panose="020B0604030504040204" pitchFamily="50" charset="-128"/>
              </a:rPr>
              <a:t>担当者は仕事で燃え尽き感を感じている</a:t>
            </a:r>
            <a:endParaRPr lang="en-US" sz="1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F933223A-C487-530C-E033-1E70E5D5006D}"/>
              </a:ext>
            </a:extLst>
          </p:cNvPr>
          <p:cNvSpPr txBox="1"/>
          <p:nvPr/>
        </p:nvSpPr>
        <p:spPr>
          <a:xfrm>
            <a:off x="8424195" y="3387004"/>
            <a:ext cx="234303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700" dirty="0">
                <a:latin typeface="Meiryo UI" panose="020B0604030504040204" pitchFamily="50" charset="-128"/>
                <a:ea typeface="Meiryo UI" panose="020B0604030504040204" pitchFamily="50" charset="-128"/>
              </a:rPr>
              <a:t>仕事が心身の健康に影響を及ぼしていると回答</a:t>
            </a:r>
            <a:endParaRPr lang="en-US" sz="1700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44232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D9397C-BEF9-A0B1-16D2-477048E225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EC56519-8150-3FC9-219C-31B505476802}"/>
              </a:ext>
            </a:extLst>
          </p:cNvPr>
          <p:cNvSpPr/>
          <p:nvPr/>
        </p:nvSpPr>
        <p:spPr>
          <a:xfrm>
            <a:off x="8896027" y="-2"/>
            <a:ext cx="3295973" cy="68580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0CAC688C-8CF8-DD82-FADE-4533C4A23798}"/>
              </a:ext>
            </a:extLst>
          </p:cNvPr>
          <p:cNvSpPr txBox="1">
            <a:spLocks/>
          </p:cNvSpPr>
          <p:nvPr/>
        </p:nvSpPr>
        <p:spPr>
          <a:xfrm>
            <a:off x="9171992" y="895818"/>
            <a:ext cx="2892490" cy="4142974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ja-JP" altLang="en-US" sz="200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</a:rPr>
              <a:t>なぜそれが大事なのか：</a:t>
            </a:r>
            <a:br>
              <a:rPr lang="en-US" sz="2000" dirty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lang="en-US" altLang="ja-JP" sz="2000" b="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</a:rPr>
              <a:t>AI</a:t>
            </a:r>
            <a:r>
              <a:rPr lang="ja-JP" altLang="en-US" sz="2000" b="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</a:rPr>
              <a:t>を活用した</a:t>
            </a:r>
            <a:r>
              <a:rPr lang="en-US" altLang="ja-JP" sz="2000" b="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</a:rPr>
              <a:t>ESM</a:t>
            </a:r>
            <a:r>
              <a:rPr lang="ja-JP" altLang="en-US" sz="2000" b="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</a:rPr>
              <a:t>は</a:t>
            </a:r>
            <a:r>
              <a:rPr lang="en-US" altLang="ja-JP" sz="2000" b="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</a:rPr>
              <a:t>IT</a:t>
            </a:r>
            <a:r>
              <a:rPr lang="ja-JP" altLang="en-US" sz="2000" b="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</a:rPr>
              <a:t>チームに変革をもたらし、ワークフロー、スループット、敏捷性を一新します。</a:t>
            </a:r>
            <a:endParaRPr lang="en-US" altLang="ja-JP" sz="2000" b="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/>
            </a:endParaRPr>
          </a:p>
          <a:p>
            <a:pPr>
              <a:lnSpc>
                <a:spcPct val="100000"/>
              </a:lnSpc>
            </a:pPr>
            <a:endParaRPr lang="en-US" altLang="ja-JP" sz="2000" b="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/>
            </a:endParaRPr>
          </a:p>
          <a:p>
            <a:pPr>
              <a:lnSpc>
                <a:spcPct val="100000"/>
              </a:lnSpc>
            </a:pPr>
            <a:r>
              <a:rPr lang="ja-JP" altLang="en-US" sz="2000" b="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</a:rPr>
              <a:t>また、</a:t>
            </a:r>
            <a:r>
              <a:rPr lang="en-US" altLang="ja-JP" sz="2000" b="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</a:rPr>
              <a:t>IT</a:t>
            </a:r>
            <a:r>
              <a:rPr lang="ja-JP" altLang="en-US" sz="2000" b="0" dirty="0">
                <a:solidFill>
                  <a:schemeClr val="bg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</a:rPr>
              <a:t>部門に必要なスキルと経験の組み合わせも変わると予想されます。</a:t>
            </a:r>
            <a:br>
              <a:rPr 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br>
              <a:rPr lang="en-US" sz="2000" b="0" dirty="0">
                <a:latin typeface="Meiryo UI" panose="020B0604030504040204" pitchFamily="50" charset="-128"/>
                <a:ea typeface="Meiryo UI" panose="020B0604030504040204" pitchFamily="50" charset="-128"/>
              </a:rPr>
            </a:br>
            <a:endParaRPr lang="en-US" sz="2000" dirty="0">
              <a:solidFill>
                <a:schemeClr val="bg1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/>
            </a:endParaRPr>
          </a:p>
        </p:txBody>
      </p:sp>
      <p:pic>
        <p:nvPicPr>
          <p:cNvPr id="2050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02DBCBE3-512F-CE53-9605-2BC709D31F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2362200"/>
            <a:ext cx="8491593" cy="327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2">
            <a:extLst>
              <a:ext uri="{FF2B5EF4-FFF2-40B4-BE49-F238E27FC236}">
                <a16:creationId xmlns:a16="http://schemas.microsoft.com/office/drawing/2014/main" id="{6F183262-4963-258D-E406-E72E168D1E57}"/>
              </a:ext>
            </a:extLst>
          </p:cNvPr>
          <p:cNvSpPr txBox="1">
            <a:spLocks/>
          </p:cNvSpPr>
          <p:nvPr/>
        </p:nvSpPr>
        <p:spPr>
          <a:xfrm>
            <a:off x="200025" y="895818"/>
            <a:ext cx="7305211" cy="1221636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000" dirty="0" err="1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</a:rPr>
              <a:t>主な発見</a:t>
            </a:r>
            <a:r>
              <a:rPr lang="en-US" sz="2000" dirty="0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</a:rPr>
              <a:t>:</a:t>
            </a:r>
            <a:br>
              <a:rPr lang="en-US" sz="2000" b="0" dirty="0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lang="ja-JP" altLang="en-US" sz="2000" b="0" dirty="0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  <a:t>市場には人材が</a:t>
            </a:r>
            <a:r>
              <a:rPr lang="ja-JP" altLang="en-US" sz="2000" b="0" dirty="0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</a:rPr>
              <a:t>いるにもかかわらず、多くの企業は依然として優秀な</a:t>
            </a:r>
            <a:r>
              <a:rPr lang="en-US" sz="2000" b="0" dirty="0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</a:rPr>
              <a:t>IT</a:t>
            </a:r>
            <a:r>
              <a:rPr lang="ja-JP" altLang="en-US" sz="2000" b="0" dirty="0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</a:rPr>
              <a:t>人材の確保に苦慮している。</a:t>
            </a:r>
            <a:endParaRPr lang="en-US" sz="2000" dirty="0">
              <a:solidFill>
                <a:schemeClr val="accent1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51512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579E6B-1F62-CACD-76DC-6108370E31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30A85DF-39CC-F1C0-E316-0C0C2B6B0CCA}"/>
              </a:ext>
            </a:extLst>
          </p:cNvPr>
          <p:cNvSpPr/>
          <p:nvPr/>
        </p:nvSpPr>
        <p:spPr>
          <a:xfrm>
            <a:off x="8896027" y="-2"/>
            <a:ext cx="3295973" cy="68580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4EB5315E-5311-38DE-F129-16C1498DBDB7}"/>
              </a:ext>
            </a:extLst>
          </p:cNvPr>
          <p:cNvSpPr txBox="1">
            <a:spLocks/>
          </p:cNvSpPr>
          <p:nvPr/>
        </p:nvSpPr>
        <p:spPr>
          <a:xfrm>
            <a:off x="9004041" y="895818"/>
            <a:ext cx="3049291" cy="2977607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00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Arial"/>
              </a:rPr>
              <a:t>なぜそれが大事</a:t>
            </a:r>
            <a:r>
              <a:rPr lang="ja-JP" altLang="en-US" sz="20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Arial"/>
              </a:rPr>
              <a:t>なの</a:t>
            </a:r>
            <a:r>
              <a:rPr lang="en-US" sz="20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Arial"/>
              </a:rPr>
              <a:t>か:</a:t>
            </a:r>
            <a:br>
              <a:rPr lang="en-US" sz="20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2000" b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Arial"/>
              </a:rPr>
              <a:t>全社的な可視性がなければ、組織は効果的なイノベーションを起こすことも、</a:t>
            </a:r>
            <a:r>
              <a:rPr lang="en-US" sz="2000" b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Arial"/>
              </a:rPr>
              <a:t>AI</a:t>
            </a:r>
            <a:r>
              <a:rPr lang="ja-JP" altLang="en-US" sz="2000" b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Arial"/>
              </a:rPr>
              <a:t>の高い可能性を活用することもできません。</a:t>
            </a:r>
            <a:endParaRPr lang="en-US" sz="20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  <a:cs typeface="Arial"/>
            </a:endParaRPr>
          </a:p>
        </p:txBody>
      </p:sp>
      <p:pic>
        <p:nvPicPr>
          <p:cNvPr id="3074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CA3A2295-2A6F-8975-BC88-BCBC29E635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668" y="2562225"/>
            <a:ext cx="8757359" cy="2849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2">
            <a:extLst>
              <a:ext uri="{FF2B5EF4-FFF2-40B4-BE49-F238E27FC236}">
                <a16:creationId xmlns:a16="http://schemas.microsoft.com/office/drawing/2014/main" id="{AD3D4E15-1F62-8407-4E36-084273EE97D0}"/>
              </a:ext>
            </a:extLst>
          </p:cNvPr>
          <p:cNvSpPr txBox="1">
            <a:spLocks/>
          </p:cNvSpPr>
          <p:nvPr/>
        </p:nvSpPr>
        <p:spPr>
          <a:xfrm>
            <a:off x="138668" y="895818"/>
            <a:ext cx="7305211" cy="1221636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000" dirty="0" err="1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</a:rPr>
              <a:t>主な発見</a:t>
            </a:r>
            <a:r>
              <a:rPr lang="en-US" sz="2000" dirty="0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</a:rPr>
              <a:t>:</a:t>
            </a:r>
            <a:br>
              <a:rPr lang="en-US" sz="2000" b="0" dirty="0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</a:rPr>
            </a:br>
            <a:r>
              <a:rPr lang="ja-JP" altLang="en-US" sz="2000" b="0" dirty="0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</a:rPr>
              <a:t>多くの組織の</a:t>
            </a:r>
            <a:r>
              <a:rPr lang="en-US" sz="2000" b="0" dirty="0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</a:rPr>
              <a:t>IT</a:t>
            </a:r>
            <a:r>
              <a:rPr lang="ja-JP" altLang="en-US" sz="2000" b="0" dirty="0">
                <a:solidFill>
                  <a:schemeClr val="accent1"/>
                </a:solidFill>
                <a:latin typeface="Meiryo UI" panose="020B0604030504040204" pitchFamily="50" charset="-128"/>
                <a:ea typeface="Meiryo UI" panose="020B0604030504040204" pitchFamily="50" charset="-128"/>
                <a:cs typeface="Arial"/>
              </a:rPr>
              <a:t>チームにおける可視性の低さは、応答時間、データ品質、および従業員体験に影響を与えている。</a:t>
            </a:r>
            <a:endParaRPr lang="en-US" sz="2000" dirty="0">
              <a:solidFill>
                <a:schemeClr val="accent1"/>
              </a:solidFill>
              <a:latin typeface="Meiryo UI" panose="020B0604030504040204" pitchFamily="50" charset="-128"/>
              <a:ea typeface="Meiryo UI" panose="020B0604030504040204" pitchFamily="50" charset="-128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12626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7AA5F5-C370-FEB6-C957-2574065D42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D1BE7C0-CA88-2B9F-F629-08ABA555913A}"/>
              </a:ext>
            </a:extLst>
          </p:cNvPr>
          <p:cNvSpPr/>
          <p:nvPr/>
        </p:nvSpPr>
        <p:spPr>
          <a:xfrm>
            <a:off x="0" y="0"/>
            <a:ext cx="3528647" cy="6858000"/>
          </a:xfrm>
          <a:prstGeom prst="rect">
            <a:avLst/>
          </a:prstGeom>
          <a:solidFill>
            <a:srgbClr val="4E038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A red and purple squares&#10;&#10;Description automatically generated">
            <a:extLst>
              <a:ext uri="{FF2B5EF4-FFF2-40B4-BE49-F238E27FC236}">
                <a16:creationId xmlns:a16="http://schemas.microsoft.com/office/drawing/2014/main" id="{5A0E97CC-D446-E722-8696-0FCBFE3277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8315"/>
          <a:stretch/>
        </p:blipFill>
        <p:spPr>
          <a:xfrm>
            <a:off x="-2" y="0"/>
            <a:ext cx="3528649" cy="3848669"/>
          </a:xfrm>
          <a:prstGeom prst="rect">
            <a:avLst/>
          </a:prstGeom>
        </p:spPr>
      </p:pic>
      <p:sp>
        <p:nvSpPr>
          <p:cNvPr id="4" name="Title 5">
            <a:extLst>
              <a:ext uri="{FF2B5EF4-FFF2-40B4-BE49-F238E27FC236}">
                <a16:creationId xmlns:a16="http://schemas.microsoft.com/office/drawing/2014/main" id="{925330AF-684D-1FB5-EB48-43DDB0E3753A}"/>
              </a:ext>
            </a:extLst>
          </p:cNvPr>
          <p:cNvSpPr txBox="1">
            <a:spLocks/>
          </p:cNvSpPr>
          <p:nvPr/>
        </p:nvSpPr>
        <p:spPr>
          <a:xfrm>
            <a:off x="609600" y="800101"/>
            <a:ext cx="2559803" cy="5295900"/>
          </a:xfrm>
          <a:prstGeom prst="rect">
            <a:avLst/>
          </a:prstGeom>
        </p:spPr>
        <p:txBody>
          <a:bodyPr lIns="0" tIns="0" rIns="91440" bIns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tabLst>
                <a:tab pos="3878263" algn="l"/>
              </a:tabLst>
              <a:defRPr sz="2700" b="1" i="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400" b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Arial"/>
              </a:rPr>
              <a:t>IT</a:t>
            </a:r>
            <a:r>
              <a:rPr lang="ja-JP" altLang="en-US" sz="2400" b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Arial"/>
              </a:rPr>
              <a:t>サービスデスクの自動化を実現する</a:t>
            </a:r>
            <a:r>
              <a:rPr lang="en-US" altLang="ja-JP" sz="2400" b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Arial"/>
              </a:rPr>
              <a:t>4</a:t>
            </a:r>
            <a:r>
              <a:rPr lang="ja-JP" altLang="en-US" sz="2400" b="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  <a:cs typeface="Arial"/>
              </a:rPr>
              <a:t>つの重要なステップ</a:t>
            </a:r>
            <a:endParaRPr lang="en-US" sz="240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ED065CD-7267-E5AD-F904-6F83D9AA4FE9}"/>
              </a:ext>
            </a:extLst>
          </p:cNvPr>
          <p:cNvGrpSpPr/>
          <p:nvPr/>
        </p:nvGrpSpPr>
        <p:grpSpPr>
          <a:xfrm>
            <a:off x="4272925" y="800101"/>
            <a:ext cx="7255232" cy="1168184"/>
            <a:chOff x="4327168" y="800101"/>
            <a:chExt cx="7255232" cy="1168184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6D387D4-82D9-CD02-9C7B-D2F603DBEE8A}"/>
                </a:ext>
              </a:extLst>
            </p:cNvPr>
            <p:cNvSpPr/>
            <p:nvPr/>
          </p:nvSpPr>
          <p:spPr>
            <a:xfrm>
              <a:off x="4672739" y="800101"/>
              <a:ext cx="6909661" cy="1168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A95AFF66-F654-8F55-0112-FC4EED596B1F}"/>
                </a:ext>
              </a:extLst>
            </p:cNvPr>
            <p:cNvGrpSpPr/>
            <p:nvPr/>
          </p:nvGrpSpPr>
          <p:grpSpPr>
            <a:xfrm>
              <a:off x="4327168" y="1014785"/>
              <a:ext cx="691140" cy="691140"/>
              <a:chOff x="4327168" y="1014785"/>
              <a:chExt cx="691140" cy="691140"/>
            </a:xfrm>
          </p:grpSpPr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C446CDE7-63DF-BD58-3625-B2AD3BF3A1F7}"/>
                  </a:ext>
                </a:extLst>
              </p:cNvPr>
              <p:cNvSpPr/>
              <p:nvPr/>
            </p:nvSpPr>
            <p:spPr>
              <a:xfrm>
                <a:off x="4327168" y="1014785"/>
                <a:ext cx="691140" cy="69114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64A2F6E6-AD27-233E-4B81-DDAFCDD9C85C}"/>
                  </a:ext>
                </a:extLst>
              </p:cNvPr>
              <p:cNvSpPr txBox="1"/>
              <p:nvPr/>
            </p:nvSpPr>
            <p:spPr>
              <a:xfrm>
                <a:off x="4397946" y="1038333"/>
                <a:ext cx="54958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>
                    <a:solidFill>
                      <a:schemeClr val="bg1"/>
                    </a:solidFill>
                  </a:rPr>
                  <a:t>1</a:t>
                </a:r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F0F07CB-1FAF-331C-2211-C51A2E82BFA4}"/>
                </a:ext>
              </a:extLst>
            </p:cNvPr>
            <p:cNvSpPr txBox="1"/>
            <p:nvPr/>
          </p:nvSpPr>
          <p:spPr>
            <a:xfrm>
              <a:off x="5222324" y="1151230"/>
              <a:ext cx="5966847" cy="67710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ja-JP" altLang="en-US" sz="2000" b="0">
                  <a:solidFill>
                    <a:schemeClr val="tx2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責任ある</a:t>
              </a:r>
              <a:r>
                <a:rPr lang="en-US" sz="2000" b="0" dirty="0">
                  <a:solidFill>
                    <a:schemeClr val="tx2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AI</a:t>
              </a:r>
              <a:r>
                <a:rPr lang="ja-JP" altLang="en-US" sz="2000" b="0">
                  <a:solidFill>
                    <a:schemeClr val="tx2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ポリシーとガバナンスの確立</a:t>
              </a:r>
              <a:endParaRPr lang="en-US" sz="2000" b="0" dirty="0">
                <a:solidFill>
                  <a:schemeClr val="tx2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  <a:p>
              <a:endParaRPr lang="en-US" dirty="0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BA8B320E-2376-0708-1DE7-4B55BE58B0EB}"/>
              </a:ext>
            </a:extLst>
          </p:cNvPr>
          <p:cNvGrpSpPr/>
          <p:nvPr/>
        </p:nvGrpSpPr>
        <p:grpSpPr>
          <a:xfrm>
            <a:off x="4272925" y="2176867"/>
            <a:ext cx="7255232" cy="1168184"/>
            <a:chOff x="4327168" y="800101"/>
            <a:chExt cx="7255232" cy="1168184"/>
          </a:xfrm>
        </p:grpSpPr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9785CE1B-5752-3321-2C8B-80D6976D0AA6}"/>
                </a:ext>
              </a:extLst>
            </p:cNvPr>
            <p:cNvSpPr/>
            <p:nvPr/>
          </p:nvSpPr>
          <p:spPr>
            <a:xfrm>
              <a:off x="4672739" y="800101"/>
              <a:ext cx="6909661" cy="1168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B7DBE709-FDAA-18E5-D40F-A9F7961478A7}"/>
                </a:ext>
              </a:extLst>
            </p:cNvPr>
            <p:cNvGrpSpPr/>
            <p:nvPr/>
          </p:nvGrpSpPr>
          <p:grpSpPr>
            <a:xfrm>
              <a:off x="4327168" y="1014785"/>
              <a:ext cx="691140" cy="691140"/>
              <a:chOff x="4327168" y="1014785"/>
              <a:chExt cx="691140" cy="691140"/>
            </a:xfrm>
          </p:grpSpPr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2974DB82-BD26-D904-9E84-652A3646470D}"/>
                  </a:ext>
                </a:extLst>
              </p:cNvPr>
              <p:cNvSpPr/>
              <p:nvPr/>
            </p:nvSpPr>
            <p:spPr>
              <a:xfrm>
                <a:off x="4327168" y="1014785"/>
                <a:ext cx="691140" cy="69114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691F9E9C-7B56-84BD-28C5-D303AAC10938}"/>
                  </a:ext>
                </a:extLst>
              </p:cNvPr>
              <p:cNvSpPr txBox="1"/>
              <p:nvPr/>
            </p:nvSpPr>
            <p:spPr>
              <a:xfrm>
                <a:off x="4397946" y="1038333"/>
                <a:ext cx="54958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>
                    <a:solidFill>
                      <a:schemeClr val="bg1"/>
                    </a:solidFill>
                  </a:rPr>
                  <a:t>2</a:t>
                </a:r>
              </a:p>
            </p:txBody>
          </p:sp>
        </p:grp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A12A4EB-B30F-D88A-0CEB-D42814EE5EFB}"/>
                </a:ext>
              </a:extLst>
            </p:cNvPr>
            <p:cNvSpPr txBox="1"/>
            <p:nvPr/>
          </p:nvSpPr>
          <p:spPr>
            <a:xfrm>
              <a:off x="5222322" y="1192221"/>
              <a:ext cx="5966847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000" b="0" dirty="0">
                  <a:solidFill>
                    <a:schemeClr val="accent3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AI</a:t>
              </a:r>
              <a:r>
                <a:rPr lang="ja-JP" altLang="en-US" sz="2000" b="0">
                  <a:solidFill>
                    <a:schemeClr val="accent3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を活用して問題を未然に発見し、解決する</a:t>
              </a:r>
              <a:endParaRPr lang="en-US" dirty="0">
                <a:solidFill>
                  <a:schemeClr val="accent3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F67C4FD1-91F8-9D4B-2DD5-DE234DB423B8}"/>
              </a:ext>
            </a:extLst>
          </p:cNvPr>
          <p:cNvGrpSpPr/>
          <p:nvPr/>
        </p:nvGrpSpPr>
        <p:grpSpPr>
          <a:xfrm>
            <a:off x="4272925" y="3553633"/>
            <a:ext cx="7255232" cy="1168184"/>
            <a:chOff x="4327168" y="800101"/>
            <a:chExt cx="7255232" cy="1168184"/>
          </a:xfrm>
        </p:grpSpPr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558A9CBD-11EA-68D8-CDF5-171D9153FFB0}"/>
                </a:ext>
              </a:extLst>
            </p:cNvPr>
            <p:cNvSpPr/>
            <p:nvPr/>
          </p:nvSpPr>
          <p:spPr>
            <a:xfrm>
              <a:off x="4672739" y="800101"/>
              <a:ext cx="6909661" cy="1168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29FE4D4E-2F6C-33E9-06F6-DCE017B8DAB2}"/>
                </a:ext>
              </a:extLst>
            </p:cNvPr>
            <p:cNvGrpSpPr/>
            <p:nvPr/>
          </p:nvGrpSpPr>
          <p:grpSpPr>
            <a:xfrm>
              <a:off x="4327168" y="1014785"/>
              <a:ext cx="691140" cy="691140"/>
              <a:chOff x="4327168" y="1014785"/>
              <a:chExt cx="691140" cy="691140"/>
            </a:xfrm>
          </p:grpSpPr>
          <p:sp>
            <p:nvSpPr>
              <p:cNvPr id="48" name="Oval 47">
                <a:extLst>
                  <a:ext uri="{FF2B5EF4-FFF2-40B4-BE49-F238E27FC236}">
                    <a16:creationId xmlns:a16="http://schemas.microsoft.com/office/drawing/2014/main" id="{AEAE1B29-4B5B-C906-E6D1-AE86393C15E2}"/>
                  </a:ext>
                </a:extLst>
              </p:cNvPr>
              <p:cNvSpPr/>
              <p:nvPr/>
            </p:nvSpPr>
            <p:spPr>
              <a:xfrm>
                <a:off x="4327168" y="1014785"/>
                <a:ext cx="691140" cy="69114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793C0FCD-7EAB-5F66-51EA-DDC727CD7E11}"/>
                  </a:ext>
                </a:extLst>
              </p:cNvPr>
              <p:cNvSpPr txBox="1"/>
              <p:nvPr/>
            </p:nvSpPr>
            <p:spPr>
              <a:xfrm>
                <a:off x="4397946" y="1038333"/>
                <a:ext cx="54958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>
                    <a:solidFill>
                      <a:schemeClr val="bg1"/>
                    </a:solidFill>
                  </a:rPr>
                  <a:t>3</a:t>
                </a:r>
              </a:p>
            </p:txBody>
          </p:sp>
        </p:grp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8809994F-8B3B-2CA6-7967-28ED300D85EE}"/>
                </a:ext>
              </a:extLst>
            </p:cNvPr>
            <p:cNvSpPr txBox="1"/>
            <p:nvPr/>
          </p:nvSpPr>
          <p:spPr>
            <a:xfrm>
              <a:off x="5222322" y="1192221"/>
              <a:ext cx="5966847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ja-JP" altLang="en-US" sz="2000" b="0">
                  <a:solidFill>
                    <a:schemeClr val="accent2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ナレッジ・マネジメントに</a:t>
              </a:r>
              <a:r>
                <a:rPr lang="en-US" sz="2000" b="0" dirty="0">
                  <a:solidFill>
                    <a:schemeClr val="accent2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AI</a:t>
              </a:r>
              <a:r>
                <a:rPr lang="ja-JP" altLang="en-US" sz="2000" b="0">
                  <a:solidFill>
                    <a:schemeClr val="accent2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を活用</a:t>
              </a:r>
              <a:r>
                <a:rPr lang="en-US" sz="2000" b="0" dirty="0">
                  <a:solidFill>
                    <a:schemeClr val="accent2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 </a:t>
              </a:r>
              <a:endParaRPr lang="en-US" dirty="0"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420826D4-4EAE-1D32-2AE0-0D9EFF330D44}"/>
              </a:ext>
            </a:extLst>
          </p:cNvPr>
          <p:cNvGrpSpPr/>
          <p:nvPr/>
        </p:nvGrpSpPr>
        <p:grpSpPr>
          <a:xfrm>
            <a:off x="4272925" y="4930399"/>
            <a:ext cx="7255232" cy="1168184"/>
            <a:chOff x="4327168" y="800101"/>
            <a:chExt cx="7255232" cy="1168184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CCC88945-BAB8-7FCA-CD26-9FEAABAB731A}"/>
                </a:ext>
              </a:extLst>
            </p:cNvPr>
            <p:cNvSpPr/>
            <p:nvPr/>
          </p:nvSpPr>
          <p:spPr>
            <a:xfrm>
              <a:off x="4672739" y="800101"/>
              <a:ext cx="6909661" cy="116818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F5AD95DC-A18F-4B55-7BE6-513C9CF6B19C}"/>
                </a:ext>
              </a:extLst>
            </p:cNvPr>
            <p:cNvGrpSpPr/>
            <p:nvPr/>
          </p:nvGrpSpPr>
          <p:grpSpPr>
            <a:xfrm>
              <a:off x="4327168" y="1014785"/>
              <a:ext cx="691140" cy="691140"/>
              <a:chOff x="4327168" y="1014785"/>
              <a:chExt cx="691140" cy="691140"/>
            </a:xfrm>
          </p:grpSpPr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2D5D40E4-B265-525C-3A6E-67973A6C649E}"/>
                  </a:ext>
                </a:extLst>
              </p:cNvPr>
              <p:cNvSpPr/>
              <p:nvPr/>
            </p:nvSpPr>
            <p:spPr>
              <a:xfrm>
                <a:off x="4327168" y="1014785"/>
                <a:ext cx="691140" cy="69114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80B89168-F5B5-7EA8-B819-25E4DA34D98D}"/>
                  </a:ext>
                </a:extLst>
              </p:cNvPr>
              <p:cNvSpPr txBox="1"/>
              <p:nvPr/>
            </p:nvSpPr>
            <p:spPr>
              <a:xfrm>
                <a:off x="4397946" y="1038333"/>
                <a:ext cx="54958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>
                    <a:solidFill>
                      <a:schemeClr val="bg1"/>
                    </a:solidFill>
                  </a:rPr>
                  <a:t>4</a:t>
                </a:r>
              </a:p>
            </p:txBody>
          </p:sp>
        </p:grp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D8ED5826-A39F-AB26-1CEF-FD734EEE480B}"/>
                </a:ext>
              </a:extLst>
            </p:cNvPr>
            <p:cNvSpPr txBox="1"/>
            <p:nvPr/>
          </p:nvSpPr>
          <p:spPr>
            <a:xfrm>
              <a:off x="5222323" y="1038333"/>
              <a:ext cx="5966847" cy="70788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ctr">
              <a:spAutoFit/>
            </a:bodyPr>
            <a:lstStyle/>
            <a:p>
              <a:r>
                <a:rPr lang="ja-JP" altLang="en-US" sz="2000" b="0">
                  <a:solidFill>
                    <a:schemeClr val="accent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より良い資産管理とサービスのために、データの精度とアクセシビリティを向上させる</a:t>
              </a:r>
              <a:endParaRPr lang="en-US" dirty="0">
                <a:solidFill>
                  <a:schemeClr val="accent1"/>
                </a:solidFill>
                <a:latin typeface="Meiryo" panose="020B0604030504040204" pitchFamily="34" charset="-128"/>
                <a:ea typeface="Meiryo" panose="020B0604030504040204" pitchFamily="34" charset="-128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1775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B4E0D-231C-6BDE-7AC8-B6E4737164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close up of a hexagon&#10;&#10;Description automatically generated">
            <a:extLst>
              <a:ext uri="{FF2B5EF4-FFF2-40B4-BE49-F238E27FC236}">
                <a16:creationId xmlns:a16="http://schemas.microsoft.com/office/drawing/2014/main" id="{7BE499FF-3734-6810-87AB-4839A4015EA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9828"/>
          <a:stretch/>
        </p:blipFill>
        <p:spPr>
          <a:xfrm>
            <a:off x="0" y="0"/>
            <a:ext cx="3528647" cy="68580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AB2A81-EB2E-94FA-B382-8553AB501FF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849401" y="800099"/>
            <a:ext cx="7823947" cy="5384613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50000"/>
              </a:lnSpc>
            </a:pPr>
            <a:r>
              <a:rPr lang="ja-JP" altLang="en-US" sz="1400" b="0" dirty="0">
                <a:latin typeface="Meiryo" panose="020B0604030504040204" pitchFamily="34" charset="-128"/>
                <a:ea typeface="Meiryo" panose="020B0604030504040204" pitchFamily="34" charset="-128"/>
              </a:rPr>
              <a:t>本レポートは、</a:t>
            </a:r>
            <a:r>
              <a:rPr lang="en-US" sz="1400" b="0" dirty="0">
                <a:latin typeface="Meiryo" panose="020B0604030504040204" pitchFamily="34" charset="-128"/>
                <a:ea typeface="Meiryo" panose="020B0604030504040204" pitchFamily="34" charset="-128"/>
              </a:rPr>
              <a:t>Ivanti</a:t>
            </a:r>
            <a:r>
              <a:rPr lang="ja-JP" altLang="en-US" sz="1400" b="0" dirty="0">
                <a:latin typeface="Meiryo" panose="020B0604030504040204" pitchFamily="34" charset="-128"/>
                <a:ea typeface="Meiryo" panose="020B0604030504040204" pitchFamily="34" charset="-128"/>
              </a:rPr>
              <a:t>が</a:t>
            </a:r>
            <a:r>
              <a:rPr lang="en-US" altLang="ja-JP" sz="1400" b="0" dirty="0">
                <a:latin typeface="Meiryo" panose="020B0604030504040204" pitchFamily="34" charset="-128"/>
                <a:ea typeface="Meiryo" panose="020B0604030504040204" pitchFamily="34" charset="-128"/>
              </a:rPr>
              <a:t>2023</a:t>
            </a:r>
            <a:r>
              <a:rPr lang="ja-JP" altLang="en-US" sz="1400" b="0" dirty="0">
                <a:latin typeface="Meiryo" panose="020B0604030504040204" pitchFamily="34" charset="-128"/>
                <a:ea typeface="Meiryo" panose="020B0604030504040204" pitchFamily="34" charset="-128"/>
              </a:rPr>
              <a:t>年上半期に実施した</a:t>
            </a:r>
            <a:r>
              <a:rPr lang="en-US" altLang="ja-JP" sz="1400" b="0" dirty="0"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400" b="0" dirty="0">
                <a:latin typeface="Meiryo" panose="020B0604030504040204" pitchFamily="34" charset="-128"/>
                <a:ea typeface="Meiryo" panose="020B0604030504040204" pitchFamily="34" charset="-128"/>
              </a:rPr>
              <a:t>つの調査に部分的に基づいています。 「</a:t>
            </a:r>
            <a:r>
              <a:rPr lang="en-US" sz="1400" b="0" dirty="0">
                <a:latin typeface="Meiryo" panose="020B0604030504040204" pitchFamily="34" charset="-128"/>
                <a:ea typeface="Meiryo" panose="020B0604030504040204" pitchFamily="34" charset="-128"/>
              </a:rPr>
              <a:t>Elevating the Future of Everywhere Work」</a:t>
            </a:r>
            <a:r>
              <a:rPr lang="ja-JP" altLang="en-US" sz="1400" b="0" dirty="0">
                <a:latin typeface="Meiryo" panose="020B0604030504040204" pitchFamily="34" charset="-128"/>
                <a:ea typeface="Meiryo" panose="020B0604030504040204" pitchFamily="34" charset="-128"/>
              </a:rPr>
              <a:t>と「</a:t>
            </a:r>
            <a:r>
              <a:rPr lang="en-US" sz="1400" b="0" dirty="0">
                <a:latin typeface="Meiryo" panose="020B0604030504040204" pitchFamily="34" charset="-128"/>
                <a:ea typeface="Meiryo" panose="020B0604030504040204" pitchFamily="34" charset="-128"/>
              </a:rPr>
              <a:t>New Imperatives for Digital Employee Experience」</a:t>
            </a:r>
            <a:r>
              <a:rPr lang="ja-JP" altLang="en-US" sz="1400" b="0" dirty="0">
                <a:latin typeface="Meiryo" panose="020B0604030504040204" pitchFamily="34" charset="-128"/>
                <a:ea typeface="Meiryo" panose="020B0604030504040204" pitchFamily="34" charset="-128"/>
              </a:rPr>
              <a:t>の</a:t>
            </a:r>
            <a:r>
              <a:rPr lang="en-US" altLang="ja-JP" sz="1400" b="0" dirty="0"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400" b="0" dirty="0">
                <a:latin typeface="Meiryo" panose="020B0604030504040204" pitchFamily="34" charset="-128"/>
                <a:ea typeface="Meiryo" panose="020B0604030504040204" pitchFamily="34" charset="-128"/>
              </a:rPr>
              <a:t>つの調査レポートです。この</a:t>
            </a:r>
            <a:r>
              <a:rPr lang="en-US" altLang="ja-JP" sz="1400" b="0" dirty="0"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400" b="0" dirty="0">
                <a:latin typeface="Meiryo" panose="020B0604030504040204" pitchFamily="34" charset="-128"/>
                <a:ea typeface="Meiryo" panose="020B0604030504040204" pitchFamily="34" charset="-128"/>
              </a:rPr>
              <a:t>つの調査レポートは、合計で</a:t>
            </a:r>
            <a:r>
              <a:rPr lang="en-US" altLang="ja-JP" sz="1400" b="0" dirty="0">
                <a:latin typeface="Meiryo" panose="020B0604030504040204" pitchFamily="34" charset="-128"/>
                <a:ea typeface="Meiryo" panose="020B0604030504040204" pitchFamily="34" charset="-128"/>
              </a:rPr>
              <a:t>16,200</a:t>
            </a:r>
            <a:r>
              <a:rPr lang="ja-JP" altLang="en-US" sz="1400" b="0" dirty="0">
                <a:latin typeface="Meiryo" panose="020B0604030504040204" pitchFamily="34" charset="-128"/>
                <a:ea typeface="Meiryo" panose="020B0604030504040204" pitchFamily="34" charset="-128"/>
              </a:rPr>
              <a:t>人の経営幹部、</a:t>
            </a:r>
            <a:r>
              <a:rPr lang="en-US" sz="1400" b="0" dirty="0">
                <a:latin typeface="Meiryo" panose="020B0604030504040204" pitchFamily="34" charset="-128"/>
                <a:ea typeface="Meiryo" panose="020B0604030504040204" pitchFamily="34" charset="-128"/>
              </a:rPr>
              <a:t>IT</a:t>
            </a:r>
            <a:r>
              <a:rPr lang="ja-JP" altLang="en-US" sz="1400" b="0" dirty="0">
                <a:latin typeface="Meiryo" panose="020B0604030504040204" pitchFamily="34" charset="-128"/>
                <a:ea typeface="Meiryo" panose="020B0604030504040204" pitchFamily="34" charset="-128"/>
              </a:rPr>
              <a:t>担当者、オフィスワーカーを対象に実施されました。また、本レポートでは第三者機関による調査も引用しています。</a:t>
            </a:r>
            <a:endParaRPr lang="en-US" sz="1400" b="0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50000"/>
              </a:lnSpc>
            </a:pPr>
            <a:r>
              <a:rPr lang="ja-JP" altLang="en-US" sz="1400" b="0" dirty="0">
                <a:latin typeface="Meiryo" panose="020B0604030504040204" pitchFamily="34" charset="-128"/>
                <a:ea typeface="Meiryo" panose="020B0604030504040204" pitchFamily="34" charset="-128"/>
              </a:rPr>
              <a:t>本調査は</a:t>
            </a:r>
            <a:r>
              <a:rPr lang="en-US" sz="1400" b="0" dirty="0" err="1">
                <a:latin typeface="Meiryo" panose="020B0604030504040204" pitchFamily="34" charset="-128"/>
                <a:ea typeface="Meiryo" panose="020B0604030504040204" pitchFamily="34" charset="-128"/>
              </a:rPr>
              <a:t>Ravn</a:t>
            </a:r>
            <a:r>
              <a:rPr lang="en-US" sz="1400" b="0" dirty="0">
                <a:latin typeface="Meiryo" panose="020B0604030504040204" pitchFamily="34" charset="-128"/>
                <a:ea typeface="Meiryo" panose="020B0604030504040204" pitchFamily="34" charset="-128"/>
              </a:rPr>
              <a:t> Research</a:t>
            </a:r>
            <a:r>
              <a:rPr lang="ja-JP" altLang="en-US" sz="1400" b="0" dirty="0">
                <a:latin typeface="Meiryo" panose="020B0604030504040204" pitchFamily="34" charset="-128"/>
                <a:ea typeface="Meiryo" panose="020B0604030504040204" pitchFamily="34" charset="-128"/>
              </a:rPr>
              <a:t>社が実施し、パネリストは</a:t>
            </a:r>
            <a:r>
              <a:rPr lang="en-US" sz="1400" b="0" dirty="0">
                <a:latin typeface="Meiryo" panose="020B0604030504040204" pitchFamily="34" charset="-128"/>
                <a:ea typeface="Meiryo" panose="020B0604030504040204" pitchFamily="34" charset="-128"/>
              </a:rPr>
              <a:t>MSI Advanced Customer Insights</a:t>
            </a:r>
            <a:r>
              <a:rPr lang="ja-JP" altLang="en-US" sz="1400" b="0" dirty="0">
                <a:latin typeface="Meiryo" panose="020B0604030504040204" pitchFamily="34" charset="-128"/>
                <a:ea typeface="Meiryo" panose="020B0604030504040204" pitchFamily="34" charset="-128"/>
              </a:rPr>
              <a:t>が募集しました。調査結果は単純平均値でです。国別の詳細については、お問い合わせください。</a:t>
            </a:r>
            <a:endParaRPr lang="en-US" altLang="ja-JP" sz="1400" b="0" dirty="0"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50000"/>
              </a:lnSpc>
            </a:pPr>
            <a:r>
              <a:rPr lang="en-US" sz="1400" b="0" dirty="0"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IT、</a:t>
            </a:r>
            <a:r>
              <a:rPr lang="ja-JP" altLang="en-US" sz="1400" b="0" dirty="0"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セキュリティ、仕事の未来に関する</a:t>
            </a:r>
            <a:r>
              <a:rPr lang="en-US" sz="1400" b="0" dirty="0"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Ivanti</a:t>
            </a:r>
            <a:r>
              <a:rPr lang="ja-JP" altLang="en-US" sz="1400" b="0" dirty="0"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の調査については、</a:t>
            </a:r>
            <a:r>
              <a:rPr lang="en-US" altLang="ja-JP" sz="1400" b="0" dirty="0">
                <a:effectLst/>
                <a:latin typeface="Meiryo" panose="020B0604030504040204" pitchFamily="34" charset="-128"/>
                <a:ea typeface="Meiryo" panose="020B0604030504040204" pitchFamily="34" charset="-128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ivanti.com/ja/research</a:t>
            </a:r>
            <a:r>
              <a:rPr lang="ja-JP" altLang="en-US" sz="1400" b="0" dirty="0"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をご覧ください。</a:t>
            </a:r>
            <a:endParaRPr lang="en-US" sz="1400" b="0" dirty="0"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>
              <a:lnSpc>
                <a:spcPct val="150000"/>
              </a:lnSpc>
            </a:pPr>
            <a:endParaRPr lang="en-US" sz="1400" b="0" dirty="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2AC41FDC-E48D-BA43-1896-91D6CD60456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20755" y="6184712"/>
            <a:ext cx="895580" cy="39875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66D8FE0-5CC5-0DB5-BFC0-456CA1F09DFC}"/>
              </a:ext>
            </a:extLst>
          </p:cNvPr>
          <p:cNvSpPr txBox="1"/>
          <p:nvPr/>
        </p:nvSpPr>
        <p:spPr>
          <a:xfrm>
            <a:off x="5466693" y="6373688"/>
            <a:ext cx="6206656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en-US" sz="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Inter Italic"/>
                <a:cs typeface="Arial"/>
              </a:rPr>
              <a:t>Copyright © 2024, Ivanti. All rights reserved. 2024 AITSM Report. 2/24 DH</a:t>
            </a:r>
          </a:p>
          <a:p>
            <a:pPr algn="r"/>
            <a:endParaRPr lang="en-US" sz="100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0149043-CECF-3CA3-8F81-BE78D52CD8C0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300247" y="2940856"/>
            <a:ext cx="3154153" cy="976289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r>
              <a:rPr lang="en-US" sz="3200" dirty="0" err="1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本調査について</a:t>
            </a:r>
            <a:endParaRPr lang="en-US" sz="32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0785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ivanti.com">
  <a:themeElements>
    <a:clrScheme name="Custom 1">
      <a:dk1>
        <a:srgbClr val="231F20"/>
      </a:dk1>
      <a:lt1>
        <a:srgbClr val="FFFFFF"/>
      </a:lt1>
      <a:dk2>
        <a:srgbClr val="FF1515"/>
      </a:dk2>
      <a:lt2>
        <a:srgbClr val="FF9D00"/>
      </a:lt2>
      <a:accent1>
        <a:srgbClr val="4E0389"/>
      </a:accent1>
      <a:accent2>
        <a:srgbClr val="850A64"/>
      </a:accent2>
      <a:accent3>
        <a:srgbClr val="B60F45"/>
      </a:accent3>
      <a:accent4>
        <a:srgbClr val="E71326"/>
      </a:accent4>
      <a:accent5>
        <a:srgbClr val="FF380F"/>
      </a:accent5>
      <a:accent6>
        <a:srgbClr val="FF7106"/>
      </a:accent6>
      <a:hlink>
        <a:srgbClr val="4E0389"/>
      </a:hlink>
      <a:folHlink>
        <a:srgbClr val="6605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_Ivanti-Deck-v3" id="{7DCB42D9-6988-8E4B-AB44-21087DA21EDB}" vid="{0731EA20-05FC-C54C-96AE-AE34575CC12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a53939c-dcd9-44dd-ac85-d0bd4e15d91e">
      <UserInfo>
        <DisplayName>Josh Davis</DisplayName>
        <AccountId>20</AccountId>
        <AccountType/>
      </UserInfo>
      <UserInfo>
        <DisplayName>SharingLinks.87fdd38a-45e5-4d97-b413-3eeaf8bb6666.AnonymousEdit.5bbff589-47cd-44e1-997e-fceb23a4aa74</DisplayName>
        <AccountId>164</AccountId>
        <AccountType/>
      </UserInfo>
      <UserInfo>
        <DisplayName>SharingLinks.f0c3e727-f46f-4311-aee3-c3aaf26c2815.AnonymousEdit.37dd1087-201d-4547-a731-a6de6a360e4f</DisplayName>
        <AccountId>90</AccountId>
        <AccountType/>
      </UserInfo>
      <UserInfo>
        <DisplayName>Guest Contributor</DisplayName>
        <AccountId>220</AccountId>
        <AccountType/>
      </UserInfo>
      <UserInfo>
        <DisplayName>Nate Stitt</DisplayName>
        <AccountId>3558</AccountId>
        <AccountType/>
      </UserInfo>
      <UserInfo>
        <DisplayName>Rachel Haberman</DisplayName>
        <AccountId>5751</AccountId>
        <AccountType/>
      </UserInfo>
      <UserInfo>
        <DisplayName>Paige Breaux</DisplayName>
        <AccountId>11248</AccountId>
        <AccountType/>
      </UserInfo>
      <UserInfo>
        <DisplayName>Viktoriia Bogdanova</DisplayName>
        <AccountId>10368</AccountId>
        <AccountType/>
      </UserInfo>
    </SharedWithUsers>
    <lcf76f155ced4ddcb4097134ff3c332f xmlns="5fdd1cf4-3cc0-4432-a7a2-7109790f3d31">
      <Terms xmlns="http://schemas.microsoft.com/office/infopath/2007/PartnerControls"/>
    </lcf76f155ced4ddcb4097134ff3c332f>
    <TaxCatchAll xmlns="da53939c-dcd9-44dd-ac85-d0bd4e15d91e" xsi:nil="true"/>
    <ec12fc0442a7451bb3784213255a0053 xmlns="5fdd1cf4-3cc0-4432-a7a2-7109790f3d31">
      <Terms xmlns="http://schemas.microsoft.com/office/infopath/2007/PartnerControls"/>
    </ec12fc0442a7451bb3784213255a0053>
    <Choice xmlns="5fdd1cf4-3cc0-4432-a7a2-7109790f3d31" xsi:nil="true"/>
    <ImageType xmlns="5fdd1cf4-3cc0-4432-a7a2-7109790f3d31" xsi:nil="true"/>
    <Hyperlink xmlns="5fdd1cf4-3cc0-4432-a7a2-7109790f3d31">
      <Url xsi:nil="true"/>
      <Description xsi:nil="true"/>
    </Hyperlink>
    <VideoTags2 xmlns="5fdd1cf4-3cc0-4432-a7a2-7109790f3d31" xsi:nil="true"/>
    <Round_x002d_01 xmlns="5fdd1cf4-3cc0-4432-a7a2-7109790f3d31">false</Round_x002d_01>
    <Thumbnail xmlns="5fdd1cf4-3cc0-4432-a7a2-7109790f3d3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6A529CB4A62A742AE048CABF7079222" ma:contentTypeVersion="29" ma:contentTypeDescription="Create a new document." ma:contentTypeScope="" ma:versionID="bea759b22810742c6e608d460e70f72a">
  <xsd:schema xmlns:xsd="http://www.w3.org/2001/XMLSchema" xmlns:xs="http://www.w3.org/2001/XMLSchema" xmlns:p="http://schemas.microsoft.com/office/2006/metadata/properties" xmlns:ns2="5fdd1cf4-3cc0-4432-a7a2-7109790f3d31" xmlns:ns3="da53939c-dcd9-44dd-ac85-d0bd4e15d91e" targetNamespace="http://schemas.microsoft.com/office/2006/metadata/properties" ma:root="true" ma:fieldsID="d23d51fd32b8d95dec40b7cb004a5fd0" ns2:_="" ns3:_="">
    <xsd:import namespace="5fdd1cf4-3cc0-4432-a7a2-7109790f3d31"/>
    <xsd:import namespace="da53939c-dcd9-44dd-ac85-d0bd4e15d91e"/>
    <xsd:element name="properties">
      <xsd:complexType>
        <xsd:sequence>
          <xsd:element name="documentManagement">
            <xsd:complexType>
              <xsd:all>
                <xsd:element ref="ns2:VideoTags2" minOccurs="0"/>
                <xsd:element ref="ns2:Choice" minOccurs="0"/>
                <xsd:element ref="ns2:Hyperlink" minOccurs="0"/>
                <xsd:element ref="ns2:ImageType" minOccurs="0"/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ec12fc0442a7451bb3784213255a0053" minOccurs="0"/>
                <xsd:element ref="ns2:MediaServiceObjectDetectorVersions" minOccurs="0"/>
                <xsd:element ref="ns2:Round_x002d_01" minOccurs="0"/>
                <xsd:element ref="ns2:MediaServiceSearchProperties" minOccurs="0"/>
                <xsd:element ref="ns2:Thumbnai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dd1cf4-3cc0-4432-a7a2-7109790f3d31" elementFormDefault="qualified">
    <xsd:import namespace="http://schemas.microsoft.com/office/2006/documentManagement/types"/>
    <xsd:import namespace="http://schemas.microsoft.com/office/infopath/2007/PartnerControls"/>
    <xsd:element name="VideoTags2" ma:index="2" nillable="true" ma:displayName="Video Tags" ma:format="Dropdown" ma:internalName="VideoTags2" ma:readOnly="false">
      <xsd:simpleType>
        <xsd:union memberTypes="dms:Text">
          <xsd:simpleType>
            <xsd:restriction base="dms:Choice">
              <xsd:enumeration value="High Level Marketing"/>
              <xsd:enumeration value="Product Overview"/>
              <xsd:enumeration value="Product Webinar"/>
              <xsd:enumeration value="Product Demo"/>
              <xsd:enumeration value="Customer Case Study"/>
              <xsd:enumeration value="Solutions"/>
              <xsd:enumeration value="Social Media"/>
              <xsd:enumeration value="B-Roll"/>
              <xsd:enumeration value="Employee"/>
            </xsd:restriction>
          </xsd:simpleType>
        </xsd:union>
      </xsd:simpleType>
    </xsd:element>
    <xsd:element name="Choice" ma:index="4" nillable="true" ma:displayName="Choice" ma:format="Dropdown" ma:internalName="Choice" ma:readOnly="false">
      <xsd:simpleType>
        <xsd:restriction base="dms:Choice">
          <xsd:enumeration value="Choice 1"/>
          <xsd:enumeration value="Choice 2"/>
          <xsd:enumeration value="Choice 3"/>
        </xsd:restriction>
      </xsd:simpleType>
    </xsd:element>
    <xsd:element name="Hyperlink" ma:index="5" nillable="true" ma:displayName="Hyperlink" ma:format="Hyperlink" ma:internalName="Hyperlink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ImageType" ma:index="7" nillable="true" ma:displayName="Image Type" ma:description="One word description on image type" ma:format="Dropdown" ma:hidden="true" ma:internalName="ImageType" ma:readOnly="false">
      <xsd:simpleType>
        <xsd:union memberTypes="dms:Text">
          <xsd:simpleType>
            <xsd:restriction base="dms:Choice">
              <xsd:enumeration value="Abstract"/>
              <xsd:enumeration value="People"/>
              <xsd:enumeration value="Landscape"/>
              <xsd:enumeration value="City Scape"/>
              <xsd:enumeration value="Device"/>
              <xsd:enumeration value="Hardware"/>
              <xsd:enumeration value="People / Device"/>
              <xsd:enumeration value="Environment"/>
              <xsd:enumeration value="Banner"/>
              <xsd:enumeration value="Illustration"/>
              <xsd:enumeration value="Supply Chain"/>
              <xsd:enumeration value="Picked"/>
            </xsd:restriction>
          </xsd:simpleType>
        </xsd:union>
      </xsd:simple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description="" ma:hidden="true" ma:internalName="MediaServiceAutoTags" ma:readOnly="true">
      <xsd:simpleType>
        <xsd:restriction base="dms:Text"/>
      </xsd:simpleType>
    </xsd:element>
    <xsd:element name="MediaServiceOCR" ma:index="11" nillable="true" ma:displayName="Extracted Text" ma:hidden="true" ma:internalName="MediaServiceOCR" ma:readOnly="true">
      <xsd:simpleType>
        <xsd:restriction base="dms:Note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hidden="true" ma:internalName="MediaServiceKeyPoints" ma:readOnly="true">
      <xsd:simpleType>
        <xsd:restriction base="dms:Note"/>
      </xsd:simpleType>
    </xsd:element>
    <xsd:element name="MediaServiceLocation" ma:index="17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hidden="true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Image Tags" ma:readOnly="false" ma:fieldId="{5cf76f15-5ced-4ddc-b409-7134ff3c332f}" ma:taxonomyMulti="true" ma:sspId="b908e508-2fda-4ce2-b952-de9af3137cf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ec12fc0442a7451bb3784213255a0053" ma:index="28" nillable="true" ma:taxonomy="true" ma:internalName="ec12fc0442a7451bb3784213255a0053" ma:taxonomyFieldName="Metadata" ma:displayName="Metadata" ma:readOnly="false" ma:default="" ma:fieldId="{ec12fc04-42a7-451b-b378-4213255a0053}" ma:taxonomyMulti="true" ma:sspId="b908e508-2fda-4ce2-b952-de9af3137cf6" ma:termSetId="de0ca529-ebc5-483a-bc36-3f779659f540" ma:anchorId="ad9f7cd0-e3be-4f79-8a72-5a644443adaa" ma:open="false" ma:isKeyword="false">
      <xsd:complexType>
        <xsd:sequence>
          <xsd:element ref="pc:Terms" minOccurs="0" maxOccurs="1"/>
        </xsd:sequence>
      </xsd:complexType>
    </xsd:element>
    <xsd:element name="MediaServiceObjectDetectorVersions" ma:index="3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Round_x002d_01" ma:index="31" nillable="true" ma:displayName="Round-01" ma:default="0" ma:format="Dropdown" ma:internalName="Round_x002d_01">
      <xsd:simpleType>
        <xsd:restriction base="dms:Boolean"/>
      </xsd:simpleType>
    </xsd:element>
    <xsd:element name="MediaServiceSearchProperties" ma:index="3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Thumbnail" ma:index="33" nillable="true" ma:displayName="Thumbnail" ma:format="Thumbnail" ma:internalName="Thumbnail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53939c-dcd9-44dd-ac85-d0bd4e15d91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hidden="true" ma:internalName="SharedWithDetails" ma:readOnly="true">
      <xsd:simpleType>
        <xsd:restriction base="dms:Note"/>
      </xsd:simpleType>
    </xsd:element>
    <xsd:element name="TaxCatchAll" ma:index="25" nillable="true" ma:displayName="Taxonomy Catch All Column" ma:hidden="true" ma:list="{83c747c0-d340-4bb6-9118-c27eb0231322}" ma:internalName="TaxCatchAll" ma:readOnly="false" ma:showField="CatchAllData" ma:web="da53939c-dcd9-44dd-ac85-d0bd4e15d91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CB0EF9E-F3DB-46E2-8E0E-2E5173DFB725}">
  <ds:schemaRefs>
    <ds:schemaRef ds:uri="http://purl.org/dc/dcmitype/"/>
    <ds:schemaRef ds:uri="http://schemas.microsoft.com/office/2006/documentManagement/types"/>
    <ds:schemaRef ds:uri="http://purl.org/dc/elements/1.1/"/>
    <ds:schemaRef ds:uri="http://www.w3.org/XML/1998/namespace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da53939c-dcd9-44dd-ac85-d0bd4e15d91e"/>
    <ds:schemaRef ds:uri="5fdd1cf4-3cc0-4432-a7a2-7109790f3d31"/>
  </ds:schemaRefs>
</ds:datastoreItem>
</file>

<file path=customXml/itemProps2.xml><?xml version="1.0" encoding="utf-8"?>
<ds:datastoreItem xmlns:ds="http://schemas.openxmlformats.org/officeDocument/2006/customXml" ds:itemID="{5BE60D3D-3191-4420-B43C-B86EFDCCCBC5}">
  <ds:schemaRefs>
    <ds:schemaRef ds:uri="5fdd1cf4-3cc0-4432-a7a2-7109790f3d31"/>
    <ds:schemaRef ds:uri="da53939c-dcd9-44dd-ac85-d0bd4e15d91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877EAB8-41EC-4E76-BA90-2170B2404B9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1174</TotalTime>
  <Words>510</Words>
  <Application>Microsoft Office PowerPoint</Application>
  <PresentationFormat>Widescreen</PresentationFormat>
  <Paragraphs>36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ivanti.com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2024 State of Cybersecurity Report:</dc:title>
  <dc:subject>Executive Summary and Key Findings</dc:subject>
  <dc:creator>Paige Breaux</dc:creator>
  <cp:keywords/>
  <dc:description>Read the full report and download all charts at ivanti.com/stateofcyber 
</dc:description>
  <cp:lastModifiedBy>Hannah Saenz</cp:lastModifiedBy>
  <cp:revision>30</cp:revision>
  <dcterms:created xsi:type="dcterms:W3CDTF">2023-12-21T16:05:45Z</dcterms:created>
  <dcterms:modified xsi:type="dcterms:W3CDTF">2024-03-18T15:07:27Z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0x010100C6A529CB4A62A742AE048CABF7079222</vt:lpwstr>
  </property>
  <property fmtid="{D5CDD505-2E9C-101B-9397-08002B2CF9AE}" pid="4" name="Metadata">
    <vt:lpwstr/>
  </property>
</Properties>
</file>