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8" r:id="rId5"/>
  </p:sldMasterIdLst>
  <p:notesMasterIdLst>
    <p:notesMasterId r:id="rId16"/>
  </p:notesMasterIdLst>
  <p:sldIdLst>
    <p:sldId id="257" r:id="rId6"/>
    <p:sldId id="2147478933" r:id="rId7"/>
    <p:sldId id="2147478921" r:id="rId8"/>
    <p:sldId id="2147478920" r:id="rId9"/>
    <p:sldId id="2147478934" r:id="rId10"/>
    <p:sldId id="2147478936" r:id="rId11"/>
    <p:sldId id="2147478937" r:id="rId12"/>
    <p:sldId id="2147478924" r:id="rId13"/>
    <p:sldId id="2147478930" r:id="rId14"/>
    <p:sldId id="214747893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0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7BCD9F-A4F4-5708-8CFC-CAE48B2983EE}" v="2021" dt="2026-05-04T20:41:44.1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67"/>
    <p:restoredTop sz="94673"/>
  </p:normalViewPr>
  <p:slideViewPr>
    <p:cSldViewPr>
      <p:cViewPr varScale="1">
        <p:scale>
          <a:sx n="110" d="100"/>
          <a:sy n="110" d="100"/>
        </p:scale>
        <p:origin x="1120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CFD-A949-8B1A-C7A0D03D936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CFD-A949-8B1A-C7A0D03D9361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CFD-A949-8B1A-C7A0D03D9361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CFD-A949-8B1A-C7A0D03D936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CFD-A949-8B1A-C7A0D03D93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6E8-C947-8E63-2B5CE36E3C1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E8-C947-8E63-2B5CE36E3C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DCF-2C40-A28F-5B23E47A524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DCF-2C40-A28F-5B23E47A524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E8-C947-8E63-2B5CE36E3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13B9C-38F9-4D07-88D7-B84B66307AA9}" type="datetimeFigureOut">
              <a:t>5/7/26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A614B-9417-496C-B677-4D95C4B4BDA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46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496B1-A92E-3883-90D7-55A855CEE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7A1C-C811-0C67-4EA2-DCF1CE8EA5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445BA7-76C1-9BF3-E629-CD204317E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4332D-3068-87D3-4B9C-52D7D1BB2C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78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2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DD6DB-A04B-313F-F25A-40D1182BF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116C82-907D-3B2D-A320-3E212950FD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90BE4F-057D-C997-CD90-64BCC3BA38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595628-3046-53C3-D3EE-02D46C7E03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266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5D52D-D99D-B39D-EF15-CCE9B9D5E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D3C80A-8022-4C42-6C2A-4597D6AB45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80825D-47B6-1AD1-3B6E-A2FD0E39E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B6251C-C56E-0EAB-FE41-5BF7B33F2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6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FCDDD-5961-2E66-F640-1FFF7C429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55E975-06D9-E197-CA54-71FF28FE7F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9898CC-AE71-B391-A81F-BF606F4EA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7B8D-D142-D792-E19D-CD06B2E9B1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21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80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fan shaped fan&#10;&#10;AI-generated content may be incorrect.">
            <a:extLst>
              <a:ext uri="{FF2B5EF4-FFF2-40B4-BE49-F238E27FC236}">
                <a16:creationId xmlns:a16="http://schemas.microsoft.com/office/drawing/2014/main" id="{31BE178B-5C21-2452-0BF4-41C850AF0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27" b="6427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8AF15D1-22A3-C0D9-132F-C6AF989F75F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9503" y="5213268"/>
            <a:ext cx="6128312" cy="50311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5E78C55-D9F2-75D2-DB7F-CD705583E0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01009" y="4885602"/>
            <a:ext cx="2286136" cy="801562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C9F517C-C178-F2D3-B4ED-6501D88D3F1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9857" y="818388"/>
            <a:ext cx="10961687" cy="3792538"/>
          </a:xfrm>
        </p:spPr>
        <p:txBody>
          <a:bodyPr/>
          <a:lstStyle>
            <a:lvl1pPr>
              <a:defRPr sz="50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946621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864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98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3E48CB-85A2-9308-13B1-F2C726CDA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797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9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-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4465EFB-EE7E-FD81-AF87-52D42553F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8E99C48-80D4-9A67-4E65-FA80D1A2891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0359" y="5213268"/>
            <a:ext cx="6128312" cy="50311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D43272D-A8B2-0AA8-5C72-1BB24A2EB0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01009" y="4885602"/>
            <a:ext cx="2286136" cy="801562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F3822E-1101-B2F2-583B-E14C5138ED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713" y="800100"/>
            <a:ext cx="10961687" cy="3792538"/>
          </a:xfrm>
        </p:spPr>
        <p:txBody>
          <a:bodyPr/>
          <a:lstStyle>
            <a:lvl1pPr>
              <a:defRPr sz="50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750985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38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</p:sldLayoutIdLs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3878263" algn="l"/>
        </a:tabLst>
        <a:defRPr sz="27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Wingdings" pitchFamily="2" charset="2"/>
        <a:buNone/>
        <a:defRPr sz="24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00050" indent="-223838" algn="l" defTabSz="914400" rtl="0" eaLnBrk="1" latinLnBrk="0" hangingPunct="1">
        <a:lnSpc>
          <a:spcPct val="10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858838" indent="-173038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433513" indent="-174625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831975" indent="-173038" algn="l" defTabSz="914400" rtl="0" eaLnBrk="1" latinLnBrk="0" hangingPunct="1">
        <a:lnSpc>
          <a:spcPct val="100000"/>
        </a:lnSpc>
        <a:spcBef>
          <a:spcPts val="500"/>
        </a:spcBef>
        <a:buSzPct val="6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384">
          <p15:clr>
            <a:srgbClr val="F26B43"/>
          </p15:clr>
        </p15:guide>
        <p15:guide id="11" orient="horz" pos="504">
          <p15:clr>
            <a:srgbClr val="F26B43"/>
          </p15:clr>
        </p15:guide>
        <p15:guide id="12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vanti.com/scaling-ai-report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ADB37B-BD3D-B0CD-DE46-1638D2F8E3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988"/>
          <a:stretch>
            <a:fillRect/>
          </a:stretch>
        </p:blipFill>
        <p:spPr>
          <a:xfrm>
            <a:off x="0" y="-80391"/>
            <a:ext cx="12192000" cy="693839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0BBBE2C-8DAD-08F9-A936-EA81AEAB5CC8}"/>
              </a:ext>
            </a:extLst>
          </p:cNvPr>
          <p:cNvSpPr/>
          <p:nvPr/>
        </p:nvSpPr>
        <p:spPr>
          <a:xfrm>
            <a:off x="0" y="-80391"/>
            <a:ext cx="12192000" cy="693839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2000">
                <a:schemeClr val="bg1">
                  <a:alpha val="0"/>
                </a:schemeClr>
              </a:gs>
              <a:gs pos="53000">
                <a:schemeClr val="bg1">
                  <a:alpha val="62241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C50AF6E-69BD-AC44-A83F-7EFA8E39B03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200" y="5715000"/>
            <a:ext cx="10223599" cy="457525"/>
          </a:xfrm>
        </p:spPr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Read the full report and download all charts 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https://www.ivanti.com/scaling-ai-report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E33CB0-1341-6B41-E366-13628B1807B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1667" y="2750123"/>
            <a:ext cx="10961687" cy="1216853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buNone/>
            </a:pPr>
            <a:r>
              <a:rPr lang="en-US" sz="7000" b="1" dirty="0">
                <a:latin typeface="Aptos"/>
                <a:cs typeface="Arial"/>
              </a:rPr>
              <a:t>The Path to Maturity in 2026</a:t>
            </a: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A25694-E0AE-5D8C-7819-F9855E312A04}"/>
              </a:ext>
            </a:extLst>
          </p:cNvPr>
          <p:cNvSpPr txBox="1"/>
          <p:nvPr/>
        </p:nvSpPr>
        <p:spPr>
          <a:xfrm>
            <a:off x="442320" y="2103898"/>
            <a:ext cx="1163858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rgbClr val="FFFFFF"/>
                </a:solidFill>
                <a:latin typeface="Aptos"/>
                <a:ea typeface="Calibri"/>
                <a:cs typeface="Calibri"/>
              </a:rPr>
              <a:t>Scaling AI in IT Operations: </a:t>
            </a:r>
            <a:endParaRPr lang="en-US" sz="4000" dirty="0"/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66DFE11E-DB64-F3CA-ED6C-0BBE42569CC9}"/>
              </a:ext>
            </a:extLst>
          </p:cNvPr>
          <p:cNvSpPr txBox="1"/>
          <p:nvPr/>
        </p:nvSpPr>
        <p:spPr>
          <a:xfrm>
            <a:off x="441173" y="5257800"/>
            <a:ext cx="870381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Aptos"/>
                <a:ea typeface="Calibri"/>
                <a:cs typeface="Calibri"/>
              </a:rPr>
              <a:t>Executive Summary and Key Findings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2D3F31-0CDF-DF96-AADA-922DAEF5E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2543" y="5546764"/>
            <a:ext cx="1579057" cy="56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661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CBB224-5C43-C789-5721-2D1DEF0345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988"/>
          <a:stretch>
            <a:fillRect/>
          </a:stretch>
        </p:blipFill>
        <p:spPr>
          <a:xfrm>
            <a:off x="0" y="-80391"/>
            <a:ext cx="12192000" cy="693839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5800" y="1282684"/>
            <a:ext cx="10530351" cy="5048667"/>
          </a:xfrm>
          <a:prstGeom prst="roundRect">
            <a:avLst>
              <a:gd name="adj" fmla="val 2184"/>
            </a:avLst>
          </a:prstGeom>
          <a:solidFill>
            <a:schemeClr val="bg1"/>
          </a:solidFill>
        </p:spPr>
        <p:txBody>
          <a:bodyPr lIns="91440" tIns="91440" rIns="91440" bIns="91440" anchor="ctr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" b="0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Ivanti</a:t>
            </a: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 surveyed 3,900 employees across six countries — the United States, the United Kingdom, France, Germany, Australia and Japan — in February and March 2026. Our goal: to understand how AI is reshaping IT operations and workforce dynamics across regions and industries.</a:t>
            </a:r>
            <a:br>
              <a:rPr lang="en-US" sz="1300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</a:br>
            <a:br>
              <a:rPr lang="en-US" sz="13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The survey included two distinct respondent groups: 1,500 IT professionals whose primary responsibilities are related to IT or cybersecurity, and 2,400 office workers employed in non-IT roles. All participants worked for organizations employing a minimum of 500 people.</a:t>
            </a:r>
            <a:b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</a:br>
            <a:br>
              <a:rPr lang="en-US" sz="13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This report draws on two distinct maturity scales, each measuring a different dimension of AI adoption. The first is an </a:t>
            </a:r>
            <a:r>
              <a:rPr lang="en-US" sz="1300" b="0" i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organizational AI maturity scale</a:t>
            </a: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, which reflects how broadly and deeply an organization has integrated AI into its IT operations. Respondents (IT professionals) rated their organization on a five-point scale ranging from "Early experimentation: pilots or proofs of concept" to "Scaled, business-critical use with continuous improvement." Throughout this report, comparisons focus primarily on Early experimentation and Scaled/critical</a:t>
            </a:r>
            <a:r>
              <a:rPr lang="en-US" sz="1300" b="0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 </a:t>
            </a: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organizations — the two ends of the active adoption spectrum. Organizations reporting no AI use are excluded from maturity comparisons.</a:t>
            </a:r>
            <a:b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</a:br>
            <a:br>
              <a:rPr lang="en-US" sz="13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The second is an </a:t>
            </a:r>
            <a:r>
              <a:rPr lang="en-US" sz="1300" b="0" i="1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individual AI maturity scale</a:t>
            </a: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, which reflects how deeply a person integrates AI into their own daily work. Respondents (IT professionals and office workers) selected from five profiles ranging from "Basic use: using AI chat tools occasionally for simple tasks" to "Advanced automation: creating AI-driven workflows or using AI agents that operate independently." Where findings are segmented by individual maturity, the report compares Basic users and Advanced automation users.</a:t>
            </a:r>
            <a:b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</a:br>
            <a:br>
              <a:rPr lang="en-US" sz="13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Collecting information through self-reporting has limitations, as people may be biased when evaluating their own efforts or their organization's capabilities. We ask that readers keep these limitations in mind when interpreting the findings.</a:t>
            </a:r>
            <a:b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</a:br>
            <a:br>
              <a:rPr lang="en-US" sz="13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30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ea typeface="Bitter"/>
                <a:cs typeface="Arial" panose="020B0604020202020204" pitchFamily="34" charset="0"/>
              </a:rPr>
              <a:t>This study was administered by Ravn Research, and panelists were recruited by MSI Advanced Customer Insights. Survey results are unweighted. Demographic and firmographic breakdowns are provided in the appendix; further detail by country is available upon request.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4572000" y="6470650"/>
            <a:ext cx="6644151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dirty="0">
                <a:solidFill>
                  <a:schemeClr val="bg1"/>
                </a:solidFill>
                <a:latin typeface="Inter Italic"/>
                <a:cs typeface="Arial"/>
              </a:rPr>
              <a:t>Copyright © 2026, Ivanti. All rights reserved. </a:t>
            </a:r>
            <a:r>
              <a:rPr lang="en-US" sz="800" dirty="0">
                <a:solidFill>
                  <a:srgbClr val="FFFFFF"/>
                </a:solidFill>
                <a:latin typeface="Aptos"/>
                <a:ea typeface="Calibri"/>
                <a:cs typeface="Calibri"/>
              </a:rPr>
              <a:t>Scaling AI in IT Operations</a:t>
            </a:r>
            <a:endParaRPr lang="en-US" sz="1000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89895" y="381000"/>
            <a:ext cx="4876800" cy="976289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About the research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1862E-CC7B-B82E-89BE-7691FCBF5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A3EA4E7-1A22-5543-EA89-42922989E7B8}"/>
              </a:ext>
            </a:extLst>
          </p:cNvPr>
          <p:cNvSpPr/>
          <p:nvPr/>
        </p:nvSpPr>
        <p:spPr>
          <a:xfrm rot="5400000">
            <a:off x="5368386" y="-5368383"/>
            <a:ext cx="1455229" cy="12192003"/>
          </a:xfrm>
          <a:prstGeom prst="rect">
            <a:avLst/>
          </a:prstGeom>
          <a:solidFill>
            <a:srgbClr val="280B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latin typeface="Source Sans Pro"/>
              <a:ea typeface="Source Sans Pro"/>
            </a:endParaRPr>
          </a:p>
        </p:txBody>
      </p:sp>
      <p:pic>
        <p:nvPicPr>
          <p:cNvPr id="4" name="Picture 3" descr="A colorful fan shaped fan&#10;&#10;AI-generated content may be incorrect.">
            <a:extLst>
              <a:ext uri="{FF2B5EF4-FFF2-40B4-BE49-F238E27FC236}">
                <a16:creationId xmlns:a16="http://schemas.microsoft.com/office/drawing/2014/main" id="{AF36B8E7-083F-D5A9-FB45-669A8D0E09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427" t="15580" b="6935"/>
          <a:stretch>
            <a:fillRect/>
          </a:stretch>
        </p:blipFill>
        <p:spPr>
          <a:xfrm>
            <a:off x="9067800" y="5"/>
            <a:ext cx="3124200" cy="1455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CC49FE-1F3D-6F10-C5D6-277A2808C56C}"/>
              </a:ext>
            </a:extLst>
          </p:cNvPr>
          <p:cNvSpPr txBox="1"/>
          <p:nvPr/>
        </p:nvSpPr>
        <p:spPr>
          <a:xfrm>
            <a:off x="609600" y="436267"/>
            <a:ext cx="9788661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>
                <a:solidFill>
                  <a:srgbClr val="FFFFFF"/>
                </a:solidFill>
                <a:latin typeface="Arial"/>
                <a:cs typeface="Arial"/>
              </a:rPr>
              <a:t>Most IT organizations have moved well beyond AI experimentation — but the gap </a:t>
            </a:r>
            <a:r>
              <a:rPr lang="en-US" sz="22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between leaders </a:t>
            </a:r>
            <a:r>
              <a:rPr lang="en-US" sz="2200" b="1" dirty="0">
                <a:solidFill>
                  <a:srgbClr val="FFFFFF"/>
                </a:solidFill>
                <a:latin typeface="Arial"/>
                <a:cs typeface="Arial"/>
              </a:rPr>
              <a:t>and laggards is widening fast.</a:t>
            </a:r>
            <a:endParaRPr lang="en-US" sz="2200" dirty="0">
              <a:cs typeface="Arial"/>
            </a:endParaRPr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3DC7C3D-961F-FEB7-8DDF-8DFC6EAD8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286000"/>
            <a:ext cx="11009676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182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44010DB-DCD3-066A-F044-5441E0DCC748}"/>
              </a:ext>
            </a:extLst>
          </p:cNvPr>
          <p:cNvSpPr/>
          <p:nvPr/>
        </p:nvSpPr>
        <p:spPr>
          <a:xfrm rot="5400000">
            <a:off x="5368385" y="-5368381"/>
            <a:ext cx="1455229" cy="12192002"/>
          </a:xfrm>
          <a:prstGeom prst="rect">
            <a:avLst/>
          </a:prstGeom>
          <a:solidFill>
            <a:srgbClr val="280B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latin typeface="Source Sans Pro"/>
              <a:ea typeface="Source Sans Pro"/>
            </a:endParaRPr>
          </a:p>
        </p:txBody>
      </p:sp>
      <p:pic>
        <p:nvPicPr>
          <p:cNvPr id="6" name="Picture 5" descr="A colorful fan shaped fan&#10;&#10;AI-generated content may be incorrect.">
            <a:extLst>
              <a:ext uri="{FF2B5EF4-FFF2-40B4-BE49-F238E27FC236}">
                <a16:creationId xmlns:a16="http://schemas.microsoft.com/office/drawing/2014/main" id="{99FEB149-B39F-1EE1-93C4-1B57DCBEDC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427" t="15580" b="6935"/>
          <a:stretch>
            <a:fillRect/>
          </a:stretch>
        </p:blipFill>
        <p:spPr>
          <a:xfrm>
            <a:off x="9067800" y="5"/>
            <a:ext cx="3124200" cy="14552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87CA16-1586-90B5-BE93-50E9B6F347DB}"/>
              </a:ext>
            </a:extLst>
          </p:cNvPr>
          <p:cNvSpPr txBox="1"/>
          <p:nvPr/>
        </p:nvSpPr>
        <p:spPr>
          <a:xfrm>
            <a:off x="609600" y="512175"/>
            <a:ext cx="9788661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Interest in using AI for endpoint management tasks is growing rapidly.</a:t>
            </a:r>
          </a:p>
        </p:txBody>
      </p:sp>
      <p:pic>
        <p:nvPicPr>
          <p:cNvPr id="3" name="Picture 2" descr="A graph of a graph&#10;&#10;AI-generated content may be incorrect.">
            <a:extLst>
              <a:ext uri="{FF2B5EF4-FFF2-40B4-BE49-F238E27FC236}">
                <a16:creationId xmlns:a16="http://schemas.microsoft.com/office/drawing/2014/main" id="{E5B9B9F8-BF1E-4A61-E321-13292CAF4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36" y="1641970"/>
            <a:ext cx="10522078" cy="502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49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683142C-D189-131D-71E0-96525C3EC4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" t="-1283" r="3980" b="56941"/>
          <a:stretch>
            <a:fillRect/>
          </a:stretch>
        </p:blipFill>
        <p:spPr>
          <a:xfrm>
            <a:off x="0" y="1394797"/>
            <a:ext cx="12192000" cy="5463203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4A13694-82CF-DAEE-FFED-4C1EA663B86E}"/>
              </a:ext>
            </a:extLst>
          </p:cNvPr>
          <p:cNvSpPr/>
          <p:nvPr/>
        </p:nvSpPr>
        <p:spPr>
          <a:xfrm>
            <a:off x="6346945" y="1828634"/>
            <a:ext cx="4727727" cy="4628332"/>
          </a:xfrm>
          <a:prstGeom prst="roundRect">
            <a:avLst>
              <a:gd name="adj" fmla="val 3889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0051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0" i="0" u="none" strike="noStrike">
                <a:solidFill>
                  <a:srgbClr val="000000"/>
                </a:solidFill>
                <a:latin typeface="Aptos"/>
              </a:rPr>
              <a:t> </a:t>
            </a:r>
            <a:r>
              <a:rPr lang="en-US" sz="1200" b="0" i="0">
                <a:solidFill>
                  <a:srgbClr val="000000"/>
                </a:solidFill>
                <a:latin typeface="Aptos"/>
                <a:ea typeface="Aptos"/>
                <a:cs typeface="Aptos"/>
              </a:rPr>
              <a:t> </a:t>
            </a:r>
            <a:endParaRPr lang="en-US"/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70A5FCC8-86BB-AA5E-53BD-57D782CAF3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512051"/>
              </p:ext>
            </p:extLst>
          </p:nvPr>
        </p:nvGraphicFramePr>
        <p:xfrm>
          <a:off x="6046057" y="4155963"/>
          <a:ext cx="3342243" cy="2228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8045BBDA-6538-3472-7CA4-0845399022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7582719"/>
              </p:ext>
            </p:extLst>
          </p:nvPr>
        </p:nvGraphicFramePr>
        <p:xfrm>
          <a:off x="6046057" y="1905000"/>
          <a:ext cx="3342243" cy="2228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FC00371-8811-1FEC-93C4-F06B0BC5640B}"/>
              </a:ext>
            </a:extLst>
          </p:cNvPr>
          <p:cNvSpPr/>
          <p:nvPr/>
        </p:nvSpPr>
        <p:spPr>
          <a:xfrm>
            <a:off x="1066800" y="1828800"/>
            <a:ext cx="4727727" cy="4628332"/>
          </a:xfrm>
          <a:prstGeom prst="roundRect">
            <a:avLst>
              <a:gd name="adj" fmla="val 4328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0051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22352CBF-7202-3D2C-62AF-D997DD3893C0}"/>
              </a:ext>
            </a:extLst>
          </p:cNvPr>
          <p:cNvSpPr txBox="1"/>
          <p:nvPr/>
        </p:nvSpPr>
        <p:spPr>
          <a:xfrm>
            <a:off x="1230729" y="4450951"/>
            <a:ext cx="4393183" cy="1923860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5000"/>
              </a:lnSpc>
              <a:spcBef>
                <a:spcPct val="0"/>
              </a:spcBef>
            </a:pPr>
            <a:r>
              <a:rPr lang="en-US" sz="6600" b="1" dirty="0">
                <a:solidFill>
                  <a:schemeClr val="tx2"/>
                </a:solidFill>
                <a:latin typeface="Arial"/>
                <a:cs typeface="Arial"/>
              </a:rPr>
              <a:t>200+ </a:t>
            </a:r>
            <a:endParaRPr lang="en-US" sz="66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r">
              <a:lnSpc>
                <a:spcPts val="5000"/>
              </a:lnSpc>
              <a:spcBef>
                <a:spcPct val="0"/>
              </a:spcBef>
            </a:pPr>
            <a:r>
              <a:rPr lang="en-US" sz="4500" b="1" dirty="0">
                <a:solidFill>
                  <a:schemeClr val="tx2"/>
                </a:solidFill>
                <a:latin typeface="Arial"/>
                <a:cs typeface="Arial"/>
              </a:rPr>
              <a:t>hours/year.</a:t>
            </a:r>
            <a:r>
              <a:rPr lang="en-US" sz="5500" b="1" dirty="0">
                <a:solidFill>
                  <a:schemeClr val="tx2"/>
                </a:solidFill>
                <a:latin typeface="Arial"/>
                <a:cs typeface="Arial"/>
              </a:rPr>
              <a:t> </a:t>
            </a:r>
            <a:endParaRPr lang="en-US" sz="5500" dirty="0">
              <a:solidFill>
                <a:schemeClr val="tx2"/>
              </a:solidFill>
              <a:cs typeface="Arial"/>
            </a:endParaRPr>
          </a:p>
          <a:p>
            <a:pPr algn="r">
              <a:lnSpc>
                <a:spcPts val="5000"/>
              </a:lnSpc>
              <a:spcBef>
                <a:spcPct val="0"/>
              </a:spcBef>
            </a:pPr>
            <a:endParaRPr lang="en-US" sz="5500" dirty="0">
              <a:solidFill>
                <a:schemeClr val="tx2"/>
              </a:solidFill>
              <a:cs typeface="Arial"/>
            </a:endParaRP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C6C65323-48D2-E89C-C19F-5AE207D7F46F}"/>
              </a:ext>
            </a:extLst>
          </p:cNvPr>
          <p:cNvSpPr txBox="1"/>
          <p:nvPr/>
        </p:nvSpPr>
        <p:spPr>
          <a:xfrm>
            <a:off x="8812562" y="2488507"/>
            <a:ext cx="2010512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ea typeface="+mn-lt"/>
                <a:cs typeface="+mn-lt"/>
              </a:rPr>
              <a:t>of IT pros say AI</a:t>
            </a:r>
            <a:r>
              <a:rPr lang="en-US" b="1" dirty="0">
                <a:solidFill>
                  <a:schemeClr val="accent1"/>
                </a:solidFill>
                <a:cs typeface="Arial"/>
              </a:rPr>
              <a:t> lets them work faster and better.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7035E8-8EAE-41E9-AA81-030335E986A2}"/>
              </a:ext>
            </a:extLst>
          </p:cNvPr>
          <p:cNvSpPr txBox="1"/>
          <p:nvPr/>
        </p:nvSpPr>
        <p:spPr>
          <a:xfrm>
            <a:off x="360947" y="200526"/>
            <a:ext cx="11563684" cy="6951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4A9B46-E913-42EB-D5E4-BE005E49DA57}"/>
              </a:ext>
            </a:extLst>
          </p:cNvPr>
          <p:cNvSpPr txBox="1"/>
          <p:nvPr/>
        </p:nvSpPr>
        <p:spPr>
          <a:xfrm>
            <a:off x="1439780" y="2971800"/>
            <a:ext cx="3977102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3600" b="1" dirty="0">
                <a:solidFill>
                  <a:schemeClr val="tx2"/>
                </a:solidFill>
                <a:cs typeface="Arial"/>
              </a:rPr>
              <a:t>AI saves </a:t>
            </a:r>
            <a:br>
              <a:rPr lang="en-US" sz="3600" b="1" dirty="0">
                <a:solidFill>
                  <a:schemeClr val="tx2"/>
                </a:solidFill>
                <a:cs typeface="Arial"/>
              </a:rPr>
            </a:br>
            <a:r>
              <a:rPr lang="en-US" sz="3600" b="1" dirty="0">
                <a:solidFill>
                  <a:schemeClr val="tx2"/>
                </a:solidFill>
                <a:cs typeface="Arial"/>
              </a:rPr>
              <a:t>IT pros 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5D7E2CF5-B616-9C86-5D3A-38D3A9AA975E}"/>
              </a:ext>
            </a:extLst>
          </p:cNvPr>
          <p:cNvSpPr txBox="1"/>
          <p:nvPr/>
        </p:nvSpPr>
        <p:spPr>
          <a:xfrm>
            <a:off x="8812562" y="4480684"/>
            <a:ext cx="2010512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ea typeface="+mn-lt"/>
                <a:cs typeface="+mn-lt"/>
              </a:rPr>
              <a:t>of IT pros say </a:t>
            </a:r>
            <a:br>
              <a:rPr lang="en-US" b="1" dirty="0">
                <a:solidFill>
                  <a:schemeClr val="accent2"/>
                </a:solidFill>
                <a:ea typeface="+mn-lt"/>
                <a:cs typeface="+mn-lt"/>
              </a:rPr>
            </a:br>
            <a:r>
              <a:rPr lang="en-US" b="1" dirty="0">
                <a:solidFill>
                  <a:schemeClr val="accent2"/>
                </a:solidFill>
                <a:ea typeface="+mn-lt"/>
                <a:cs typeface="+mn-lt"/>
              </a:rPr>
              <a:t>AI helps them focus on more complex/strategic work.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296F0-EAEC-01F7-885E-5AE2F0F4EFD9}"/>
              </a:ext>
            </a:extLst>
          </p:cNvPr>
          <p:cNvSpPr txBox="1"/>
          <p:nvPr/>
        </p:nvSpPr>
        <p:spPr>
          <a:xfrm>
            <a:off x="993274" y="657294"/>
            <a:ext cx="10287000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200" b="1" dirty="0">
                <a:solidFill>
                  <a:schemeClr val="accent1"/>
                </a:solidFill>
                <a:cs typeface="Arial"/>
              </a:rPr>
              <a:t>AI is giving IT teams time back and unlocking the capacity for teams to focus on the strategic, complex work that matters most to the organization. </a:t>
            </a:r>
          </a:p>
        </p:txBody>
      </p:sp>
      <p:pic>
        <p:nvPicPr>
          <p:cNvPr id="17" name="Graphic 16" descr="Clock with solid fill">
            <a:extLst>
              <a:ext uri="{FF2B5EF4-FFF2-40B4-BE49-F238E27FC236}">
                <a16:creationId xmlns:a16="http://schemas.microsoft.com/office/drawing/2014/main" id="{8986814B-B3EC-8E89-02A6-FCDDE12BF6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3049"/>
          <a:stretch>
            <a:fillRect/>
          </a:stretch>
        </p:blipFill>
        <p:spPr>
          <a:xfrm>
            <a:off x="1066800" y="1905000"/>
            <a:ext cx="2288674" cy="3418408"/>
          </a:xfrm>
          <a:prstGeom prst="rect">
            <a:avLst/>
          </a:prstGeom>
        </p:spPr>
      </p:pic>
      <p:sp>
        <p:nvSpPr>
          <p:cNvPr id="24" name="TextBox 10">
            <a:extLst>
              <a:ext uri="{FF2B5EF4-FFF2-40B4-BE49-F238E27FC236}">
                <a16:creationId xmlns:a16="http://schemas.microsoft.com/office/drawing/2014/main" id="{A8D5A16B-4A79-1B1F-4D57-22A98F130ADE}"/>
              </a:ext>
            </a:extLst>
          </p:cNvPr>
          <p:cNvSpPr txBox="1"/>
          <p:nvPr/>
        </p:nvSpPr>
        <p:spPr>
          <a:xfrm>
            <a:off x="6934200" y="4883523"/>
            <a:ext cx="163576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b="1" dirty="0">
                <a:solidFill>
                  <a:schemeClr val="accent2"/>
                </a:solidFill>
                <a:ea typeface="+mn-lt"/>
                <a:cs typeface="+mn-lt"/>
              </a:rPr>
              <a:t>50</a:t>
            </a:r>
            <a:r>
              <a:rPr lang="en-US" sz="5000" b="1" baseline="30000" dirty="0">
                <a:solidFill>
                  <a:schemeClr val="accent2"/>
                </a:solidFill>
                <a:ea typeface="+mn-lt"/>
                <a:cs typeface="+mn-lt"/>
              </a:rPr>
              <a:t>%</a:t>
            </a:r>
            <a:endParaRPr lang="en-US" sz="5000" baseline="30000" dirty="0">
              <a:solidFill>
                <a:schemeClr val="accent2"/>
              </a:solidFill>
              <a:cs typeface="Arial"/>
            </a:endParaRP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DAE8502E-B822-BDC0-3E19-6AA8F768AE19}"/>
              </a:ext>
            </a:extLst>
          </p:cNvPr>
          <p:cNvSpPr txBox="1"/>
          <p:nvPr/>
        </p:nvSpPr>
        <p:spPr>
          <a:xfrm>
            <a:off x="7054942" y="2632561"/>
            <a:ext cx="139427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b="1" dirty="0">
                <a:solidFill>
                  <a:schemeClr val="accent1"/>
                </a:solidFill>
                <a:ea typeface="+mn-lt"/>
                <a:cs typeface="+mn-lt"/>
              </a:rPr>
              <a:t>45</a:t>
            </a:r>
            <a:r>
              <a:rPr lang="en-US" sz="5000" b="1" baseline="30000" dirty="0">
                <a:solidFill>
                  <a:schemeClr val="accent1"/>
                </a:solidFill>
                <a:ea typeface="+mn-lt"/>
                <a:cs typeface="+mn-lt"/>
              </a:rPr>
              <a:t>%</a:t>
            </a:r>
            <a:endParaRPr lang="en-US" sz="5000" baseline="30000" dirty="0">
              <a:solidFill>
                <a:schemeClr val="accent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7523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0B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FDB228-F01E-6872-1B06-B2813E30B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orful fan shaped fan&#10;&#10;AI-generated content may be incorrect.">
            <a:extLst>
              <a:ext uri="{FF2B5EF4-FFF2-40B4-BE49-F238E27FC236}">
                <a16:creationId xmlns:a16="http://schemas.microsoft.com/office/drawing/2014/main" id="{AFB69DAF-9FEE-806B-EDC0-71D50E1C19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797" t="-478" r="19597" b="8254"/>
          <a:stretch>
            <a:fillRect/>
          </a:stretch>
        </p:blipFill>
        <p:spPr>
          <a:xfrm>
            <a:off x="5092485" y="-76200"/>
            <a:ext cx="7165340" cy="69341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E91AAD-4666-2B49-8E5D-4DF96448EC5C}"/>
              </a:ext>
            </a:extLst>
          </p:cNvPr>
          <p:cNvSpPr txBox="1"/>
          <p:nvPr/>
        </p:nvSpPr>
        <p:spPr>
          <a:xfrm>
            <a:off x="614169" y="815285"/>
            <a:ext cx="2357631" cy="38164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>
                <a:solidFill>
                  <a:srgbClr val="FFFFFF"/>
                </a:solidFill>
                <a:ea typeface="+mn-lt"/>
                <a:cs typeface="+mn-lt"/>
              </a:rPr>
              <a:t>The defining outcome of AI maturity is going from</a:t>
            </a:r>
            <a:r>
              <a:rPr lang="en-US" sz="2200" b="1" dirty="0">
                <a:solidFill>
                  <a:srgbClr val="FFFF00"/>
                </a:solidFill>
                <a:ea typeface="+mn-lt"/>
                <a:cs typeface="+mn-lt"/>
              </a:rPr>
              <a:t> </a:t>
            </a:r>
            <a:br>
              <a:rPr lang="en-US" sz="2200" b="1" dirty="0">
                <a:solidFill>
                  <a:srgbClr val="FFFF00"/>
                </a:solidFill>
                <a:ea typeface="+mn-lt"/>
                <a:cs typeface="+mn-lt"/>
              </a:rPr>
            </a:br>
            <a:r>
              <a:rPr lang="en-US" sz="2200" b="1" dirty="0">
                <a:solidFill>
                  <a:schemeClr val="bg2"/>
                </a:solidFill>
                <a:ea typeface="+mn-lt"/>
                <a:cs typeface="+mn-lt"/>
              </a:rPr>
              <a:t>reactive firefighting </a:t>
            </a:r>
            <a:r>
              <a:rPr lang="en-US" sz="2200" b="1" dirty="0">
                <a:solidFill>
                  <a:srgbClr val="FFFFFF"/>
                </a:solidFill>
                <a:ea typeface="+mn-lt"/>
                <a:cs typeface="+mn-lt"/>
              </a:rPr>
              <a:t>to </a:t>
            </a:r>
            <a:r>
              <a:rPr lang="en-US" sz="2200" b="1" dirty="0">
                <a:solidFill>
                  <a:schemeClr val="bg2"/>
                </a:solidFill>
                <a:ea typeface="+mn-lt"/>
                <a:cs typeface="+mn-lt"/>
              </a:rPr>
              <a:t>proactive issue detection </a:t>
            </a:r>
            <a:r>
              <a:rPr lang="en-US" sz="2200" b="1" dirty="0">
                <a:solidFill>
                  <a:srgbClr val="FFFFFF"/>
                </a:solidFill>
                <a:ea typeface="+mn-lt"/>
                <a:cs typeface="+mn-lt"/>
              </a:rPr>
              <a:t>— before end users ever notice.    </a:t>
            </a:r>
            <a:endParaRPr lang="en-US" sz="2200" b="1" dirty="0">
              <a:solidFill>
                <a:srgbClr val="FFFFFF"/>
              </a:solidFill>
              <a:cs typeface="Arial"/>
            </a:endParaRPr>
          </a:p>
        </p:txBody>
      </p:sp>
      <p:pic>
        <p:nvPicPr>
          <p:cNvPr id="6" name="Picture 5" descr="A screenshot of a graph&#10;&#10;AI-generated content may be incorrect.">
            <a:extLst>
              <a:ext uri="{FF2B5EF4-FFF2-40B4-BE49-F238E27FC236}">
                <a16:creationId xmlns:a16="http://schemas.microsoft.com/office/drawing/2014/main" id="{F36E0537-32B7-5E92-3176-393DE811B4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92676"/>
            <a:ext cx="8915400" cy="6072648"/>
          </a:xfrm>
          <a:prstGeom prst="roundRect">
            <a:avLst>
              <a:gd name="adj" fmla="val 2074"/>
            </a:avLst>
          </a:prstGeom>
        </p:spPr>
      </p:pic>
    </p:spTree>
    <p:extLst>
      <p:ext uri="{BB962C8B-B14F-4D97-AF65-F5344CB8AC3E}">
        <p14:creationId xmlns:p14="http://schemas.microsoft.com/office/powerpoint/2010/main" val="4152533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0B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DBF2D1-0AAE-7192-BB76-F5341B4A0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orful fan shaped fan&#10;&#10;AI-generated content may be incorrect.">
            <a:extLst>
              <a:ext uri="{FF2B5EF4-FFF2-40B4-BE49-F238E27FC236}">
                <a16:creationId xmlns:a16="http://schemas.microsoft.com/office/drawing/2014/main" id="{D184C47A-2C8F-97D4-8F8C-A46752A5B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797" t="-478" r="19597" b="8254"/>
          <a:stretch>
            <a:fillRect/>
          </a:stretch>
        </p:blipFill>
        <p:spPr>
          <a:xfrm>
            <a:off x="5092485" y="-76200"/>
            <a:ext cx="7165340" cy="69341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F5C63F-6983-BAB1-45F0-DD705662E838}"/>
              </a:ext>
            </a:extLst>
          </p:cNvPr>
          <p:cNvSpPr txBox="1"/>
          <p:nvPr/>
        </p:nvSpPr>
        <p:spPr>
          <a:xfrm>
            <a:off x="360947" y="200526"/>
            <a:ext cx="11563684" cy="6951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14B393-F6FA-AE18-93F6-E970D87F94BF}"/>
              </a:ext>
            </a:extLst>
          </p:cNvPr>
          <p:cNvSpPr txBox="1"/>
          <p:nvPr/>
        </p:nvSpPr>
        <p:spPr>
          <a:xfrm>
            <a:off x="607012" y="480184"/>
            <a:ext cx="1088487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/>
                <a:cs typeface="Arial"/>
              </a:rPr>
              <a:t>While AI deployment in IT is accelerating, </a:t>
            </a:r>
            <a:br>
              <a:rPr lang="en-US" sz="240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400" b="1" dirty="0">
                <a:solidFill>
                  <a:schemeClr val="bg1"/>
                </a:solidFill>
                <a:latin typeface="Arial"/>
                <a:cs typeface="Arial"/>
              </a:rPr>
              <a:t>governance hasn't kept pace — and that gap is becoming a liability. 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0F62B27-D014-C67F-ED8D-D12FA71B4A46}"/>
              </a:ext>
            </a:extLst>
          </p:cNvPr>
          <p:cNvSpPr/>
          <p:nvPr/>
        </p:nvSpPr>
        <p:spPr>
          <a:xfrm>
            <a:off x="1355116" y="1839505"/>
            <a:ext cx="2743200" cy="4027895"/>
          </a:xfrm>
          <a:prstGeom prst="roundRect">
            <a:avLst>
              <a:gd name="adj" fmla="val 4328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0051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280160" bIns="0" rtlCol="0" anchor="t" anchorCtr="0"/>
          <a:lstStyle/>
          <a:p>
            <a:pPr algn="ctr"/>
            <a:r>
              <a:rPr lang="en-US" sz="3600" b="1" dirty="0">
                <a:solidFill>
                  <a:srgbClr val="280B3F"/>
                </a:solidFill>
                <a:cs typeface="Arial"/>
              </a:rPr>
              <a:t>85%</a:t>
            </a:r>
          </a:p>
          <a:p>
            <a:pPr algn="ctr"/>
            <a:r>
              <a:rPr lang="en-US" sz="2000" dirty="0">
                <a:solidFill>
                  <a:srgbClr val="280B3F"/>
                </a:solidFill>
                <a:cs typeface="Arial"/>
              </a:rPr>
              <a:t>of IT pros say there</a:t>
            </a:r>
            <a:br>
              <a:rPr lang="en-US" sz="2000" dirty="0">
                <a:solidFill>
                  <a:srgbClr val="280B3F"/>
                </a:solidFill>
                <a:cs typeface="Arial"/>
              </a:rPr>
            </a:br>
            <a:r>
              <a:rPr lang="en-US" sz="2000" dirty="0">
                <a:solidFill>
                  <a:srgbClr val="280B3F"/>
                </a:solidFill>
                <a:cs typeface="Arial"/>
              </a:rPr>
              <a:t>is an accountable owner for every </a:t>
            </a:r>
            <a:br>
              <a:rPr lang="en-US" sz="2000" dirty="0">
                <a:solidFill>
                  <a:srgbClr val="280B3F"/>
                </a:solidFill>
                <a:cs typeface="Arial"/>
              </a:rPr>
            </a:br>
            <a:r>
              <a:rPr lang="en-US" sz="2000" dirty="0">
                <a:solidFill>
                  <a:srgbClr val="280B3F"/>
                </a:solidFill>
                <a:cs typeface="Arial"/>
              </a:rPr>
              <a:t>AI agent and workflow.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D770611-56AB-6135-B23B-883423994C70}"/>
              </a:ext>
            </a:extLst>
          </p:cNvPr>
          <p:cNvSpPr/>
          <p:nvPr/>
        </p:nvSpPr>
        <p:spPr>
          <a:xfrm>
            <a:off x="4724400" y="1839505"/>
            <a:ext cx="2743200" cy="4027895"/>
          </a:xfrm>
          <a:prstGeom prst="roundRect">
            <a:avLst>
              <a:gd name="adj" fmla="val 4328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0051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280160" bIns="0" rtlCol="0" anchor="t" anchorCtr="0"/>
          <a:lstStyle/>
          <a:p>
            <a:pPr algn="ctr"/>
            <a:r>
              <a:rPr lang="en-US" sz="3600" b="1" dirty="0">
                <a:solidFill>
                  <a:schemeClr val="accent2"/>
                </a:solidFill>
                <a:cs typeface="Arial"/>
              </a:rPr>
              <a:t>42%</a:t>
            </a:r>
          </a:p>
          <a:p>
            <a:pPr algn="ctr"/>
            <a:r>
              <a:rPr lang="en-US" sz="2000" dirty="0">
                <a:solidFill>
                  <a:schemeClr val="accent2"/>
                </a:solidFill>
                <a:cs typeface="Arial"/>
              </a:rPr>
              <a:t>say that AI accountability </a:t>
            </a:r>
            <a:br>
              <a:rPr lang="en-US" sz="2000" dirty="0">
                <a:solidFill>
                  <a:schemeClr val="accent2"/>
                </a:solidFill>
                <a:cs typeface="Arial"/>
              </a:rPr>
            </a:br>
            <a:r>
              <a:rPr lang="en-US" sz="2000" dirty="0">
                <a:solidFill>
                  <a:schemeClr val="accent2"/>
                </a:solidFill>
                <a:cs typeface="Arial"/>
              </a:rPr>
              <a:t>is actually clear.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3DFDA11-8E09-585E-D713-EC46F9CE7FB8}"/>
              </a:ext>
            </a:extLst>
          </p:cNvPr>
          <p:cNvSpPr/>
          <p:nvPr/>
        </p:nvSpPr>
        <p:spPr>
          <a:xfrm>
            <a:off x="8093684" y="1828800"/>
            <a:ext cx="2743200" cy="4027895"/>
          </a:xfrm>
          <a:prstGeom prst="roundRect">
            <a:avLst>
              <a:gd name="adj" fmla="val 4328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0051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280160" bIns="0" rtlCol="0" anchor="t" anchorCtr="0"/>
          <a:lstStyle/>
          <a:p>
            <a:pPr algn="ctr"/>
            <a:r>
              <a:rPr lang="en-US" sz="3600" b="1" dirty="0">
                <a:solidFill>
                  <a:schemeClr val="accent4"/>
                </a:solidFill>
                <a:cs typeface="Arial"/>
              </a:rPr>
              <a:t>24%</a:t>
            </a:r>
          </a:p>
          <a:p>
            <a:pPr algn="ctr"/>
            <a:r>
              <a:rPr lang="en-US" sz="2000" dirty="0">
                <a:solidFill>
                  <a:schemeClr val="accent4"/>
                </a:solidFill>
                <a:cs typeface="Arial"/>
              </a:rPr>
              <a:t>of employees say AI policies are followed "very consistently" in day-to-day work.</a:t>
            </a:r>
          </a:p>
        </p:txBody>
      </p:sp>
      <p:pic>
        <p:nvPicPr>
          <p:cNvPr id="10" name="Graphic 9" descr="Shield Tick with solid fill">
            <a:extLst>
              <a:ext uri="{FF2B5EF4-FFF2-40B4-BE49-F238E27FC236}">
                <a16:creationId xmlns:a16="http://schemas.microsoft.com/office/drawing/2014/main" id="{E0B08901-D4C9-4518-7BE6-A980DB245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3665" y="2172471"/>
            <a:ext cx="914400" cy="914400"/>
          </a:xfrm>
          <a:prstGeom prst="rect">
            <a:avLst/>
          </a:prstGeom>
        </p:spPr>
      </p:pic>
      <p:pic>
        <p:nvPicPr>
          <p:cNvPr id="12" name="Graphic 11" descr="Warning with solid fill">
            <a:extLst>
              <a:ext uri="{FF2B5EF4-FFF2-40B4-BE49-F238E27FC236}">
                <a16:creationId xmlns:a16="http://schemas.microsoft.com/office/drawing/2014/main" id="{6031AE23-36A4-E916-9BC7-659F625B4B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27753" y="2172471"/>
            <a:ext cx="914400" cy="914400"/>
          </a:xfrm>
          <a:prstGeom prst="rect">
            <a:avLst/>
          </a:prstGeom>
        </p:spPr>
      </p:pic>
      <p:pic>
        <p:nvPicPr>
          <p:cNvPr id="14" name="Graphic 13" descr="Clipboard Checked with solid fill">
            <a:extLst>
              <a:ext uri="{FF2B5EF4-FFF2-40B4-BE49-F238E27FC236}">
                <a16:creationId xmlns:a16="http://schemas.microsoft.com/office/drawing/2014/main" id="{115D127F-C4C2-DA0E-9BAC-49C2EB0459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08084" y="217247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76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8268A-286C-3CBE-BE58-4D3BC30DC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E83AB2-8855-7D64-6877-6922550EBC88}"/>
              </a:ext>
            </a:extLst>
          </p:cNvPr>
          <p:cNvSpPr/>
          <p:nvPr/>
        </p:nvSpPr>
        <p:spPr>
          <a:xfrm rot="5400000">
            <a:off x="5368386" y="-5368382"/>
            <a:ext cx="1455229" cy="12192002"/>
          </a:xfrm>
          <a:prstGeom prst="rect">
            <a:avLst/>
          </a:prstGeom>
          <a:solidFill>
            <a:srgbClr val="280B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latin typeface="Source Sans Pro"/>
              <a:ea typeface="Source Sans Pro"/>
            </a:endParaRPr>
          </a:p>
        </p:txBody>
      </p:sp>
      <p:pic>
        <p:nvPicPr>
          <p:cNvPr id="4" name="Picture 3" descr="A colorful fan shaped fan&#10;&#10;AI-generated content may be incorrect.">
            <a:extLst>
              <a:ext uri="{FF2B5EF4-FFF2-40B4-BE49-F238E27FC236}">
                <a16:creationId xmlns:a16="http://schemas.microsoft.com/office/drawing/2014/main" id="{15844B5D-9690-7DD1-8F68-516F0CB8D5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427" t="15580" b="6935"/>
          <a:stretch>
            <a:fillRect/>
          </a:stretch>
        </p:blipFill>
        <p:spPr>
          <a:xfrm>
            <a:off x="9067800" y="5"/>
            <a:ext cx="3124200" cy="14552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16FB7A-EDAA-D53C-D8C8-EC855839DCDF}"/>
              </a:ext>
            </a:extLst>
          </p:cNvPr>
          <p:cNvSpPr txBox="1"/>
          <p:nvPr/>
        </p:nvSpPr>
        <p:spPr>
          <a:xfrm>
            <a:off x="609600" y="436267"/>
            <a:ext cx="978866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  <a:ea typeface="+mn-lt"/>
                <a:cs typeface="+mn-lt"/>
              </a:rPr>
              <a:t>Governance improves dramatically with AI maturity. </a:t>
            </a:r>
            <a:br>
              <a:rPr lang="en-US" sz="2000" b="1" dirty="0">
                <a:solidFill>
                  <a:srgbClr val="FFFFFF"/>
                </a:solidFill>
                <a:ea typeface="+mn-lt"/>
                <a:cs typeface="+mn-lt"/>
              </a:rPr>
            </a:br>
            <a:r>
              <a:rPr lang="en-US" sz="2000" b="1" dirty="0">
                <a:solidFill>
                  <a:srgbClr val="FFFFFF"/>
                </a:solidFill>
                <a:ea typeface="+mn-lt"/>
                <a:cs typeface="+mn-lt"/>
              </a:rPr>
              <a:t>Still, even the leaders in AI maturity have room to close the gap.   </a:t>
            </a:r>
            <a:endParaRPr lang="en-US" sz="2000" b="1" dirty="0">
              <a:solidFill>
                <a:srgbClr val="FFFFFF"/>
              </a:solidFill>
              <a:cs typeface="Arial"/>
            </a:endParaRPr>
          </a:p>
        </p:txBody>
      </p:sp>
      <p:pic>
        <p:nvPicPr>
          <p:cNvPr id="8" name="Picture 7" descr="A graph of a company&#10;&#10;AI-generated content may be incorrect.">
            <a:extLst>
              <a:ext uri="{FF2B5EF4-FFF2-40B4-BE49-F238E27FC236}">
                <a16:creationId xmlns:a16="http://schemas.microsoft.com/office/drawing/2014/main" id="{698F79BA-020F-716C-78BE-9525FCC326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52600"/>
            <a:ext cx="10091738" cy="484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17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0B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4828BC-E6EB-FDEC-829B-31373E55F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orful fan shaped fan&#10;&#10;AI-generated content may be incorrect.">
            <a:extLst>
              <a:ext uri="{FF2B5EF4-FFF2-40B4-BE49-F238E27FC236}">
                <a16:creationId xmlns:a16="http://schemas.microsoft.com/office/drawing/2014/main" id="{10878C9C-6719-3C6C-A742-F4C9B752FE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797" t="-478" r="19597" b="8254"/>
          <a:stretch>
            <a:fillRect/>
          </a:stretch>
        </p:blipFill>
        <p:spPr>
          <a:xfrm>
            <a:off x="5092485" y="-76200"/>
            <a:ext cx="7165340" cy="6934199"/>
          </a:xfrm>
          <a:prstGeom prst="rect">
            <a:avLst/>
          </a:prstGeom>
        </p:spPr>
      </p:pic>
      <p:pic>
        <p:nvPicPr>
          <p:cNvPr id="7" name="Picture 6" descr="A screenshot of a graph&#10;&#10;AI-generated content may be incorrect.">
            <a:extLst>
              <a:ext uri="{FF2B5EF4-FFF2-40B4-BE49-F238E27FC236}">
                <a16:creationId xmlns:a16="http://schemas.microsoft.com/office/drawing/2014/main" id="{DD5983EA-EC83-EB85-5A3F-8DA71D1863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68" y="685800"/>
            <a:ext cx="10396663" cy="5486400"/>
          </a:xfrm>
          <a:prstGeom prst="roundRect">
            <a:avLst>
              <a:gd name="adj" fmla="val 3386"/>
            </a:avLst>
          </a:prstGeom>
        </p:spPr>
      </p:pic>
    </p:spTree>
    <p:extLst>
      <p:ext uri="{BB962C8B-B14F-4D97-AF65-F5344CB8AC3E}">
        <p14:creationId xmlns:p14="http://schemas.microsoft.com/office/powerpoint/2010/main" val="3500179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0B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orful fan shaped fan&#10;&#10;AI-generated content may be incorrect.">
            <a:extLst>
              <a:ext uri="{FF2B5EF4-FFF2-40B4-BE49-F238E27FC236}">
                <a16:creationId xmlns:a16="http://schemas.microsoft.com/office/drawing/2014/main" id="{3921B95A-CCDF-B88C-3F0A-6F303C1A83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797" t="-478" r="33431" b="7230"/>
          <a:stretch>
            <a:fillRect/>
          </a:stretch>
        </p:blipFill>
        <p:spPr>
          <a:xfrm>
            <a:off x="6934200" y="-76200"/>
            <a:ext cx="5257800" cy="6934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B6215CE-285B-E028-5A18-BCAADB03A550}"/>
              </a:ext>
            </a:extLst>
          </p:cNvPr>
          <p:cNvSpPr txBox="1"/>
          <p:nvPr/>
        </p:nvSpPr>
        <p:spPr>
          <a:xfrm>
            <a:off x="533400" y="436267"/>
            <a:ext cx="978866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 dirty="0">
                <a:solidFill>
                  <a:srgbClr val="FFFFFF"/>
                </a:solidFill>
                <a:ea typeface="+mn-lt"/>
                <a:cs typeface="+mn-lt"/>
              </a:rPr>
              <a:t>The Path Forward</a:t>
            </a:r>
            <a:endParaRPr lang="en-US" sz="40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AD18C2-9206-F088-3B05-6F9D02FD536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51073" y="4912681"/>
            <a:ext cx="6096000" cy="1166172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/>
          <a:p>
            <a:r>
              <a:rPr lang="en-US" sz="2000" dirty="0">
                <a:solidFill>
                  <a:schemeClr val="accent4"/>
                </a:solidFill>
                <a:latin typeface="Arial"/>
                <a:ea typeface="+mn-lt"/>
                <a:cs typeface="+mn-lt"/>
              </a:rPr>
              <a:t>Redesign roles, don't just augment them.</a:t>
            </a:r>
            <a:br>
              <a:rPr lang="en-US" sz="1800" b="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</a:br>
            <a:r>
              <a:rPr lang="en-US" sz="1800" b="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  <a:t>More than 1 in 3 organizations have already significantly </a:t>
            </a:r>
            <a:br>
              <a:rPr lang="en-US" sz="1800" b="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</a:br>
            <a:r>
              <a:rPr lang="en-US" sz="1800" b="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  <a:t>reshaped IT roles around AI. Leaders are redefining </a:t>
            </a:r>
            <a:br>
              <a:rPr lang="en-US" sz="1800" b="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</a:br>
            <a:r>
              <a:rPr lang="en-US" sz="1800" b="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  <a:t>performance metrics and career paths. </a:t>
            </a:r>
            <a:endParaRPr lang="en-US" sz="1800" b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4C6B04D5-DBBE-00ED-3317-7709CB1322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47437" y="1488838"/>
            <a:ext cx="6574624" cy="570078"/>
          </a:xfrm>
          <a:prstGeom prst="rect">
            <a:avLst/>
          </a:prstGeom>
        </p:spPr>
        <p:txBody>
          <a:bodyPr lIns="0" tIns="0" rIns="91440" bIns="0" anchor="ctr" anchorCtr="0"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ea typeface="Inter Semi Bold" panose="020B0502030000000004" pitchFamily="34" charset="0"/>
                <a:cs typeface="Arial"/>
              </a:rPr>
              <a:t>What does the path to AI maturity look like? </a:t>
            </a:r>
            <a:endParaRPr lang="en-US" sz="2400" dirty="0">
              <a:solidFill>
                <a:schemeClr val="bg1"/>
              </a:solidFill>
              <a:ea typeface="Inter Semi Bold" panose="020B0502030000000004" pitchFamily="34" charset="0"/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961AE5-D31C-5688-E83A-1283B37BBEC4}"/>
              </a:ext>
            </a:extLst>
          </p:cNvPr>
          <p:cNvSpPr txBox="1">
            <a:spLocks/>
          </p:cNvSpPr>
          <p:nvPr/>
        </p:nvSpPr>
        <p:spPr>
          <a:xfrm>
            <a:off x="3655382" y="2094747"/>
            <a:ext cx="5932953" cy="12233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accent6"/>
                </a:solidFill>
                <a:ea typeface="+mn-lt"/>
                <a:cs typeface="+mn-lt"/>
              </a:rPr>
              <a:t>Start where you are.</a:t>
            </a:r>
            <a:br>
              <a:rPr lang="en-US" sz="1800" b="1" dirty="0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AI</a:t>
            </a:r>
            <a:r>
              <a:rPr lang="en-US" sz="1800" b="1" dirty="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gains begin early and compound with investment — </a:t>
            </a:r>
            <a:b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and most IT teams are already sitting on untapped capacity in tools and workflows they own today.</a:t>
            </a:r>
            <a:endParaRPr lang="en-US" sz="18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E8CF878-F5B6-529A-D987-AF276649BB95}"/>
              </a:ext>
            </a:extLst>
          </p:cNvPr>
          <p:cNvSpPr txBox="1">
            <a:spLocks/>
          </p:cNvSpPr>
          <p:nvPr/>
        </p:nvSpPr>
        <p:spPr>
          <a:xfrm>
            <a:off x="3651073" y="3539900"/>
            <a:ext cx="5951010" cy="11163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accent5"/>
                </a:solidFill>
                <a:ea typeface="+mn-lt"/>
                <a:cs typeface="+mn-lt"/>
              </a:rPr>
              <a:t>Build governance in, not on.</a:t>
            </a:r>
            <a:br>
              <a:rPr lang="en-US" sz="1800" b="1" dirty="0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Organizations that have closed the governance gap embed accountability structurally. Governance controls live in the platform — not just in a policy document.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A2B8D1-E279-73F0-78E0-985FC95F3B0B}"/>
              </a:ext>
            </a:extLst>
          </p:cNvPr>
          <p:cNvSpPr txBox="1"/>
          <p:nvPr/>
        </p:nvSpPr>
        <p:spPr>
          <a:xfrm>
            <a:off x="593470" y="1656620"/>
            <a:ext cx="2605253" cy="3230404"/>
          </a:xfrm>
          <a:prstGeom prst="roundRect">
            <a:avLst>
              <a:gd name="adj" fmla="val 6748"/>
            </a:avLst>
          </a:prstGeom>
          <a:solidFill>
            <a:schemeClr val="bg1"/>
          </a:solidFill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Arial"/>
                <a:ea typeface="Poppins"/>
                <a:cs typeface="Arial"/>
              </a:rPr>
              <a:t>Ivanti's</a:t>
            </a:r>
            <a:r>
              <a:rPr lang="en-US" sz="2000" b="0" dirty="0">
                <a:latin typeface="Arial"/>
                <a:ea typeface="Poppins"/>
                <a:cs typeface="Arial"/>
              </a:rPr>
              <a:t> research points to clear </a:t>
            </a:r>
            <a:r>
              <a:rPr lang="en-US" sz="2000" b="1" dirty="0">
                <a:solidFill>
                  <a:schemeClr val="accent5"/>
                </a:solidFill>
                <a:latin typeface="Arial"/>
                <a:ea typeface="Poppins"/>
                <a:cs typeface="Arial"/>
              </a:rPr>
              <a:t>imperatives for</a:t>
            </a:r>
            <a:r>
              <a:rPr lang="en-US" sz="2000" b="0" dirty="0">
                <a:solidFill>
                  <a:schemeClr val="accent5"/>
                </a:solidFill>
                <a:latin typeface="Arial"/>
                <a:ea typeface="Poppins"/>
                <a:cs typeface="Arial"/>
              </a:rPr>
              <a:t> </a:t>
            </a:r>
            <a:r>
              <a:rPr lang="en-US" sz="2000" b="1" dirty="0">
                <a:solidFill>
                  <a:schemeClr val="accent5"/>
                </a:solidFill>
                <a:latin typeface="Arial"/>
                <a:ea typeface="Poppins"/>
                <a:cs typeface="Arial"/>
              </a:rPr>
              <a:t>organizations looking to scale AI effectively</a:t>
            </a:r>
            <a:r>
              <a:rPr lang="en-US" sz="2000" b="0" dirty="0">
                <a:solidFill>
                  <a:schemeClr val="accent5"/>
                </a:solidFill>
                <a:latin typeface="Arial"/>
                <a:ea typeface="Poppins"/>
                <a:cs typeface="Arial"/>
              </a:rPr>
              <a:t> </a:t>
            </a:r>
            <a:r>
              <a:rPr lang="en-US" sz="2000" b="0" dirty="0">
                <a:latin typeface="Arial"/>
                <a:ea typeface="Poppins"/>
                <a:cs typeface="Arial"/>
              </a:rPr>
              <a:t>— no matter where they're starting from.</a:t>
            </a:r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2615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vanti.com">
  <a:themeElements>
    <a:clrScheme name="Custom 1">
      <a:dk1>
        <a:srgbClr val="231F20"/>
      </a:dk1>
      <a:lt1>
        <a:srgbClr val="FFFFFF"/>
      </a:lt1>
      <a:dk2>
        <a:srgbClr val="FF1515"/>
      </a:dk2>
      <a:lt2>
        <a:srgbClr val="FF9D00"/>
      </a:lt2>
      <a:accent1>
        <a:srgbClr val="4E0389"/>
      </a:accent1>
      <a:accent2>
        <a:srgbClr val="850A64"/>
      </a:accent2>
      <a:accent3>
        <a:srgbClr val="B60F45"/>
      </a:accent3>
      <a:accent4>
        <a:srgbClr val="E71326"/>
      </a:accent4>
      <a:accent5>
        <a:srgbClr val="FF380F"/>
      </a:accent5>
      <a:accent6>
        <a:srgbClr val="FF7106"/>
      </a:accent6>
      <a:hlink>
        <a:srgbClr val="4E0389"/>
      </a:hlink>
      <a:folHlink>
        <a:srgbClr val="6605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Ivanti-Deck-v3" id="{7DCB42D9-6988-8E4B-AB44-21087DA21EDB}" vid="{0731EA20-05FC-C54C-96AE-AE34575CC1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53939c-dcd9-44dd-ac85-d0bd4e15d91e" xsi:nil="true"/>
    <lcf76f155ced4ddcb4097134ff3c332f xmlns="5fdd1cf4-3cc0-4432-a7a2-7109790f3d31">
      <Terms xmlns="http://schemas.microsoft.com/office/infopath/2007/PartnerControls"/>
    </lcf76f155ced4ddcb4097134ff3c332f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tags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Round_x002d_01 xmlns="5fdd1cf4-3cc0-4432-a7a2-7109790f3d31">false</Round_x002d_01>
    <Thumbnail xmlns="5fdd1cf4-3cc0-4432-a7a2-7109790f3d31" xsi:nil="true"/>
    <date xmlns="5fdd1cf4-3cc0-4432-a7a2-7109790f3d3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33" ma:contentTypeDescription="Create a new document." ma:contentTypeScope="" ma:versionID="03891ec772d5fa2a4aa8396186b9af16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b0b5a21162edc0d4251e6badb29d493a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date" minOccurs="0"/>
                <xsd:element ref="ns2:Choice" minOccurs="0"/>
                <xsd:element ref="ns2:Hyperlink" minOccurs="0"/>
                <xsd:element ref="ns2:Round_x002d_01" minOccurs="0"/>
                <xsd:element ref="ns2:Thumbnail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ImageType" minOccurs="0"/>
                <xsd:element ref="ns2:MediaServiceSearchProperties" minOccurs="0"/>
                <xsd:element ref="ns2:MediaServiceMetadata" minOccurs="0"/>
                <xsd:element ref="ns2:MediaServiceBillingMetadata" minOccurs="0"/>
                <xsd:element ref="ns2: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date" ma:index="3" nillable="true" ma:displayName="date" ma:format="DateTime" ma:internalName="date" ma:readOnly="false">
      <xsd:simpleType>
        <xsd:restriction base="dms:DateTime"/>
      </xsd:simpleType>
    </xsd:element>
    <xsd:element name="Choice" ma:index="5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6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Round_x002d_01" ma:index="7" nillable="true" ma:displayName="Round-01" ma:default="0" ma:format="Dropdown" ma:internalName="Round_x002d_01" ma:readOnly="false">
      <xsd:simpleType>
        <xsd:restriction base="dms:Boolean"/>
      </xsd:simpleType>
    </xsd:element>
    <xsd:element name="Thumbnail" ma:index="8" nillable="true" ma:displayName="Thumbnail" ma:format="Thumbnail" ma:internalName="Thumbnail" ma:readOnly="false">
      <xsd:simpleType>
        <xsd:restriction base="dms:Unknown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mageType" ma:index="31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Metadata" ma:index="33" nillable="true" ma:displayName="MediaServiceMetadata" ma:hidden="true" ma:internalName="MediaServiceMetadata" ma:readOnly="true">
      <xsd:simpleType>
        <xsd:restriction base="dms:Note"/>
      </xsd:simpleType>
    </xsd:element>
    <xsd:element name="MediaServiceBillingMetadata" ma:index="35" nillable="true" ma:displayName="MediaServiceBillingMetadata" ma:hidden="true" ma:internalName="MediaServiceBillingMetadata" ma:readOnly="true">
      <xsd:simpleType>
        <xsd:restriction base="dms:Note"/>
      </xsd:simpleType>
    </xsd:element>
    <xsd:element name="tags" ma:index="36" nillable="true" ma:displayName="tags" ma:internalName="tag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B58DB-78DD-4561-9106-830E42CD28FC}">
  <ds:schemaRefs>
    <ds:schemaRef ds:uri="bd2db370-3fdd-4f5b-bdac-829abca11e3e"/>
    <ds:schemaRef ds:uri="cce0c20c-2a0a-40d7-b79c-c34288d2daf8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6244A23-5B39-4E41-BFA6-EC864FE98F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ADD6A0-014A-4986-8A24-66CC1444599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793</Words>
  <Application>Microsoft Macintosh PowerPoint</Application>
  <PresentationFormat>Widescreen</PresentationFormat>
  <Paragraphs>40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Inter Italic</vt:lpstr>
      <vt:lpstr>Inter Semi Bold</vt:lpstr>
      <vt:lpstr>Source Sans Pro</vt:lpstr>
      <vt:lpstr>Wingdings</vt:lpstr>
      <vt:lpstr>office theme</vt:lpstr>
      <vt:lpstr>ivanti.com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does the path to AI maturity look like?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Frederick Gosker</cp:lastModifiedBy>
  <cp:revision>455</cp:revision>
  <dcterms:created xsi:type="dcterms:W3CDTF">2025-07-24T17:42:59Z</dcterms:created>
  <dcterms:modified xsi:type="dcterms:W3CDTF">2026-05-07T17:27:07Z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diaServiceImageTags">
    <vt:lpwstr/>
  </property>
  <property fmtid="{D5CDD505-2E9C-101B-9397-08002B2CF9AE}" pid="4" name="Metadata">
    <vt:lpwstr/>
  </property>
</Properties>
</file>