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88" r:id="rId5"/>
  </p:sldMasterIdLst>
  <p:notesMasterIdLst>
    <p:notesMasterId r:id="rId16"/>
  </p:notesMasterIdLst>
  <p:sldIdLst>
    <p:sldId id="257" r:id="rId6"/>
    <p:sldId id="2147478933" r:id="rId7"/>
    <p:sldId id="2147478921" r:id="rId8"/>
    <p:sldId id="2147478920" r:id="rId9"/>
    <p:sldId id="2147478934" r:id="rId10"/>
    <p:sldId id="2147478936" r:id="rId11"/>
    <p:sldId id="2147478937" r:id="rId12"/>
    <p:sldId id="2147478924" r:id="rId13"/>
    <p:sldId id="2147478930" r:id="rId14"/>
    <p:sldId id="2147478932"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D1A5014-A220-2A3C-A423-569137273C96}" name="Rachel Haberman" initials="" userId="S::Rachel.Haberman@ivanti.com::b9637989-e1d2-4578-b50b-e8246d3a296e" providerId="AD"/>
  <p188:author id="{8A9A9F2D-AFC0-9673-4CFD-40F1C825BCA6}" name="Rachel Haberman" initials="RH" userId="S::rachel.haberman@ivanti.com::b9637989-e1d2-4578-b50b-e8246d3a296e" providerId="AD"/>
  <p188:author id="{4FF61F7F-8BFD-A616-E8DC-517718F72168}" name="Paige Breaux" initials="PB" userId="S::paige.breaux@ivanti.com::a63b32b6-6732-400a-a2cf-b4842bf2a45c"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280B3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5925"/>
    <p:restoredTop sz="94673"/>
  </p:normalViewPr>
  <p:slideViewPr>
    <p:cSldViewPr>
      <p:cViewPr varScale="1">
        <p:scale>
          <a:sx n="110" d="100"/>
          <a:sy n="110" d="100"/>
        </p:scale>
        <p:origin x="1344" y="48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8/10/relationships/authors" Target="author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slide" Target="slides/slide10.xml"/><Relationship Id="rId10" Type="http://schemas.openxmlformats.org/officeDocument/2006/relationships/slide" Target="slides/slide5.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solidFill>
              <a:schemeClr val="accent2"/>
            </a:solidFill>
          </c:spPr>
          <c:dPt>
            <c:idx val="0"/>
            <c:bubble3D val="0"/>
            <c:spPr>
              <a:solidFill>
                <a:schemeClr val="bg1">
                  <a:lumMod val="50000"/>
                </a:schemeClr>
              </a:solidFill>
              <a:ln w="19050">
                <a:solidFill>
                  <a:schemeClr val="lt1"/>
                </a:solidFill>
              </a:ln>
              <a:effectLst/>
            </c:spPr>
            <c:extLst>
              <c:ext xmlns:c16="http://schemas.microsoft.com/office/drawing/2014/chart" uri="{C3380CC4-5D6E-409C-BE32-E72D297353CC}">
                <c16:uniqueId val="{00000001-5CFD-A949-8B1A-C7A0D03D9361}"/>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5CFD-A949-8B1A-C7A0D03D9361}"/>
              </c:ext>
            </c:extLst>
          </c:dPt>
          <c:dPt>
            <c:idx val="2"/>
            <c:bubble3D val="0"/>
            <c:spPr>
              <a:solidFill>
                <a:schemeClr val="accent2"/>
              </a:solidFill>
              <a:ln w="19050">
                <a:solidFill>
                  <a:schemeClr val="lt1"/>
                </a:solidFill>
              </a:ln>
              <a:effectLst/>
            </c:spPr>
            <c:extLst>
              <c:ext xmlns:c16="http://schemas.microsoft.com/office/drawing/2014/chart" uri="{C3380CC4-5D6E-409C-BE32-E72D297353CC}">
                <c16:uniqueId val="{00000005-5CFD-A949-8B1A-C7A0D03D9361}"/>
              </c:ext>
            </c:extLst>
          </c:dPt>
          <c:dPt>
            <c:idx val="3"/>
            <c:bubble3D val="0"/>
            <c:spPr>
              <a:solidFill>
                <a:schemeClr val="accent2"/>
              </a:solidFill>
              <a:ln w="19050">
                <a:solidFill>
                  <a:schemeClr val="lt1"/>
                </a:solidFill>
              </a:ln>
              <a:effectLst/>
            </c:spPr>
            <c:extLst>
              <c:ext xmlns:c16="http://schemas.microsoft.com/office/drawing/2014/chart" uri="{C3380CC4-5D6E-409C-BE32-E72D297353CC}">
                <c16:uniqueId val="{00000007-5CFD-A949-8B1A-C7A0D03D9361}"/>
              </c:ext>
            </c:extLst>
          </c:dPt>
          <c:cat>
            <c:strRef>
              <c:f>Sheet1!$A$2:$A$5</c:f>
              <c:strCache>
                <c:ptCount val="2"/>
                <c:pt idx="0">
                  <c:v>1st Qtr</c:v>
                </c:pt>
                <c:pt idx="1">
                  <c:v>2nd Qtr</c:v>
                </c:pt>
              </c:strCache>
            </c:strRef>
          </c:cat>
          <c:val>
            <c:numRef>
              <c:f>Sheet1!$B$2:$B$5</c:f>
              <c:numCache>
                <c:formatCode>General</c:formatCode>
                <c:ptCount val="4"/>
                <c:pt idx="0">
                  <c:v>50</c:v>
                </c:pt>
                <c:pt idx="1">
                  <c:v>50</c:v>
                </c:pt>
              </c:numCache>
            </c:numRef>
          </c:val>
          <c:extLst>
            <c:ext xmlns:c16="http://schemas.microsoft.com/office/drawing/2014/chart" uri="{C3380CC4-5D6E-409C-BE32-E72D297353CC}">
              <c16:uniqueId val="{00000008-5CFD-A949-8B1A-C7A0D03D9361}"/>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bg1">
                  <a:lumMod val="50000"/>
                </a:schemeClr>
              </a:solidFill>
              <a:ln w="19050">
                <a:solidFill>
                  <a:schemeClr val="lt1"/>
                </a:solidFill>
              </a:ln>
              <a:effectLst/>
            </c:spPr>
            <c:extLst>
              <c:ext xmlns:c16="http://schemas.microsoft.com/office/drawing/2014/chart" uri="{C3380CC4-5D6E-409C-BE32-E72D297353CC}">
                <c16:uniqueId val="{00000002-16E8-C947-8E63-2B5CE36E3C18}"/>
              </c:ext>
            </c:extLst>
          </c:dPt>
          <c:dPt>
            <c:idx val="1"/>
            <c:bubble3D val="0"/>
            <c:spPr>
              <a:solidFill>
                <a:schemeClr val="accent1"/>
              </a:solidFill>
              <a:ln w="19050">
                <a:solidFill>
                  <a:schemeClr val="lt1"/>
                </a:solidFill>
              </a:ln>
              <a:effectLst/>
            </c:spPr>
            <c:extLst>
              <c:ext xmlns:c16="http://schemas.microsoft.com/office/drawing/2014/chart" uri="{C3380CC4-5D6E-409C-BE32-E72D297353CC}">
                <c16:uniqueId val="{00000001-16E8-C947-8E63-2B5CE36E3C18}"/>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5DCF-2C40-A28F-5B23E47A5241}"/>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5DCF-2C40-A28F-5B23E47A5241}"/>
              </c:ext>
            </c:extLst>
          </c:dPt>
          <c:cat>
            <c:strRef>
              <c:f>Sheet1!$A$2:$A$5</c:f>
              <c:strCache>
                <c:ptCount val="2"/>
                <c:pt idx="0">
                  <c:v>1st Qtr</c:v>
                </c:pt>
                <c:pt idx="1">
                  <c:v>2nd Qtr</c:v>
                </c:pt>
              </c:strCache>
            </c:strRef>
          </c:cat>
          <c:val>
            <c:numRef>
              <c:f>Sheet1!$B$2:$B$5</c:f>
              <c:numCache>
                <c:formatCode>General</c:formatCode>
                <c:ptCount val="4"/>
                <c:pt idx="0">
                  <c:v>45</c:v>
                </c:pt>
                <c:pt idx="1">
                  <c:v>55</c:v>
                </c:pt>
              </c:numCache>
            </c:numRef>
          </c:val>
          <c:extLst>
            <c:ext xmlns:c16="http://schemas.microsoft.com/office/drawing/2014/chart" uri="{C3380CC4-5D6E-409C-BE32-E72D297353CC}">
              <c16:uniqueId val="{00000000-16E8-C947-8E63-2B5CE36E3C18}"/>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0C13B9C-38F9-4D07-88D7-B84B66307AA9}" type="datetimeFigureOut">
              <a:t>5/20/26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C2A614B-9417-496C-B677-4D95C4B4BDA5}" type="slidenum">
              <a:t>‹#›</a:t>
            </a:fld>
            <a:endParaRPr lang="en-US"/>
          </a:p>
        </p:txBody>
      </p:sp>
    </p:spTree>
    <p:extLst>
      <p:ext uri="{BB962C8B-B14F-4D97-AF65-F5344CB8AC3E}">
        <p14:creationId xmlns:p14="http://schemas.microsoft.com/office/powerpoint/2010/main" val="10597460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4496B1-A92E-3883-90D7-55A855CEE22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67C7A1C-C811-0C67-4EA2-DCF1CE8EA55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2445BA7-76C1-9BF3-E629-CD204317EB99}"/>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2A34332D-3068-87D3-4B9C-52D7D1BB2CF4}"/>
              </a:ext>
            </a:extLst>
          </p:cNvPr>
          <p:cNvSpPr>
            <a:spLocks noGrp="1"/>
          </p:cNvSpPr>
          <p:nvPr>
            <p:ph type="sldNum" sz="quarter" idx="5"/>
          </p:nvPr>
        </p:nvSpPr>
        <p:spPr/>
        <p:txBody>
          <a:bodyPr/>
          <a:lstStyle/>
          <a:p>
            <a:fld id="{6A6C0BA5-3971-3645-86F9-CC5C47721CEF}" type="slidenum">
              <a:rPr lang="en-US" smtClean="0"/>
              <a:pPr/>
              <a:t>2</a:t>
            </a:fld>
            <a:endParaRPr lang="en-US"/>
          </a:p>
        </p:txBody>
      </p:sp>
    </p:spTree>
    <p:extLst>
      <p:ext uri="{BB962C8B-B14F-4D97-AF65-F5344CB8AC3E}">
        <p14:creationId xmlns:p14="http://schemas.microsoft.com/office/powerpoint/2010/main" val="15161782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A6C0BA5-3971-3645-86F9-CC5C47721CEF}" type="slidenum">
              <a:rPr lang="en-US" smtClean="0"/>
              <a:pPr/>
              <a:t>3</a:t>
            </a:fld>
            <a:endParaRPr lang="en-US"/>
          </a:p>
        </p:txBody>
      </p:sp>
    </p:spTree>
    <p:extLst>
      <p:ext uri="{BB962C8B-B14F-4D97-AF65-F5344CB8AC3E}">
        <p14:creationId xmlns:p14="http://schemas.microsoft.com/office/powerpoint/2010/main" val="7310278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9DD6DB-A04B-313F-F25A-40D1182BFE0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6116C82-907D-3B2D-A320-3E212950FD9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090BE4F-057D-C997-CD90-64BCC3BA3879}"/>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D7595628-3046-53C3-D3EE-02D46C7E0362}"/>
              </a:ext>
            </a:extLst>
          </p:cNvPr>
          <p:cNvSpPr>
            <a:spLocks noGrp="1"/>
          </p:cNvSpPr>
          <p:nvPr>
            <p:ph type="sldNum" sz="quarter" idx="5"/>
          </p:nvPr>
        </p:nvSpPr>
        <p:spPr/>
        <p:txBody>
          <a:bodyPr/>
          <a:lstStyle/>
          <a:p>
            <a:fld id="{6A6C0BA5-3971-3645-86F9-CC5C47721CEF}" type="slidenum">
              <a:rPr lang="en-US" smtClean="0"/>
              <a:pPr/>
              <a:t>5</a:t>
            </a:fld>
            <a:endParaRPr lang="en-US"/>
          </a:p>
        </p:txBody>
      </p:sp>
    </p:spTree>
    <p:extLst>
      <p:ext uri="{BB962C8B-B14F-4D97-AF65-F5344CB8AC3E}">
        <p14:creationId xmlns:p14="http://schemas.microsoft.com/office/powerpoint/2010/main" val="23852667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C5D52D-D99D-B39D-EF15-CCE9B9D5E7C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ED3C80A-8022-4C42-6C2A-4597D6AB455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B80825D-47B6-1AD1-3B6E-A2FD0E39E93F}"/>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D4B6251C-C56E-0EAB-FE41-5BF7B33F2BFD}"/>
              </a:ext>
            </a:extLst>
          </p:cNvPr>
          <p:cNvSpPr>
            <a:spLocks noGrp="1"/>
          </p:cNvSpPr>
          <p:nvPr>
            <p:ph type="sldNum" sz="quarter" idx="5"/>
          </p:nvPr>
        </p:nvSpPr>
        <p:spPr/>
        <p:txBody>
          <a:bodyPr/>
          <a:lstStyle/>
          <a:p>
            <a:fld id="{6A6C0BA5-3971-3645-86F9-CC5C47721CEF}" type="slidenum">
              <a:rPr lang="en-US" smtClean="0"/>
              <a:pPr/>
              <a:t>7</a:t>
            </a:fld>
            <a:endParaRPr lang="en-US"/>
          </a:p>
        </p:txBody>
      </p:sp>
    </p:spTree>
    <p:extLst>
      <p:ext uri="{BB962C8B-B14F-4D97-AF65-F5344CB8AC3E}">
        <p14:creationId xmlns:p14="http://schemas.microsoft.com/office/powerpoint/2010/main" val="2090364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EFCDDD-5961-2E66-F640-1FFF7C42923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455E975-06D9-E197-CA54-71FF28FE7F6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B9898CC-AE71-B391-A81F-BF606F4EA525}"/>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ED387B8D-D142-D792-E19D-CD06B2E9B140}"/>
              </a:ext>
            </a:extLst>
          </p:cNvPr>
          <p:cNvSpPr>
            <a:spLocks noGrp="1"/>
          </p:cNvSpPr>
          <p:nvPr>
            <p:ph type="sldNum" sz="quarter" idx="5"/>
          </p:nvPr>
        </p:nvSpPr>
        <p:spPr/>
        <p:txBody>
          <a:bodyPr/>
          <a:lstStyle/>
          <a:p>
            <a:fld id="{6A6C0BA5-3971-3645-86F9-CC5C47721CEF}" type="slidenum">
              <a:rPr lang="en-US" smtClean="0"/>
              <a:pPr/>
              <a:t>8</a:t>
            </a:fld>
            <a:endParaRPr lang="en-US"/>
          </a:p>
        </p:txBody>
      </p:sp>
    </p:spTree>
    <p:extLst>
      <p:ext uri="{BB962C8B-B14F-4D97-AF65-F5344CB8AC3E}">
        <p14:creationId xmlns:p14="http://schemas.microsoft.com/office/powerpoint/2010/main" val="4752197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A6C0BA5-3971-3645-86F9-CC5C47721CEF}" type="slidenum">
              <a:rPr lang="en-US" smtClean="0"/>
              <a:pPr/>
              <a:t>9</a:t>
            </a:fld>
            <a:endParaRPr lang="en-US"/>
          </a:p>
        </p:txBody>
      </p:sp>
    </p:spTree>
    <p:extLst>
      <p:ext uri="{BB962C8B-B14F-4D97-AF65-F5344CB8AC3E}">
        <p14:creationId xmlns:p14="http://schemas.microsoft.com/office/powerpoint/2010/main" val="30800800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538FFB-0A3C-9A16-73F1-0B3CFD26A53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22D522B-8DD0-956B-812D-AFE7C95C2EF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509E2FA-CA14-6746-1038-1F451B7E0922}"/>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DC481F5A-C42A-C8D7-495B-E086B4F27FCE}"/>
              </a:ext>
            </a:extLst>
          </p:cNvPr>
          <p:cNvSpPr>
            <a:spLocks noGrp="1"/>
          </p:cNvSpPr>
          <p:nvPr>
            <p:ph type="sldNum" sz="quarter" idx="5"/>
          </p:nvPr>
        </p:nvSpPr>
        <p:spPr/>
        <p:txBody>
          <a:bodyPr/>
          <a:lstStyle/>
          <a:p>
            <a:fld id="{6A6C0BA5-3971-3645-86F9-CC5C47721CEF}" type="slidenum">
              <a:rPr lang="en-US" smtClean="0"/>
              <a:pPr/>
              <a:t>10</a:t>
            </a:fld>
            <a:endParaRPr lang="en-US"/>
          </a:p>
        </p:txBody>
      </p:sp>
    </p:spTree>
    <p:extLst>
      <p:ext uri="{BB962C8B-B14F-4D97-AF65-F5344CB8AC3E}">
        <p14:creationId xmlns:p14="http://schemas.microsoft.com/office/powerpoint/2010/main" val="10016057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2.xml"/><Relationship Id="rId4" Type="http://schemas.openxmlformats.org/officeDocument/2006/relationships/image" Target="../media/image3.sv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846CE7D5-CF57-46EF-B807-FDD0502418D4}" type="datetimeFigureOut">
              <a:rPr lang="en-US" smtClean="0"/>
              <a:t>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3853878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46CE7D5-CF57-46EF-B807-FDD0502418D4}" type="datetimeFigureOut">
              <a:rPr lang="en-US" smtClean="0"/>
              <a:t>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2029054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46CE7D5-CF57-46EF-B807-FDD0502418D4}" type="datetimeFigureOut">
              <a:rPr lang="en-US" smtClean="0"/>
              <a:t>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4794456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Title Slide - A">
    <p:bg>
      <p:bgRef idx="1001">
        <a:schemeClr val="bg2"/>
      </p:bgRef>
    </p:bg>
    <p:spTree>
      <p:nvGrpSpPr>
        <p:cNvPr id="1" name=""/>
        <p:cNvGrpSpPr/>
        <p:nvPr/>
      </p:nvGrpSpPr>
      <p:grpSpPr>
        <a:xfrm>
          <a:off x="0" y="0"/>
          <a:ext cx="0" cy="0"/>
          <a:chOff x="0" y="0"/>
          <a:chExt cx="0" cy="0"/>
        </a:xfrm>
      </p:grpSpPr>
      <p:pic>
        <p:nvPicPr>
          <p:cNvPr id="3" name="Picture 2" descr="A colorful fan shaped fan&#10;&#10;AI-generated content may be incorrect.">
            <a:extLst>
              <a:ext uri="{FF2B5EF4-FFF2-40B4-BE49-F238E27FC236}">
                <a16:creationId xmlns:a16="http://schemas.microsoft.com/office/drawing/2014/main" id="{31BE178B-5C21-2452-0BF4-41C850AF014A}"/>
              </a:ext>
            </a:extLst>
          </p:cNvPr>
          <p:cNvPicPr>
            <a:picLocks noChangeAspect="1"/>
          </p:cNvPicPr>
          <p:nvPr userDrawn="1"/>
        </p:nvPicPr>
        <p:blipFill>
          <a:blip r:embed="rId2"/>
          <a:srcRect l="6427" b="6427"/>
          <a:stretch>
            <a:fillRect/>
          </a:stretch>
        </p:blipFill>
        <p:spPr>
          <a:xfrm>
            <a:off x="0" y="-1"/>
            <a:ext cx="12192000" cy="6858001"/>
          </a:xfrm>
          <a:prstGeom prst="rect">
            <a:avLst/>
          </a:prstGeom>
        </p:spPr>
      </p:pic>
      <p:sp>
        <p:nvSpPr>
          <p:cNvPr id="11" name="Text Placeholder 5">
            <a:extLst>
              <a:ext uri="{FF2B5EF4-FFF2-40B4-BE49-F238E27FC236}">
                <a16:creationId xmlns:a16="http://schemas.microsoft.com/office/drawing/2014/main" id="{88AF15D1-22A3-C0D9-132F-C6AF989F75F9}"/>
              </a:ext>
            </a:extLst>
          </p:cNvPr>
          <p:cNvSpPr>
            <a:spLocks noGrp="1"/>
          </p:cNvSpPr>
          <p:nvPr>
            <p:ph type="body" sz="quarter" idx="26"/>
          </p:nvPr>
        </p:nvSpPr>
        <p:spPr>
          <a:xfrm>
            <a:off x="629503" y="5213268"/>
            <a:ext cx="6128312" cy="503114"/>
          </a:xfrm>
        </p:spPr>
        <p:txBody>
          <a:bodyPr anchor="ctr">
            <a:noAutofit/>
          </a:bodyPr>
          <a:lstStyle>
            <a:lvl1pPr marL="0" indent="0" algn="l">
              <a:buNone/>
              <a:defRPr sz="1800" b="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pic>
        <p:nvPicPr>
          <p:cNvPr id="14" name="Graphic 13">
            <a:extLst>
              <a:ext uri="{FF2B5EF4-FFF2-40B4-BE49-F238E27FC236}">
                <a16:creationId xmlns:a16="http://schemas.microsoft.com/office/drawing/2014/main" id="{65E78C55-D9F2-75D2-DB7F-CD705583E090}"/>
              </a:ext>
            </a:extLst>
          </p:cNvPr>
          <p:cNvPicPr>
            <a:picLocks noChangeAspect="1"/>
          </p:cNvPicPr>
          <p:nvPr userDrawn="1"/>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9001009" y="4885602"/>
            <a:ext cx="2286136" cy="801562"/>
          </a:xfrm>
          <a:prstGeom prst="rect">
            <a:avLst/>
          </a:prstGeom>
        </p:spPr>
      </p:pic>
      <p:sp>
        <p:nvSpPr>
          <p:cNvPr id="9" name="Text Placeholder 2">
            <a:extLst>
              <a:ext uri="{FF2B5EF4-FFF2-40B4-BE49-F238E27FC236}">
                <a16:creationId xmlns:a16="http://schemas.microsoft.com/office/drawing/2014/main" id="{3C9F517C-C178-F2D3-B4ED-6501D88D3F11}"/>
              </a:ext>
            </a:extLst>
          </p:cNvPr>
          <p:cNvSpPr>
            <a:spLocks noGrp="1"/>
          </p:cNvSpPr>
          <p:nvPr>
            <p:ph type="body" sz="quarter" idx="27" hasCustomPrompt="1"/>
          </p:nvPr>
        </p:nvSpPr>
        <p:spPr>
          <a:xfrm>
            <a:off x="629857" y="818388"/>
            <a:ext cx="10961687" cy="3792538"/>
          </a:xfrm>
        </p:spPr>
        <p:txBody>
          <a:bodyPr/>
          <a:lstStyle>
            <a:lvl1pPr>
              <a:defRPr sz="5000"/>
            </a:lvl1pPr>
            <a:lvl2pPr>
              <a:defRPr sz="2800"/>
            </a:lvl2pPr>
            <a:lvl3pPr>
              <a:defRPr sz="2800"/>
            </a:lvl3pPr>
            <a:lvl4pPr>
              <a:defRPr sz="2800"/>
            </a:lvl4pPr>
            <a:lvl5pPr>
              <a:defRPr sz="2800"/>
            </a:lvl5pPr>
          </a:lstStyle>
          <a:p>
            <a:r>
              <a:rPr lang="en-US"/>
              <a:t>Presentation title</a:t>
            </a:r>
          </a:p>
        </p:txBody>
      </p:sp>
    </p:spTree>
    <p:extLst>
      <p:ext uri="{BB962C8B-B14F-4D97-AF65-F5344CB8AC3E}">
        <p14:creationId xmlns:p14="http://schemas.microsoft.com/office/powerpoint/2010/main" val="3694662104"/>
      </p:ext>
    </p:extLst>
  </p:cSld>
  <p:clrMapOvr>
    <a:overrideClrMapping bg1="dk1" tx1="lt1" bg2="dk2" tx2="lt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ivanti.com">
    <p:spTree>
      <p:nvGrpSpPr>
        <p:cNvPr id="1" name=""/>
        <p:cNvGrpSpPr/>
        <p:nvPr/>
      </p:nvGrpSpPr>
      <p:grpSpPr>
        <a:xfrm>
          <a:off x="0" y="0"/>
          <a:ext cx="0" cy="0"/>
          <a:chOff x="0" y="0"/>
          <a:chExt cx="0" cy="0"/>
        </a:xfrm>
      </p:grpSpPr>
    </p:spTree>
    <p:extLst>
      <p:ext uri="{BB962C8B-B14F-4D97-AF65-F5344CB8AC3E}">
        <p14:creationId xmlns:p14="http://schemas.microsoft.com/office/powerpoint/2010/main" val="2796864424"/>
      </p:ext>
    </p:extLst>
  </p:cSld>
  <p:clrMapOvr>
    <a:masterClrMapping/>
  </p:clrMapOvr>
  <p:extLst>
    <p:ext uri="{DCECCB84-F9BA-43D5-87BE-67443E8EF086}">
      <p15:sldGuideLst xmlns:p15="http://schemas.microsoft.com/office/powerpoint/2012/main">
        <p15:guide id="1" pos="256"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ivanti.com">
    <p:spTree>
      <p:nvGrpSpPr>
        <p:cNvPr id="1" name=""/>
        <p:cNvGrpSpPr/>
        <p:nvPr/>
      </p:nvGrpSpPr>
      <p:grpSpPr>
        <a:xfrm>
          <a:off x="0" y="0"/>
          <a:ext cx="0" cy="0"/>
          <a:chOff x="0" y="0"/>
          <a:chExt cx="0" cy="0"/>
        </a:xfrm>
      </p:grpSpPr>
    </p:spTree>
    <p:extLst>
      <p:ext uri="{BB962C8B-B14F-4D97-AF65-F5344CB8AC3E}">
        <p14:creationId xmlns:p14="http://schemas.microsoft.com/office/powerpoint/2010/main" val="4188998387"/>
      </p:ext>
    </p:extLst>
  </p:cSld>
  <p:clrMapOvr>
    <a:masterClrMapping/>
  </p:clrMapOvr>
  <p:extLst>
    <p:ext uri="{DCECCB84-F9BA-43D5-87BE-67443E8EF086}">
      <p15:sldGuideLst xmlns:p15="http://schemas.microsoft.com/office/powerpoint/2012/main">
        <p15:guide id="1" pos="384">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purple - texture left">
    <p:bg>
      <p:bgPr>
        <a:solidFill>
          <a:schemeClr val="accent1"/>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13E48CB-85A2-9308-13B1-F2C726CDA4E6}"/>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6797041" cy="6858000"/>
          </a:xfrm>
          <a:prstGeom prst="rect">
            <a:avLst/>
          </a:prstGeom>
        </p:spPr>
      </p:pic>
    </p:spTree>
    <p:extLst>
      <p:ext uri="{BB962C8B-B14F-4D97-AF65-F5344CB8AC3E}">
        <p14:creationId xmlns:p14="http://schemas.microsoft.com/office/powerpoint/2010/main" val="295159549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b="0" i="0">
                <a:latin typeface="Arial" panose="020B0604020202020204" pitchFamily="34" charset="0"/>
              </a:defRPr>
            </a:lvl1pPr>
          </a:lstStyle>
          <a:p>
            <a:fld id="{1D8BD707-D9CF-40AE-B4C6-C98DA3205C09}" type="datetimeFigureOut">
              <a:rPr lang="en-US" smtClean="0"/>
              <a:pPr/>
              <a:t>5/20/26</a:t>
            </a:fld>
            <a:endParaRPr lang="en-US"/>
          </a:p>
        </p:txBody>
      </p:sp>
      <p:sp>
        <p:nvSpPr>
          <p:cNvPr id="3" name="Footer Placeholder 2"/>
          <p:cNvSpPr>
            <a:spLocks noGrp="1"/>
          </p:cNvSpPr>
          <p:nvPr>
            <p:ph type="ftr" sz="quarter" idx="11"/>
          </p:nvPr>
        </p:nvSpPr>
        <p:spPr/>
        <p:txBody>
          <a:bodyPr/>
          <a:lstStyle>
            <a:lvl1pPr>
              <a:defRPr b="0" i="0">
                <a:latin typeface="Arial" panose="020B0604020202020204" pitchFamily="34" charset="0"/>
              </a:defRPr>
            </a:lvl1pPr>
          </a:lstStyle>
          <a:p>
            <a:endParaRPr lang="en-US"/>
          </a:p>
        </p:txBody>
      </p:sp>
      <p:sp>
        <p:nvSpPr>
          <p:cNvPr id="4" name="Slide Number Placeholder 3"/>
          <p:cNvSpPr>
            <a:spLocks noGrp="1"/>
          </p:cNvSpPr>
          <p:nvPr>
            <p:ph type="sldNum" sz="quarter" idx="12"/>
          </p:nvPr>
        </p:nvSpPr>
        <p:spPr/>
        <p:txBody>
          <a:bodyPr/>
          <a:lstStyle>
            <a:lvl1pPr>
              <a:defRPr b="0" i="0">
                <a:latin typeface="Arial" panose="020B0604020202020204" pitchFamily="34" charset="0"/>
              </a:defRPr>
            </a:lvl1pPr>
          </a:lstStyle>
          <a:p>
            <a:fld id="{B6F15528-21DE-4FAA-801E-634DDDAF4B2B}" type="slidenum">
              <a:rPr lang="en-US" smtClean="0"/>
              <a:pPr/>
              <a:t>‹#›</a:t>
            </a:fld>
            <a:endParaRPr lang="en-US"/>
          </a:p>
        </p:txBody>
      </p:sp>
    </p:spTree>
    <p:extLst>
      <p:ext uri="{BB962C8B-B14F-4D97-AF65-F5344CB8AC3E}">
        <p14:creationId xmlns:p14="http://schemas.microsoft.com/office/powerpoint/2010/main" val="3111270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1_Title Slide - A">
    <p:bg>
      <p:bgRef idx="1001">
        <a:schemeClr val="bg2"/>
      </p:bgRef>
    </p:bg>
    <p:spTree>
      <p:nvGrpSpPr>
        <p:cNvPr id="1" name=""/>
        <p:cNvGrpSpPr/>
        <p:nvPr/>
      </p:nvGrpSpPr>
      <p:grpSpPr>
        <a:xfrm>
          <a:off x="0" y="0"/>
          <a:ext cx="0" cy="0"/>
          <a:chOff x="0" y="0"/>
          <a:chExt cx="0" cy="0"/>
        </a:xfrm>
      </p:grpSpPr>
      <p:pic>
        <p:nvPicPr>
          <p:cNvPr id="11" name="Picture 10" descr="Background pattern&#10;&#10;Description automatically generated">
            <a:extLst>
              <a:ext uri="{FF2B5EF4-FFF2-40B4-BE49-F238E27FC236}">
                <a16:creationId xmlns:a16="http://schemas.microsoft.com/office/drawing/2014/main" id="{14465EFB-EE7E-FD81-AF87-52D42553F7E2}"/>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12" name="Text Placeholder 5">
            <a:extLst>
              <a:ext uri="{FF2B5EF4-FFF2-40B4-BE49-F238E27FC236}">
                <a16:creationId xmlns:a16="http://schemas.microsoft.com/office/drawing/2014/main" id="{28E99C48-80D4-9A67-4E65-FA80D1A2891C}"/>
              </a:ext>
            </a:extLst>
          </p:cNvPr>
          <p:cNvSpPr>
            <a:spLocks noGrp="1"/>
          </p:cNvSpPr>
          <p:nvPr>
            <p:ph type="body" sz="quarter" idx="26"/>
          </p:nvPr>
        </p:nvSpPr>
        <p:spPr>
          <a:xfrm>
            <a:off x="620359" y="5213268"/>
            <a:ext cx="6128312" cy="503114"/>
          </a:xfrm>
        </p:spPr>
        <p:txBody>
          <a:bodyPr anchor="ctr">
            <a:noAutofit/>
          </a:bodyPr>
          <a:lstStyle>
            <a:lvl1pPr marL="0" indent="0" algn="l">
              <a:buNone/>
              <a:defRPr sz="1800" b="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pic>
        <p:nvPicPr>
          <p:cNvPr id="14" name="Graphic 13">
            <a:extLst>
              <a:ext uri="{FF2B5EF4-FFF2-40B4-BE49-F238E27FC236}">
                <a16:creationId xmlns:a16="http://schemas.microsoft.com/office/drawing/2014/main" id="{5D43272D-A8B2-0AA8-5C72-1BB24A2EB07E}"/>
              </a:ext>
            </a:extLst>
          </p:cNvPr>
          <p:cNvPicPr>
            <a:picLocks noChangeAspect="1"/>
          </p:cNvPicPr>
          <p:nvPr userDrawn="1"/>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9001009" y="4885602"/>
            <a:ext cx="2286136" cy="801562"/>
          </a:xfrm>
          <a:prstGeom prst="rect">
            <a:avLst/>
          </a:prstGeom>
        </p:spPr>
      </p:pic>
      <p:sp>
        <p:nvSpPr>
          <p:cNvPr id="8" name="Text Placeholder 2">
            <a:extLst>
              <a:ext uri="{FF2B5EF4-FFF2-40B4-BE49-F238E27FC236}">
                <a16:creationId xmlns:a16="http://schemas.microsoft.com/office/drawing/2014/main" id="{24F3822E-1101-B2F2-583B-E14C5138ED9B}"/>
              </a:ext>
            </a:extLst>
          </p:cNvPr>
          <p:cNvSpPr>
            <a:spLocks noGrp="1"/>
          </p:cNvSpPr>
          <p:nvPr>
            <p:ph type="body" sz="quarter" idx="27" hasCustomPrompt="1"/>
          </p:nvPr>
        </p:nvSpPr>
        <p:spPr>
          <a:xfrm>
            <a:off x="620713" y="800100"/>
            <a:ext cx="10961687" cy="3792538"/>
          </a:xfrm>
        </p:spPr>
        <p:txBody>
          <a:bodyPr/>
          <a:lstStyle>
            <a:lvl1pPr>
              <a:defRPr sz="5000"/>
            </a:lvl1pPr>
            <a:lvl2pPr>
              <a:defRPr sz="2800"/>
            </a:lvl2pPr>
            <a:lvl3pPr>
              <a:defRPr sz="2800"/>
            </a:lvl3pPr>
            <a:lvl4pPr>
              <a:defRPr sz="2800"/>
            </a:lvl4pPr>
            <a:lvl5pPr>
              <a:defRPr sz="2800"/>
            </a:lvl5pPr>
          </a:lstStyle>
          <a:p>
            <a:r>
              <a:rPr lang="en-US"/>
              <a:t>Presentation title</a:t>
            </a:r>
          </a:p>
        </p:txBody>
      </p:sp>
    </p:spTree>
    <p:extLst>
      <p:ext uri="{BB962C8B-B14F-4D97-AF65-F5344CB8AC3E}">
        <p14:creationId xmlns:p14="http://schemas.microsoft.com/office/powerpoint/2010/main" val="1750985430"/>
      </p:ext>
    </p:extLst>
  </p:cSld>
  <p:clrMapOvr>
    <a:overrideClrMapping bg1="dk1" tx1="lt1" bg2="dk2" tx2="lt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46CE7D5-CF57-46EF-B807-FDD0502418D4}" type="datetimeFigureOut">
              <a:rPr lang="en-US" smtClean="0"/>
              <a:t>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9491384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46CE7D5-CF57-46EF-B807-FDD0502418D4}" type="datetimeFigureOut">
              <a:rPr lang="en-US" smtClean="0"/>
              <a:t>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5915245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846CE7D5-CF57-46EF-B807-FDD0502418D4}" type="datetimeFigureOut">
              <a:rPr lang="en-US" smtClean="0"/>
              <a:t>5/20/26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2030920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846CE7D5-CF57-46EF-B807-FDD0502418D4}" type="datetimeFigureOut">
              <a:rPr lang="en-US" smtClean="0"/>
              <a:t>5/20/26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7331723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46CE7D5-CF57-46EF-B807-FDD0502418D4}" type="datetimeFigureOut">
              <a:rPr lang="en-US" smtClean="0"/>
              <a:t>5/20/26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2103125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46CE7D5-CF57-46EF-B807-FDD0502418D4}" type="datetimeFigureOut">
              <a:rPr lang="en-US" smtClean="0"/>
              <a:t>5/20/26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146388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46CE7D5-CF57-46EF-B807-FDD0502418D4}" type="datetimeFigureOut">
              <a:rPr lang="en-US" smtClean="0"/>
              <a:t>5/20/26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1718414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46CE7D5-CF57-46EF-B807-FDD0502418D4}" type="datetimeFigureOut">
              <a:rPr lang="en-US" smtClean="0"/>
              <a:t>5/20/26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7189582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slideLayout" Target="../slideLayouts/slideLayout15.xml"/><Relationship Id="rId1" Type="http://schemas.openxmlformats.org/officeDocument/2006/relationships/slideLayout" Target="../slideLayouts/slideLayout14.xml"/><Relationship Id="rId5" Type="http://schemas.openxmlformats.org/officeDocument/2006/relationships/theme" Target="../theme/theme2.xml"/><Relationship Id="rId4"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846CE7D5-CF57-46EF-B807-FDD0502418D4}" type="datetimeFigureOut">
              <a:rPr lang="en-US" smtClean="0"/>
              <a:t>5/20/26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330EA680-D336-4FF7-8B7A-9848BB0A1C32}" type="slidenum">
              <a:rPr lang="en-US" smtClean="0"/>
              <a:t>‹#›</a:t>
            </a:fld>
            <a:endParaRPr lang="en-US"/>
          </a:p>
        </p:txBody>
      </p:sp>
    </p:spTree>
    <p:extLst>
      <p:ext uri="{BB962C8B-B14F-4D97-AF65-F5344CB8AC3E}">
        <p14:creationId xmlns:p14="http://schemas.microsoft.com/office/powerpoint/2010/main" val="246095407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45389307"/>
      </p:ext>
    </p:extLst>
  </p:cSld>
  <p:clrMap bg1="lt1" tx1="dk1" bg2="lt2" tx2="dk2" accent1="accent1" accent2="accent2" accent3="accent3" accent4="accent4" accent5="accent5" accent6="accent6" hlink="hlink" folHlink="folHlink"/>
  <p:sldLayoutIdLst>
    <p:sldLayoutId id="2147483728" r:id="rId1"/>
    <p:sldLayoutId id="2147483729" r:id="rId2"/>
    <p:sldLayoutId id="2147483730" r:id="rId3"/>
    <p:sldLayoutId id="2147483731" r:id="rId4"/>
  </p:sldLayoutIdLst>
  <p:hf sldNum="0" hdr="0" ftr="0" dt="0"/>
  <p:txStyles>
    <p:titleStyle>
      <a:lvl1pPr marL="0" indent="0" algn="l" defTabSz="914400" rtl="0" eaLnBrk="1" latinLnBrk="0" hangingPunct="1">
        <a:lnSpc>
          <a:spcPct val="90000"/>
        </a:lnSpc>
        <a:spcBef>
          <a:spcPct val="0"/>
        </a:spcBef>
        <a:buNone/>
        <a:tabLst>
          <a:tab pos="3878263" algn="l"/>
        </a:tabLst>
        <a:defRPr sz="2700" b="1" i="0" kern="1200">
          <a:solidFill>
            <a:schemeClr val="tx1"/>
          </a:solidFill>
          <a:latin typeface="Arial" panose="020B0604020202020204" pitchFamily="34" charset="0"/>
          <a:ea typeface="+mj-ea"/>
          <a:cs typeface="Arial" panose="020B0604020202020204" pitchFamily="34" charset="0"/>
        </a:defRPr>
      </a:lvl1pPr>
    </p:titleStyle>
    <p:bodyStyle>
      <a:lvl1pPr marL="0" indent="0" algn="l" defTabSz="914400" rtl="0" eaLnBrk="1" latinLnBrk="0" hangingPunct="1">
        <a:lnSpc>
          <a:spcPct val="100000"/>
        </a:lnSpc>
        <a:spcBef>
          <a:spcPts val="1000"/>
        </a:spcBef>
        <a:buFont typeface="Wingdings" pitchFamily="2" charset="2"/>
        <a:buNone/>
        <a:defRPr sz="2400" b="1" i="0" kern="1200">
          <a:solidFill>
            <a:schemeClr val="tx1"/>
          </a:solidFill>
          <a:latin typeface="Arial" panose="020B0604020202020204" pitchFamily="34" charset="0"/>
          <a:ea typeface="+mn-ea"/>
          <a:cs typeface="Arial" panose="020B0604020202020204" pitchFamily="34" charset="0"/>
        </a:defRPr>
      </a:lvl1pPr>
      <a:lvl2pPr marL="400050" indent="-223838" algn="l" defTabSz="914400" rtl="0" eaLnBrk="1" latinLnBrk="0" hangingPunct="1">
        <a:lnSpc>
          <a:spcPct val="100000"/>
        </a:lnSpc>
        <a:spcBef>
          <a:spcPts val="500"/>
        </a:spcBef>
        <a:buFont typeface="Wingdings" pitchFamily="2" charset="2"/>
        <a:buChar char="§"/>
        <a:tabLst/>
        <a:defRPr sz="2000" b="0" i="0" kern="1200">
          <a:solidFill>
            <a:schemeClr val="tx1"/>
          </a:solidFill>
          <a:latin typeface="Arial" panose="020B0604020202020204" pitchFamily="34" charset="0"/>
          <a:ea typeface="+mn-ea"/>
          <a:cs typeface="Arial" panose="020B0604020202020204" pitchFamily="34" charset="0"/>
        </a:defRPr>
      </a:lvl2pPr>
      <a:lvl3pPr marL="400050" indent="-223838" algn="l" defTabSz="914400" rtl="0" eaLnBrk="1" latinLnBrk="0" hangingPunct="1">
        <a:lnSpc>
          <a:spcPct val="90000"/>
        </a:lnSpc>
        <a:spcBef>
          <a:spcPts val="500"/>
        </a:spcBef>
        <a:buFont typeface="Wingdings" pitchFamily="2" charset="2"/>
        <a:buChar char="§"/>
        <a:tabLst/>
        <a:defRPr sz="2000" b="0" i="0" kern="1200">
          <a:solidFill>
            <a:schemeClr val="tx1"/>
          </a:solidFill>
          <a:latin typeface="Arial" panose="020B0604020202020204" pitchFamily="34" charset="0"/>
          <a:ea typeface="+mn-ea"/>
          <a:cs typeface="Arial" panose="020B0604020202020204" pitchFamily="34" charset="0"/>
        </a:defRPr>
      </a:lvl3pPr>
      <a:lvl4pPr marL="400050" indent="-223838" algn="l" defTabSz="914400" rtl="0" eaLnBrk="1" latinLnBrk="0" hangingPunct="1">
        <a:lnSpc>
          <a:spcPct val="90000"/>
        </a:lnSpc>
        <a:spcBef>
          <a:spcPts val="500"/>
        </a:spcBef>
        <a:buFont typeface="Wingdings" pitchFamily="2" charset="2"/>
        <a:buChar char="§"/>
        <a:tabLst/>
        <a:defRPr sz="2000" b="0" i="0" kern="1200">
          <a:solidFill>
            <a:schemeClr val="tx1"/>
          </a:solidFill>
          <a:latin typeface="Arial" panose="020B0604020202020204" pitchFamily="34" charset="0"/>
          <a:ea typeface="+mn-ea"/>
          <a:cs typeface="Arial" panose="020B0604020202020204" pitchFamily="34" charset="0"/>
        </a:defRPr>
      </a:lvl4pPr>
      <a:lvl5pPr marL="400050" indent="-223838" algn="l" defTabSz="914400" rtl="0" eaLnBrk="1" latinLnBrk="0" hangingPunct="1">
        <a:lnSpc>
          <a:spcPct val="90000"/>
        </a:lnSpc>
        <a:spcBef>
          <a:spcPts val="500"/>
        </a:spcBef>
        <a:buFont typeface="Wingdings" pitchFamily="2" charset="2"/>
        <a:buChar char="§"/>
        <a:tabLst/>
        <a:defRPr sz="2000" b="0" i="0" kern="1200">
          <a:solidFill>
            <a:schemeClr val="tx1"/>
          </a:solidFill>
          <a:latin typeface="Arial" panose="020B0604020202020204" pitchFamily="34" charset="0"/>
          <a:ea typeface="+mn-ea"/>
          <a:cs typeface="Arial" panose="020B0604020202020204" pitchFamily="34" charset="0"/>
        </a:defRPr>
      </a:lvl5pPr>
      <a:lvl6pPr marL="858838" indent="-173038" algn="l" defTabSz="914400" rtl="0" eaLnBrk="1" latinLnBrk="0" hangingPunct="1">
        <a:lnSpc>
          <a:spcPct val="100000"/>
        </a:lnSpc>
        <a:spcBef>
          <a:spcPts val="500"/>
        </a:spcBef>
        <a:buSzPct val="80000"/>
        <a:buFont typeface="Wingdings" pitchFamily="2" charset="2"/>
        <a:buChar char="§"/>
        <a:tabLst/>
        <a:defRPr sz="1800" kern="1200">
          <a:solidFill>
            <a:schemeClr val="tx1"/>
          </a:solidFill>
          <a:latin typeface="+mn-lt"/>
          <a:ea typeface="+mn-ea"/>
          <a:cs typeface="+mn-cs"/>
        </a:defRPr>
      </a:lvl6pPr>
      <a:lvl7pPr marL="1433513" indent="-174625" algn="l" defTabSz="914400" rtl="0" eaLnBrk="1" latinLnBrk="0" hangingPunct="1">
        <a:lnSpc>
          <a:spcPct val="100000"/>
        </a:lnSpc>
        <a:spcBef>
          <a:spcPts val="500"/>
        </a:spcBef>
        <a:buSzPct val="70000"/>
        <a:buFont typeface="Wingdings" pitchFamily="2" charset="2"/>
        <a:buChar char="§"/>
        <a:tabLst/>
        <a:defRPr sz="1800" kern="1200">
          <a:solidFill>
            <a:schemeClr val="tx1"/>
          </a:solidFill>
          <a:latin typeface="+mn-lt"/>
          <a:ea typeface="+mn-ea"/>
          <a:cs typeface="+mn-cs"/>
        </a:defRPr>
      </a:lvl7pPr>
      <a:lvl8pPr marL="1831975" indent="-173038" algn="l" defTabSz="914400" rtl="0" eaLnBrk="1" latinLnBrk="0" hangingPunct="1">
        <a:lnSpc>
          <a:spcPct val="100000"/>
        </a:lnSpc>
        <a:spcBef>
          <a:spcPts val="500"/>
        </a:spcBef>
        <a:buSzPct val="60000"/>
        <a:buFont typeface="Wingdings" pitchFamily="2" charset="2"/>
        <a:buChar char="§"/>
        <a:tabLst/>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7" orient="horz" pos="2160">
          <p15:clr>
            <a:srgbClr val="F26B43"/>
          </p15:clr>
        </p15:guide>
        <p15:guide id="8" pos="3840">
          <p15:clr>
            <a:srgbClr val="F26B43"/>
          </p15:clr>
        </p15:guide>
        <p15:guide id="9" pos="384">
          <p15:clr>
            <a:srgbClr val="F26B43"/>
          </p15:clr>
        </p15:guide>
        <p15:guide id="11" orient="horz" pos="504">
          <p15:clr>
            <a:srgbClr val="F26B43"/>
          </p15:clr>
        </p15:guide>
        <p15:guide id="12" pos="7296">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hyperlink" Target="https://www.ivanti.com/scaling-ai-report" TargetMode="External"/><Relationship Id="rId2" Type="http://schemas.openxmlformats.org/officeDocument/2006/relationships/image" Target="../media/image6.png"/><Relationship Id="rId1" Type="http://schemas.openxmlformats.org/officeDocument/2006/relationships/slideLayout" Target="../slideLayouts/slideLayout12.xml"/><Relationship Id="rId4" Type="http://schemas.openxmlformats.org/officeDocument/2006/relationships/image" Target="../media/image7.emf"/></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4.xml"/><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4.xml"/><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10.png"/><Relationship Id="rId1" Type="http://schemas.openxmlformats.org/officeDocument/2006/relationships/slideLayout" Target="../slideLayouts/slideLayout16.xml"/><Relationship Id="rId6" Type="http://schemas.openxmlformats.org/officeDocument/2006/relationships/image" Target="../media/image12.svg"/><Relationship Id="rId5" Type="http://schemas.openxmlformats.org/officeDocument/2006/relationships/image" Target="../media/image11.png"/><Relationship Id="rId4" Type="http://schemas.openxmlformats.org/officeDocument/2006/relationships/chart" Target="../charts/chart2.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4.xml"/><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image" Target="../media/image1.png"/><Relationship Id="rId1" Type="http://schemas.openxmlformats.org/officeDocument/2006/relationships/slideLayout" Target="../slideLayouts/slideLayout16.xml"/><Relationship Id="rId6" Type="http://schemas.openxmlformats.org/officeDocument/2006/relationships/image" Target="../media/image17.svg"/><Relationship Id="rId5" Type="http://schemas.openxmlformats.org/officeDocument/2006/relationships/image" Target="../media/image16.png"/><Relationship Id="rId4" Type="http://schemas.openxmlformats.org/officeDocument/2006/relationships/image" Target="../media/image15.sv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4.xml"/><Relationship Id="rId4" Type="http://schemas.openxmlformats.org/officeDocument/2006/relationships/image" Target="../media/image20.pn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4.xml"/><Relationship Id="rId4" Type="http://schemas.openxmlformats.org/officeDocument/2006/relationships/image" Target="../media/image21.pn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7ADB37B-BD3D-B0CD-DE46-1638D2F8E304}"/>
              </a:ext>
            </a:extLst>
          </p:cNvPr>
          <p:cNvPicPr>
            <a:picLocks noChangeAspect="1"/>
          </p:cNvPicPr>
          <p:nvPr/>
        </p:nvPicPr>
        <p:blipFill>
          <a:blip r:embed="rId2"/>
          <a:srcRect b="2988"/>
          <a:stretch>
            <a:fillRect/>
          </a:stretch>
        </p:blipFill>
        <p:spPr>
          <a:xfrm>
            <a:off x="0" y="-80391"/>
            <a:ext cx="12192000" cy="6938391"/>
          </a:xfrm>
          <a:prstGeom prst="rect">
            <a:avLst/>
          </a:prstGeom>
        </p:spPr>
      </p:pic>
      <p:sp>
        <p:nvSpPr>
          <p:cNvPr id="6" name="Rectangle 5">
            <a:extLst>
              <a:ext uri="{FF2B5EF4-FFF2-40B4-BE49-F238E27FC236}">
                <a16:creationId xmlns:a16="http://schemas.microsoft.com/office/drawing/2014/main" id="{B0BBBE2C-8DAD-08F9-A936-EA81AEAB5CC8}"/>
              </a:ext>
            </a:extLst>
          </p:cNvPr>
          <p:cNvSpPr/>
          <p:nvPr/>
        </p:nvSpPr>
        <p:spPr>
          <a:xfrm>
            <a:off x="0" y="-80391"/>
            <a:ext cx="12192000" cy="6938391"/>
          </a:xfrm>
          <a:prstGeom prst="rect">
            <a:avLst/>
          </a:prstGeom>
          <a:gradFill>
            <a:gsLst>
              <a:gs pos="100000">
                <a:schemeClr val="bg1">
                  <a:alpha val="0"/>
                </a:schemeClr>
              </a:gs>
              <a:gs pos="2000">
                <a:schemeClr val="bg1">
                  <a:alpha val="0"/>
                </a:schemeClr>
              </a:gs>
              <a:gs pos="53000">
                <a:schemeClr val="bg1">
                  <a:alpha val="62241"/>
                </a:schemeClr>
              </a:gs>
            </a:gsLst>
            <a:lin ang="54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14" name="Text Placeholder 13">
            <a:extLst>
              <a:ext uri="{FF2B5EF4-FFF2-40B4-BE49-F238E27FC236}">
                <a16:creationId xmlns:a16="http://schemas.microsoft.com/office/drawing/2014/main" id="{9C50AF6E-69BD-AC44-A83F-7EFA8E39B031}"/>
              </a:ext>
            </a:extLst>
          </p:cNvPr>
          <p:cNvSpPr>
            <a:spLocks noGrp="1"/>
          </p:cNvSpPr>
          <p:nvPr>
            <p:ph type="body" sz="quarter" idx="26"/>
          </p:nvPr>
        </p:nvSpPr>
        <p:spPr>
          <a:xfrm>
            <a:off x="457200" y="5715000"/>
            <a:ext cx="10223599" cy="457525"/>
          </a:xfrm>
        </p:spPr>
        <p:txBody>
          <a:bodyPr/>
          <a:lstStyle/>
          <a:p>
            <a:r>
              <a:rPr lang="ja-JP" altLang="en-US" sz="1400">
                <a:uFill>
                  <a:solidFill>
                    <a:prstClr val="black">
                      <a:alpha val="0"/>
                    </a:prstClr>
                  </a:solidFill>
                </a:uFill>
                <a:latin typeface="Arial"/>
                <a:ea typeface="Arial"/>
                <a:cs typeface="Arial"/>
              </a:rPr>
              <a:t>レポート全文を読み、</a:t>
            </a:r>
            <a:r>
              <a:rPr lang="en-US" altLang="ja-JP" sz="1400" dirty="0">
                <a:uFill>
                  <a:solidFill>
                    <a:prstClr val="black">
                      <a:alpha val="0"/>
                    </a:prstClr>
                  </a:solidFill>
                </a:uFill>
                <a:latin typeface="Arial"/>
                <a:ea typeface="Arial"/>
                <a:cs typeface="Arial"/>
                <a:hlinkClick r:id="rId3">
                  <a:extLst>
                    <a:ext uri="{A12FA001-AC4F-418D-AE19-62706E023703}">
                      <ahyp:hlinkClr xmlns:ahyp="http://schemas.microsoft.com/office/drawing/2018/hyperlinkcolor" val="tx"/>
                    </a:ext>
                  </a:extLst>
                </a:hlinkClick>
              </a:rPr>
              <a:t>https://</a:t>
            </a:r>
            <a:r>
              <a:rPr lang="en-US" altLang="ja-JP" sz="1400" dirty="0" err="1">
                <a:uFill>
                  <a:solidFill>
                    <a:prstClr val="black">
                      <a:alpha val="0"/>
                    </a:prstClr>
                  </a:solidFill>
                </a:uFill>
                <a:latin typeface="Arial"/>
                <a:ea typeface="Arial"/>
                <a:cs typeface="Arial"/>
                <a:hlinkClick r:id="rId3">
                  <a:extLst>
                    <a:ext uri="{A12FA001-AC4F-418D-AE19-62706E023703}">
                      <ahyp:hlinkClr xmlns:ahyp="http://schemas.microsoft.com/office/drawing/2018/hyperlinkcolor" val="tx"/>
                    </a:ext>
                  </a:extLst>
                </a:hlinkClick>
              </a:rPr>
              <a:t>www.ivanti.com</a:t>
            </a:r>
            <a:r>
              <a:rPr lang="en-US" altLang="ja-JP" sz="1400" dirty="0">
                <a:uFill>
                  <a:solidFill>
                    <a:prstClr val="black">
                      <a:alpha val="0"/>
                    </a:prstClr>
                  </a:solidFill>
                </a:uFill>
                <a:latin typeface="Arial"/>
                <a:ea typeface="Arial"/>
                <a:cs typeface="Arial"/>
                <a:hlinkClick r:id="rId3">
                  <a:extLst>
                    <a:ext uri="{A12FA001-AC4F-418D-AE19-62706E023703}">
                      <ahyp:hlinkClr xmlns:ahyp="http://schemas.microsoft.com/office/drawing/2018/hyperlinkcolor" val="tx"/>
                    </a:ext>
                  </a:extLst>
                </a:hlinkClick>
              </a:rPr>
              <a:t>/scaling-ai-report</a:t>
            </a:r>
            <a:r>
              <a:rPr lang="ja-JP" altLang="en-US" sz="1400">
                <a:uFill>
                  <a:solidFill>
                    <a:prstClr val="black">
                      <a:alpha val="0"/>
                    </a:prstClr>
                  </a:solidFill>
                </a:uFill>
                <a:latin typeface="Arial"/>
                <a:ea typeface="Arial"/>
                <a:cs typeface="Arial"/>
              </a:rPr>
              <a:t>で全チャートをダウンロードしてください。</a:t>
            </a:r>
            <a:endParaRPr lang="en-US" sz="1400" dirty="0"/>
          </a:p>
        </p:txBody>
      </p:sp>
      <p:sp>
        <p:nvSpPr>
          <p:cNvPr id="8" name="Text Placeholder 7">
            <a:extLst>
              <a:ext uri="{FF2B5EF4-FFF2-40B4-BE49-F238E27FC236}">
                <a16:creationId xmlns:a16="http://schemas.microsoft.com/office/drawing/2014/main" id="{B1E33CB0-1341-6B41-E366-13628B1807B4}"/>
              </a:ext>
            </a:extLst>
          </p:cNvPr>
          <p:cNvSpPr>
            <a:spLocks noGrp="1"/>
          </p:cNvSpPr>
          <p:nvPr>
            <p:ph type="body" sz="quarter" idx="27"/>
          </p:nvPr>
        </p:nvSpPr>
        <p:spPr>
          <a:xfrm>
            <a:off x="441667" y="2750123"/>
            <a:ext cx="10961687" cy="1216853"/>
          </a:xfrm>
        </p:spPr>
        <p:txBody>
          <a:bodyPr vert="horz" lIns="91440" tIns="45720" rIns="91440" bIns="45720" rtlCol="0" anchor="t">
            <a:normAutofit/>
          </a:bodyPr>
          <a:lstStyle/>
          <a:p>
            <a:pPr marL="0" indent="0">
              <a:buNone/>
            </a:pPr>
            <a:r>
              <a:rPr lang="en-US" altLang="ja-JP" sz="7000" dirty="0">
                <a:solidFill>
                  <a:srgbClr val="FFFFFF"/>
                </a:solidFill>
                <a:uFill>
                  <a:solidFill>
                    <a:prstClr val="black">
                      <a:alpha val="0"/>
                    </a:prstClr>
                  </a:solidFill>
                </a:uFill>
                <a:ea typeface="Aptos"/>
                <a:cs typeface="Aptos"/>
              </a:rPr>
              <a:t>2026</a:t>
            </a:r>
            <a:r>
              <a:rPr lang="ja-JP" altLang="en-US" sz="7000">
                <a:solidFill>
                  <a:srgbClr val="FFFFFF"/>
                </a:solidFill>
                <a:uFill>
                  <a:solidFill>
                    <a:prstClr val="black">
                      <a:alpha val="0"/>
                    </a:prstClr>
                  </a:solidFill>
                </a:uFill>
                <a:ea typeface="Aptos"/>
                <a:cs typeface="Aptos"/>
              </a:rPr>
              <a:t>年の成熟への道</a:t>
            </a:r>
            <a:endParaRPr lang="en-US" sz="7200" dirty="0"/>
          </a:p>
        </p:txBody>
      </p:sp>
      <p:sp>
        <p:nvSpPr>
          <p:cNvPr id="2" name="TextBox 1">
            <a:extLst>
              <a:ext uri="{FF2B5EF4-FFF2-40B4-BE49-F238E27FC236}">
                <a16:creationId xmlns:a16="http://schemas.microsoft.com/office/drawing/2014/main" id="{AAA25694-E0AE-5D8C-7819-F9855E312A04}"/>
              </a:ext>
            </a:extLst>
          </p:cNvPr>
          <p:cNvSpPr txBox="1"/>
          <p:nvPr/>
        </p:nvSpPr>
        <p:spPr>
          <a:xfrm>
            <a:off x="442320" y="2103898"/>
            <a:ext cx="11638584" cy="707886"/>
          </a:xfrm>
          <a:prstGeom prst="rect">
            <a:avLst/>
          </a:prstGeom>
          <a:noFill/>
        </p:spPr>
        <p:txBody>
          <a:bodyPr wrap="square" lIns="91440" tIns="45720" rIns="91440" bIns="4572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ja-JP" sz="4000" dirty="0">
                <a:solidFill>
                  <a:srgbClr val="FFFFFF"/>
                </a:solidFill>
                <a:uFill>
                  <a:solidFill>
                    <a:prstClr val="black">
                      <a:alpha val="0"/>
                    </a:prstClr>
                  </a:solidFill>
                </a:uFill>
                <a:ea typeface="Aptos"/>
                <a:cs typeface="Aptos"/>
              </a:rPr>
              <a:t>IT</a:t>
            </a:r>
            <a:r>
              <a:rPr lang="ja-JP" altLang="en-US" sz="4000">
                <a:solidFill>
                  <a:srgbClr val="FFFFFF"/>
                </a:solidFill>
                <a:uFill>
                  <a:solidFill>
                    <a:prstClr val="black">
                      <a:alpha val="0"/>
                    </a:prstClr>
                  </a:solidFill>
                </a:uFill>
                <a:ea typeface="Aptos"/>
                <a:cs typeface="Aptos"/>
              </a:rPr>
              <a:t>運用における</a:t>
            </a:r>
            <a:r>
              <a:rPr lang="en-US" altLang="ja-JP" sz="4000" dirty="0">
                <a:solidFill>
                  <a:srgbClr val="FFFFFF"/>
                </a:solidFill>
                <a:uFill>
                  <a:solidFill>
                    <a:prstClr val="black">
                      <a:alpha val="0"/>
                    </a:prstClr>
                  </a:solidFill>
                </a:uFill>
                <a:ea typeface="Aptos"/>
                <a:cs typeface="Aptos"/>
              </a:rPr>
              <a:t>AI</a:t>
            </a:r>
            <a:r>
              <a:rPr lang="ja-JP" altLang="en-US" sz="4000">
                <a:solidFill>
                  <a:srgbClr val="FFFFFF"/>
                </a:solidFill>
                <a:uFill>
                  <a:solidFill>
                    <a:prstClr val="black">
                      <a:alpha val="0"/>
                    </a:prstClr>
                  </a:solidFill>
                </a:uFill>
                <a:ea typeface="Aptos"/>
                <a:cs typeface="Aptos"/>
              </a:rPr>
              <a:t>の導入拡大： </a:t>
            </a:r>
            <a:endParaRPr lang="en-US" sz="4000" dirty="0"/>
          </a:p>
        </p:txBody>
      </p:sp>
      <p:sp>
        <p:nvSpPr>
          <p:cNvPr id="3" name="TextBox 9">
            <a:extLst>
              <a:ext uri="{FF2B5EF4-FFF2-40B4-BE49-F238E27FC236}">
                <a16:creationId xmlns:a16="http://schemas.microsoft.com/office/drawing/2014/main" id="{66DFE11E-DB64-F3CA-ED6C-0BBE42569CC9}"/>
              </a:ext>
            </a:extLst>
          </p:cNvPr>
          <p:cNvSpPr txBox="1"/>
          <p:nvPr/>
        </p:nvSpPr>
        <p:spPr>
          <a:xfrm>
            <a:off x="441173" y="4457464"/>
            <a:ext cx="8703814" cy="1077218"/>
          </a:xfrm>
          <a:prstGeom prst="rect">
            <a:avLst/>
          </a:prstGeom>
          <a:noFill/>
        </p:spPr>
        <p:txBody>
          <a:bodyPr wrap="square" lIns="91440" tIns="45720" rIns="91440" bIns="4572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ja-JP" altLang="en-US" sz="3200">
                <a:solidFill>
                  <a:srgbClr val="FFFFFF"/>
                </a:solidFill>
                <a:uFill>
                  <a:solidFill>
                    <a:prstClr val="black">
                      <a:alpha val="0"/>
                    </a:prstClr>
                  </a:solidFill>
                </a:uFill>
                <a:ea typeface="Aptos"/>
                <a:cs typeface="Aptos"/>
              </a:rPr>
              <a:t>エグゼクティブ・サマリー </a:t>
            </a:r>
          </a:p>
          <a:p>
            <a:r>
              <a:rPr lang="ja-JP" altLang="en-US" sz="3200">
                <a:solidFill>
                  <a:srgbClr val="FFFFFF"/>
                </a:solidFill>
                <a:uFill>
                  <a:solidFill>
                    <a:prstClr val="black">
                      <a:alpha val="0"/>
                    </a:prstClr>
                  </a:solidFill>
                </a:uFill>
                <a:ea typeface="Aptos"/>
                <a:cs typeface="Aptos"/>
              </a:rPr>
              <a:t>および主な調査結果</a:t>
            </a:r>
          </a:p>
        </p:txBody>
      </p:sp>
      <p:pic>
        <p:nvPicPr>
          <p:cNvPr id="5" name="Picture 4">
            <a:extLst>
              <a:ext uri="{FF2B5EF4-FFF2-40B4-BE49-F238E27FC236}">
                <a16:creationId xmlns:a16="http://schemas.microsoft.com/office/drawing/2014/main" id="{CE2D3F31-0CDF-DF96-AADA-922DAEF5EF67}"/>
              </a:ext>
            </a:extLst>
          </p:cNvPr>
          <p:cNvPicPr>
            <a:picLocks noChangeAspect="1"/>
          </p:cNvPicPr>
          <p:nvPr/>
        </p:nvPicPr>
        <p:blipFill>
          <a:blip r:embed="rId4"/>
          <a:stretch>
            <a:fillRect/>
          </a:stretch>
        </p:blipFill>
        <p:spPr>
          <a:xfrm>
            <a:off x="10072543" y="5546764"/>
            <a:ext cx="1579057" cy="565055"/>
          </a:xfrm>
          <a:prstGeom prst="rect">
            <a:avLst/>
          </a:prstGeom>
        </p:spPr>
      </p:pic>
    </p:spTree>
    <p:extLst>
      <p:ext uri="{BB962C8B-B14F-4D97-AF65-F5344CB8AC3E}">
        <p14:creationId xmlns:p14="http://schemas.microsoft.com/office/powerpoint/2010/main" val="138166197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BB4E0D-231C-6BDE-7AC8-B6E47371649F}"/>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CACBB224-5C43-C789-5721-2D1DEF034503}"/>
              </a:ext>
            </a:extLst>
          </p:cNvPr>
          <p:cNvPicPr>
            <a:picLocks noChangeAspect="1"/>
          </p:cNvPicPr>
          <p:nvPr/>
        </p:nvPicPr>
        <p:blipFill>
          <a:blip r:embed="rId3"/>
          <a:srcRect b="2988"/>
          <a:stretch>
            <a:fillRect/>
          </a:stretch>
        </p:blipFill>
        <p:spPr>
          <a:xfrm>
            <a:off x="0" y="-80391"/>
            <a:ext cx="12192000" cy="6938391"/>
          </a:xfrm>
          <a:prstGeom prst="rect">
            <a:avLst/>
          </a:prstGeom>
        </p:spPr>
      </p:pic>
      <p:sp>
        <p:nvSpPr>
          <p:cNvPr id="3" name="Text Placeholder 2">
            <a:extLst>
              <a:ext uri="{FF2B5EF4-FFF2-40B4-BE49-F238E27FC236}">
                <a16:creationId xmlns:a16="http://schemas.microsoft.com/office/drawing/2014/main" id="{63AB2A81-EB2E-94FA-B382-8553AB501FFE}"/>
              </a:ext>
            </a:extLst>
          </p:cNvPr>
          <p:cNvSpPr>
            <a:spLocks noGrp="1"/>
          </p:cNvSpPr>
          <p:nvPr>
            <p:ph type="body" sz="quarter" idx="4294967295"/>
          </p:nvPr>
        </p:nvSpPr>
        <p:spPr>
          <a:xfrm>
            <a:off x="685800" y="1282684"/>
            <a:ext cx="10530351" cy="5048667"/>
          </a:xfrm>
          <a:prstGeom prst="roundRect">
            <a:avLst>
              <a:gd name="adj" fmla="val 2184"/>
            </a:avLst>
          </a:prstGeom>
          <a:solidFill>
            <a:schemeClr val="bg1"/>
          </a:solidFill>
        </p:spPr>
        <p:txBody>
          <a:bodyPr lIns="91440" tIns="91440" rIns="91440" bIns="91440" anchor="ctr">
            <a:no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r>
              <a:rPr lang="en-US" altLang="ja-JP" b="0" dirty="0">
                <a:solidFill>
                  <a:srgbClr val="000000"/>
                </a:solidFill>
                <a:uFill>
                  <a:solidFill>
                    <a:prstClr val="black">
                      <a:alpha val="0"/>
                    </a:prstClr>
                  </a:solidFill>
                </a:uFill>
                <a:ea typeface="Arial"/>
                <a:cs typeface="Arial"/>
              </a:rPr>
              <a:t>Ivanti</a:t>
            </a:r>
            <a:r>
              <a:rPr lang="ja-JP" altLang="en-US" b="0">
                <a:solidFill>
                  <a:srgbClr val="000000"/>
                </a:solidFill>
                <a:uFill>
                  <a:solidFill>
                    <a:prstClr val="black">
                      <a:alpha val="0"/>
                    </a:prstClr>
                  </a:solidFill>
                </a:uFill>
                <a:ea typeface="Arial"/>
                <a:cs typeface="Arial"/>
              </a:rPr>
              <a:t>は</a:t>
            </a:r>
            <a:r>
              <a:rPr lang="en-US" altLang="ja-JP" b="0" dirty="0">
                <a:solidFill>
                  <a:srgbClr val="000000"/>
                </a:solidFill>
                <a:uFill>
                  <a:solidFill>
                    <a:prstClr val="black">
                      <a:alpha val="0"/>
                    </a:prstClr>
                  </a:solidFill>
                </a:uFill>
                <a:ea typeface="Arial"/>
                <a:cs typeface="Arial"/>
              </a:rPr>
              <a:t>2026</a:t>
            </a:r>
            <a:r>
              <a:rPr lang="ja-JP" altLang="en-US" b="0">
                <a:solidFill>
                  <a:srgbClr val="000000"/>
                </a:solidFill>
                <a:uFill>
                  <a:solidFill>
                    <a:prstClr val="black">
                      <a:alpha val="0"/>
                    </a:prstClr>
                  </a:solidFill>
                </a:uFill>
                <a:ea typeface="Arial"/>
                <a:cs typeface="Arial"/>
              </a:rPr>
              <a:t>年</a:t>
            </a:r>
            <a:r>
              <a:rPr lang="en-US" altLang="ja-JP" b="0" dirty="0">
                <a:solidFill>
                  <a:srgbClr val="000000"/>
                </a:solidFill>
                <a:uFill>
                  <a:solidFill>
                    <a:prstClr val="black">
                      <a:alpha val="0"/>
                    </a:prstClr>
                  </a:solidFill>
                </a:uFill>
                <a:ea typeface="Arial"/>
                <a:cs typeface="Arial"/>
              </a:rPr>
              <a:t>2</a:t>
            </a:r>
            <a:r>
              <a:rPr lang="ja-JP" altLang="en-US" b="0">
                <a:solidFill>
                  <a:srgbClr val="000000"/>
                </a:solidFill>
                <a:uFill>
                  <a:solidFill>
                    <a:prstClr val="black">
                      <a:alpha val="0"/>
                    </a:prstClr>
                  </a:solidFill>
                </a:uFill>
                <a:ea typeface="Arial"/>
                <a:cs typeface="Arial"/>
              </a:rPr>
              <a:t>月から</a:t>
            </a:r>
            <a:r>
              <a:rPr lang="en-US" altLang="ja-JP" b="0" dirty="0">
                <a:solidFill>
                  <a:srgbClr val="000000"/>
                </a:solidFill>
                <a:uFill>
                  <a:solidFill>
                    <a:prstClr val="black">
                      <a:alpha val="0"/>
                    </a:prstClr>
                  </a:solidFill>
                </a:uFill>
                <a:ea typeface="Arial"/>
                <a:cs typeface="Arial"/>
              </a:rPr>
              <a:t>3</a:t>
            </a:r>
            <a:r>
              <a:rPr lang="ja-JP" altLang="en-US" b="0">
                <a:solidFill>
                  <a:srgbClr val="000000"/>
                </a:solidFill>
                <a:uFill>
                  <a:solidFill>
                    <a:prstClr val="black">
                      <a:alpha val="0"/>
                    </a:prstClr>
                  </a:solidFill>
                </a:uFill>
                <a:ea typeface="Arial"/>
                <a:cs typeface="Arial"/>
              </a:rPr>
              <a:t>月にかけて、米国、英国、フランス、ドイツ、オーストラリア、日本の</a:t>
            </a:r>
            <a:r>
              <a:rPr lang="en-US" altLang="ja-JP" b="0" dirty="0">
                <a:solidFill>
                  <a:srgbClr val="000000"/>
                </a:solidFill>
                <a:uFill>
                  <a:solidFill>
                    <a:prstClr val="black">
                      <a:alpha val="0"/>
                    </a:prstClr>
                  </a:solidFill>
                </a:uFill>
                <a:ea typeface="Arial"/>
                <a:cs typeface="Arial"/>
              </a:rPr>
              <a:t>6</a:t>
            </a:r>
            <a:r>
              <a:rPr lang="ja-JP" altLang="en-US" b="0">
                <a:solidFill>
                  <a:srgbClr val="000000"/>
                </a:solidFill>
                <a:uFill>
                  <a:solidFill>
                    <a:prstClr val="black">
                      <a:alpha val="0"/>
                    </a:prstClr>
                  </a:solidFill>
                </a:uFill>
                <a:ea typeface="Arial"/>
                <a:cs typeface="Arial"/>
              </a:rPr>
              <a:t>カ国で、計</a:t>
            </a:r>
            <a:r>
              <a:rPr lang="en-US" altLang="ja-JP" b="0" dirty="0">
                <a:solidFill>
                  <a:srgbClr val="000000"/>
                </a:solidFill>
                <a:uFill>
                  <a:solidFill>
                    <a:prstClr val="black">
                      <a:alpha val="0"/>
                    </a:prstClr>
                  </a:solidFill>
                </a:uFill>
                <a:ea typeface="Arial"/>
                <a:cs typeface="Arial"/>
              </a:rPr>
              <a:t>3,900</a:t>
            </a:r>
            <a:r>
              <a:rPr lang="ja-JP" altLang="en-US" b="0">
                <a:solidFill>
                  <a:srgbClr val="000000"/>
                </a:solidFill>
                <a:uFill>
                  <a:solidFill>
                    <a:prstClr val="black">
                      <a:alpha val="0"/>
                    </a:prstClr>
                  </a:solidFill>
                </a:uFill>
                <a:ea typeface="Arial"/>
                <a:cs typeface="Arial"/>
              </a:rPr>
              <a:t>人の従業員を対象に調査を実施しました。当社の目標は、</a:t>
            </a:r>
            <a:r>
              <a:rPr lang="en-US" altLang="ja-JP" b="0" dirty="0">
                <a:solidFill>
                  <a:srgbClr val="000000"/>
                </a:solidFill>
                <a:uFill>
                  <a:solidFill>
                    <a:prstClr val="black">
                      <a:alpha val="0"/>
                    </a:prstClr>
                  </a:solidFill>
                </a:uFill>
                <a:ea typeface="Arial"/>
                <a:cs typeface="Arial"/>
              </a:rPr>
              <a:t>AI</a:t>
            </a:r>
            <a:r>
              <a:rPr lang="ja-JP" altLang="en-US" b="0">
                <a:solidFill>
                  <a:srgbClr val="000000"/>
                </a:solidFill>
                <a:uFill>
                  <a:solidFill>
                    <a:prstClr val="black">
                      <a:alpha val="0"/>
                    </a:prstClr>
                  </a:solidFill>
                </a:uFill>
                <a:ea typeface="Arial"/>
                <a:cs typeface="Arial"/>
              </a:rPr>
              <a:t>が地域や業界を問わず、</a:t>
            </a:r>
            <a:r>
              <a:rPr lang="en-US" altLang="ja-JP" b="0" dirty="0">
                <a:solidFill>
                  <a:srgbClr val="000000"/>
                </a:solidFill>
                <a:uFill>
                  <a:solidFill>
                    <a:prstClr val="black">
                      <a:alpha val="0"/>
                    </a:prstClr>
                  </a:solidFill>
                </a:uFill>
                <a:ea typeface="Arial"/>
                <a:cs typeface="Arial"/>
              </a:rPr>
              <a:t>IT</a:t>
            </a:r>
            <a:r>
              <a:rPr lang="ja-JP" altLang="en-US" b="0">
                <a:solidFill>
                  <a:srgbClr val="000000"/>
                </a:solidFill>
                <a:uFill>
                  <a:solidFill>
                    <a:prstClr val="black">
                      <a:alpha val="0"/>
                    </a:prstClr>
                  </a:solidFill>
                </a:uFill>
                <a:ea typeface="Arial"/>
                <a:cs typeface="Arial"/>
              </a:rPr>
              <a:t>運用や労働力のダイナミクスをどのように変革しているかを理解することです。</a:t>
            </a:r>
            <a:endParaRPr lang="ja-JP" altLang="en-US">
              <a:solidFill>
                <a:srgbClr val="000000"/>
              </a:solidFill>
              <a:ea typeface="Bitter"/>
              <a:cs typeface="Arial"/>
            </a:endParaRPr>
          </a:p>
          <a:p>
            <a:br>
              <a:rPr lang="ja-JP" altLang="en-US"/>
            </a:br>
            <a:r>
              <a:rPr lang="ja-JP" altLang="en-US" b="0">
                <a:solidFill>
                  <a:srgbClr val="000000"/>
                </a:solidFill>
                <a:uFill>
                  <a:solidFill>
                    <a:prstClr val="black">
                      <a:alpha val="0"/>
                    </a:prstClr>
                  </a:solidFill>
                </a:uFill>
                <a:ea typeface="Arial"/>
                <a:cs typeface="Arial"/>
              </a:rPr>
              <a:t>調査には、</a:t>
            </a:r>
            <a:r>
              <a:rPr lang="en-US" altLang="ja-JP" b="0" dirty="0">
                <a:solidFill>
                  <a:srgbClr val="000000"/>
                </a:solidFill>
                <a:uFill>
                  <a:solidFill>
                    <a:prstClr val="black">
                      <a:alpha val="0"/>
                    </a:prstClr>
                  </a:solidFill>
                </a:uFill>
                <a:ea typeface="Arial"/>
                <a:cs typeface="Arial"/>
              </a:rPr>
              <a:t>2</a:t>
            </a:r>
            <a:r>
              <a:rPr lang="ja-JP" altLang="en-US" b="0">
                <a:solidFill>
                  <a:srgbClr val="000000"/>
                </a:solidFill>
                <a:uFill>
                  <a:solidFill>
                    <a:prstClr val="black">
                      <a:alpha val="0"/>
                    </a:prstClr>
                  </a:solidFill>
                </a:uFill>
                <a:ea typeface="Arial"/>
                <a:cs typeface="Arial"/>
              </a:rPr>
              <a:t>つの異なる回答者グループとして </a:t>
            </a:r>
            <a:r>
              <a:rPr lang="en-US" altLang="ja-JP" b="0" dirty="0">
                <a:solidFill>
                  <a:srgbClr val="000000"/>
                </a:solidFill>
                <a:uFill>
                  <a:solidFill>
                    <a:prstClr val="black">
                      <a:alpha val="0"/>
                    </a:prstClr>
                  </a:solidFill>
                </a:uFill>
                <a:ea typeface="Arial"/>
                <a:cs typeface="Arial"/>
              </a:rPr>
              <a:t>IT</a:t>
            </a:r>
            <a:r>
              <a:rPr lang="ja-JP" altLang="en-US" b="0">
                <a:solidFill>
                  <a:srgbClr val="000000"/>
                </a:solidFill>
                <a:uFill>
                  <a:solidFill>
                    <a:prstClr val="black">
                      <a:alpha val="0"/>
                    </a:prstClr>
                  </a:solidFill>
                </a:uFill>
                <a:ea typeface="Arial"/>
                <a:cs typeface="Arial"/>
              </a:rPr>
              <a:t>またはサイバーセキュリティに関する主な責任を担う</a:t>
            </a:r>
            <a:r>
              <a:rPr lang="en-US" altLang="ja-JP" b="0" dirty="0">
                <a:solidFill>
                  <a:srgbClr val="000000"/>
                </a:solidFill>
                <a:uFill>
                  <a:solidFill>
                    <a:prstClr val="black">
                      <a:alpha val="0"/>
                    </a:prstClr>
                  </a:solidFill>
                </a:uFill>
                <a:ea typeface="Arial"/>
                <a:cs typeface="Arial"/>
              </a:rPr>
              <a:t>1,500</a:t>
            </a:r>
            <a:r>
              <a:rPr lang="ja-JP" altLang="en-US" b="0">
                <a:solidFill>
                  <a:srgbClr val="000000"/>
                </a:solidFill>
                <a:uFill>
                  <a:solidFill>
                    <a:prstClr val="black">
                      <a:alpha val="0"/>
                    </a:prstClr>
                  </a:solidFill>
                </a:uFill>
                <a:ea typeface="Arial"/>
                <a:cs typeface="Arial"/>
              </a:rPr>
              <a:t>人の</a:t>
            </a:r>
            <a:r>
              <a:rPr lang="en-US" altLang="ja-JP" b="0" dirty="0">
                <a:solidFill>
                  <a:srgbClr val="000000"/>
                </a:solidFill>
                <a:uFill>
                  <a:solidFill>
                    <a:prstClr val="black">
                      <a:alpha val="0"/>
                    </a:prstClr>
                  </a:solidFill>
                </a:uFill>
                <a:ea typeface="Arial"/>
                <a:cs typeface="Arial"/>
              </a:rPr>
              <a:t>IT</a:t>
            </a:r>
            <a:r>
              <a:rPr lang="ja-JP" altLang="en-US" b="0">
                <a:solidFill>
                  <a:srgbClr val="000000"/>
                </a:solidFill>
                <a:uFill>
                  <a:solidFill>
                    <a:prstClr val="black">
                      <a:alpha val="0"/>
                    </a:prstClr>
                  </a:solidFill>
                </a:uFill>
                <a:ea typeface="Arial"/>
                <a:cs typeface="Arial"/>
              </a:rPr>
              <a:t>専門家グループと、</a:t>
            </a:r>
            <a:r>
              <a:rPr lang="en-US" altLang="ja-JP" b="0" dirty="0">
                <a:solidFill>
                  <a:srgbClr val="000000"/>
                </a:solidFill>
                <a:uFill>
                  <a:solidFill>
                    <a:prstClr val="black">
                      <a:alpha val="0"/>
                    </a:prstClr>
                  </a:solidFill>
                </a:uFill>
                <a:ea typeface="Arial"/>
                <a:cs typeface="Arial"/>
              </a:rPr>
              <a:t>IT</a:t>
            </a:r>
            <a:r>
              <a:rPr lang="ja-JP" altLang="en-US" b="0">
                <a:solidFill>
                  <a:srgbClr val="000000"/>
                </a:solidFill>
                <a:uFill>
                  <a:solidFill>
                    <a:prstClr val="black">
                      <a:alpha val="0"/>
                    </a:prstClr>
                  </a:solidFill>
                </a:uFill>
                <a:ea typeface="Arial"/>
                <a:cs typeface="Arial"/>
              </a:rPr>
              <a:t>以外の職務に従事する</a:t>
            </a:r>
            <a:r>
              <a:rPr lang="en-US" altLang="ja-JP" b="0" dirty="0">
                <a:solidFill>
                  <a:srgbClr val="000000"/>
                </a:solidFill>
                <a:uFill>
                  <a:solidFill>
                    <a:prstClr val="black">
                      <a:alpha val="0"/>
                    </a:prstClr>
                  </a:solidFill>
                </a:uFill>
                <a:ea typeface="Arial"/>
                <a:cs typeface="Arial"/>
              </a:rPr>
              <a:t>2,400</a:t>
            </a:r>
            <a:r>
              <a:rPr lang="ja-JP" altLang="en-US" b="0">
                <a:solidFill>
                  <a:srgbClr val="000000"/>
                </a:solidFill>
                <a:uFill>
                  <a:solidFill>
                    <a:prstClr val="black">
                      <a:alpha val="0"/>
                    </a:prstClr>
                  </a:solidFill>
                </a:uFill>
                <a:ea typeface="Arial"/>
                <a:cs typeface="Arial"/>
              </a:rPr>
              <a:t>人のオフィスワーカーのグループが含まれていました。参加者は全員、授業員数</a:t>
            </a:r>
            <a:r>
              <a:rPr lang="en-US" altLang="ja-JP" b="0" dirty="0">
                <a:solidFill>
                  <a:srgbClr val="000000"/>
                </a:solidFill>
                <a:uFill>
                  <a:solidFill>
                    <a:prstClr val="black">
                      <a:alpha val="0"/>
                    </a:prstClr>
                  </a:solidFill>
                </a:uFill>
                <a:ea typeface="Arial"/>
                <a:cs typeface="Arial"/>
              </a:rPr>
              <a:t>500</a:t>
            </a:r>
            <a:r>
              <a:rPr lang="ja-JP" altLang="en-US" b="0">
                <a:solidFill>
                  <a:srgbClr val="000000"/>
                </a:solidFill>
                <a:uFill>
                  <a:solidFill>
                    <a:prstClr val="black">
                      <a:alpha val="0"/>
                    </a:prstClr>
                  </a:solidFill>
                </a:uFill>
                <a:ea typeface="Arial"/>
                <a:cs typeface="Arial"/>
              </a:rPr>
              <a:t>人以上の組織で働いています。</a:t>
            </a:r>
            <a:endParaRPr lang="ja-JP" altLang="en-US" b="0">
              <a:solidFill>
                <a:srgbClr val="000000"/>
              </a:solidFill>
              <a:ea typeface="Bitter"/>
              <a:cs typeface="Arial"/>
            </a:endParaRPr>
          </a:p>
          <a:p>
            <a:br>
              <a:rPr lang="ja-JP" altLang="en-US"/>
            </a:br>
            <a:r>
              <a:rPr lang="ja-JP" altLang="en-US" b="0">
                <a:solidFill>
                  <a:srgbClr val="000000"/>
                </a:solidFill>
                <a:uFill>
                  <a:solidFill>
                    <a:prstClr val="black">
                      <a:alpha val="0"/>
                    </a:prstClr>
                  </a:solidFill>
                </a:uFill>
                <a:ea typeface="Arial"/>
                <a:cs typeface="Arial"/>
              </a:rPr>
              <a:t>本レポートでは、</a:t>
            </a:r>
            <a:r>
              <a:rPr lang="en-US" altLang="ja-JP" b="0" dirty="0">
                <a:solidFill>
                  <a:srgbClr val="000000"/>
                </a:solidFill>
                <a:uFill>
                  <a:solidFill>
                    <a:prstClr val="black">
                      <a:alpha val="0"/>
                    </a:prstClr>
                  </a:solidFill>
                </a:uFill>
                <a:ea typeface="Arial"/>
                <a:cs typeface="Arial"/>
              </a:rPr>
              <a:t>AI</a:t>
            </a:r>
            <a:r>
              <a:rPr lang="ja-JP" altLang="en-US" b="0">
                <a:solidFill>
                  <a:srgbClr val="000000"/>
                </a:solidFill>
                <a:uFill>
                  <a:solidFill>
                    <a:prstClr val="black">
                      <a:alpha val="0"/>
                    </a:prstClr>
                  </a:solidFill>
                </a:uFill>
                <a:ea typeface="Arial"/>
                <a:cs typeface="Arial"/>
              </a:rPr>
              <a:t>の導入に関する異なる側面をそれぞれ測定する、</a:t>
            </a:r>
            <a:r>
              <a:rPr lang="en-US" altLang="ja-JP" b="0" dirty="0">
                <a:solidFill>
                  <a:srgbClr val="000000"/>
                </a:solidFill>
                <a:uFill>
                  <a:solidFill>
                    <a:prstClr val="black">
                      <a:alpha val="0"/>
                    </a:prstClr>
                  </a:solidFill>
                </a:uFill>
                <a:ea typeface="Arial"/>
                <a:cs typeface="Arial"/>
              </a:rPr>
              <a:t>2</a:t>
            </a:r>
            <a:r>
              <a:rPr lang="ja-JP" altLang="en-US" b="0">
                <a:solidFill>
                  <a:srgbClr val="000000"/>
                </a:solidFill>
                <a:uFill>
                  <a:solidFill>
                    <a:prstClr val="black">
                      <a:alpha val="0"/>
                    </a:prstClr>
                  </a:solidFill>
                </a:uFill>
                <a:ea typeface="Arial"/>
                <a:cs typeface="Arial"/>
              </a:rPr>
              <a:t>つの異なる成熟度指標を採用しています。</a:t>
            </a:r>
            <a:r>
              <a:rPr lang="en-US" altLang="ja-JP" b="0" dirty="0">
                <a:solidFill>
                  <a:srgbClr val="000000"/>
                </a:solidFill>
                <a:uFill>
                  <a:solidFill>
                    <a:prstClr val="black">
                      <a:alpha val="0"/>
                    </a:prstClr>
                  </a:solidFill>
                </a:uFill>
                <a:ea typeface="Arial"/>
                <a:cs typeface="Arial"/>
              </a:rPr>
              <a:t>1</a:t>
            </a:r>
            <a:r>
              <a:rPr lang="ja-JP" altLang="en-US" b="0">
                <a:solidFill>
                  <a:srgbClr val="000000"/>
                </a:solidFill>
                <a:uFill>
                  <a:solidFill>
                    <a:prstClr val="black">
                      <a:alpha val="0"/>
                    </a:prstClr>
                  </a:solidFill>
                </a:uFill>
                <a:ea typeface="Arial"/>
                <a:cs typeface="Arial"/>
              </a:rPr>
              <a:t>つ目は、</a:t>
            </a:r>
            <a:r>
              <a:rPr lang="ja-JP" altLang="en-US" b="0" i="1">
                <a:solidFill>
                  <a:srgbClr val="000000"/>
                </a:solidFill>
                <a:uFill>
                  <a:solidFill>
                    <a:prstClr val="black">
                      <a:alpha val="0"/>
                    </a:prstClr>
                  </a:solidFill>
                </a:uFill>
                <a:ea typeface="Arial"/>
                <a:cs typeface="Arial"/>
              </a:rPr>
              <a:t>組織の</a:t>
            </a:r>
            <a:r>
              <a:rPr lang="en-US" altLang="ja-JP" b="0" i="1" dirty="0">
                <a:solidFill>
                  <a:srgbClr val="000000"/>
                </a:solidFill>
                <a:uFill>
                  <a:solidFill>
                    <a:prstClr val="black">
                      <a:alpha val="0"/>
                    </a:prstClr>
                  </a:solidFill>
                </a:uFill>
                <a:ea typeface="Arial"/>
                <a:cs typeface="Arial"/>
              </a:rPr>
              <a:t>AI</a:t>
            </a:r>
            <a:r>
              <a:rPr lang="ja-JP" altLang="en-US" b="0" i="1">
                <a:solidFill>
                  <a:srgbClr val="000000"/>
                </a:solidFill>
                <a:uFill>
                  <a:solidFill>
                    <a:prstClr val="black">
                      <a:alpha val="0"/>
                    </a:prstClr>
                  </a:solidFill>
                </a:uFill>
                <a:ea typeface="Arial"/>
                <a:cs typeface="Arial"/>
              </a:rPr>
              <a:t>成熟度指標</a:t>
            </a:r>
            <a:r>
              <a:rPr lang="ja-JP" altLang="en-US" b="0">
                <a:solidFill>
                  <a:srgbClr val="000000"/>
                </a:solidFill>
                <a:uFill>
                  <a:solidFill>
                    <a:prstClr val="black">
                      <a:alpha val="0"/>
                    </a:prstClr>
                  </a:solidFill>
                </a:uFill>
                <a:ea typeface="Arial"/>
                <a:cs typeface="Arial"/>
              </a:rPr>
              <a:t>であり、組織が</a:t>
            </a:r>
            <a:r>
              <a:rPr lang="en-US" altLang="ja-JP" b="0" dirty="0">
                <a:solidFill>
                  <a:srgbClr val="000000"/>
                </a:solidFill>
                <a:uFill>
                  <a:solidFill>
                    <a:prstClr val="black">
                      <a:alpha val="0"/>
                    </a:prstClr>
                  </a:solidFill>
                </a:uFill>
                <a:ea typeface="Arial"/>
                <a:cs typeface="Arial"/>
              </a:rPr>
              <a:t>IT</a:t>
            </a:r>
            <a:r>
              <a:rPr lang="ja-JP" altLang="en-US" b="0">
                <a:solidFill>
                  <a:srgbClr val="000000"/>
                </a:solidFill>
                <a:uFill>
                  <a:solidFill>
                    <a:prstClr val="black">
                      <a:alpha val="0"/>
                    </a:prstClr>
                  </a:solidFill>
                </a:uFill>
                <a:ea typeface="Arial"/>
                <a:cs typeface="Arial"/>
              </a:rPr>
              <a:t>運用に</a:t>
            </a:r>
            <a:r>
              <a:rPr lang="en-US" altLang="ja-JP" b="0" dirty="0">
                <a:solidFill>
                  <a:srgbClr val="000000"/>
                </a:solidFill>
                <a:uFill>
                  <a:solidFill>
                    <a:prstClr val="black">
                      <a:alpha val="0"/>
                    </a:prstClr>
                  </a:solidFill>
                </a:uFill>
                <a:ea typeface="Arial"/>
                <a:cs typeface="Arial"/>
              </a:rPr>
              <a:t>AI</a:t>
            </a:r>
            <a:r>
              <a:rPr lang="ja-JP" altLang="en-US" b="0">
                <a:solidFill>
                  <a:srgbClr val="000000"/>
                </a:solidFill>
                <a:uFill>
                  <a:solidFill>
                    <a:prstClr val="black">
                      <a:alpha val="0"/>
                    </a:prstClr>
                  </a:solidFill>
                </a:uFill>
                <a:ea typeface="Arial"/>
                <a:cs typeface="Arial"/>
              </a:rPr>
              <a:t>をどの程度広範かつ深く統合しているかを反映しています。回答者（</a:t>
            </a:r>
            <a:r>
              <a:rPr lang="en-US" altLang="ja-JP" b="0" dirty="0">
                <a:solidFill>
                  <a:srgbClr val="000000"/>
                </a:solidFill>
                <a:uFill>
                  <a:solidFill>
                    <a:prstClr val="black">
                      <a:alpha val="0"/>
                    </a:prstClr>
                  </a:solidFill>
                </a:uFill>
                <a:ea typeface="Arial"/>
                <a:cs typeface="Arial"/>
              </a:rPr>
              <a:t>IT</a:t>
            </a:r>
            <a:r>
              <a:rPr lang="ja-JP" altLang="en-US" b="0">
                <a:solidFill>
                  <a:srgbClr val="000000"/>
                </a:solidFill>
                <a:uFill>
                  <a:solidFill>
                    <a:prstClr val="black">
                      <a:alpha val="0"/>
                    </a:prstClr>
                  </a:solidFill>
                </a:uFill>
                <a:ea typeface="Arial"/>
                <a:cs typeface="Arial"/>
              </a:rPr>
              <a:t>専門家）は、所属組織について、「初期段階の実験：パイロット事業や概念実証」から「継続的な改善を伴う、事業に不可欠な大規模な活用」までの</a:t>
            </a:r>
            <a:r>
              <a:rPr lang="en-US" altLang="ja-JP" b="0" dirty="0">
                <a:solidFill>
                  <a:srgbClr val="000000"/>
                </a:solidFill>
                <a:uFill>
                  <a:solidFill>
                    <a:prstClr val="black">
                      <a:alpha val="0"/>
                    </a:prstClr>
                  </a:solidFill>
                </a:uFill>
                <a:ea typeface="Arial"/>
                <a:cs typeface="Arial"/>
              </a:rPr>
              <a:t>5</a:t>
            </a:r>
            <a:r>
              <a:rPr lang="ja-JP" altLang="en-US" b="0">
                <a:solidFill>
                  <a:srgbClr val="000000"/>
                </a:solidFill>
                <a:uFill>
                  <a:solidFill>
                    <a:prstClr val="black">
                      <a:alpha val="0"/>
                    </a:prstClr>
                  </a:solidFill>
                </a:uFill>
                <a:ea typeface="Arial"/>
                <a:cs typeface="Arial"/>
              </a:rPr>
              <a:t>段階評価で評価しました。本レポートでは、比較の対象を主に「初期段階の実験」と「大規模でクリティカルな組織」、つまり積極的な導入のスペクトルにおける両極端</a:t>
            </a:r>
            <a:r>
              <a:rPr lang="en-US" altLang="ja-JP" b="0" dirty="0">
                <a:solidFill>
                  <a:srgbClr val="000000"/>
                </a:solidFill>
                <a:uFill>
                  <a:solidFill>
                    <a:prstClr val="black">
                      <a:alpha val="0"/>
                    </a:prstClr>
                  </a:solidFill>
                </a:uFill>
                <a:ea typeface="Arial"/>
                <a:cs typeface="Arial"/>
              </a:rPr>
              <a:t>―</a:t>
            </a:r>
            <a:r>
              <a:rPr lang="ja-JP" altLang="en-US" b="0">
                <a:solidFill>
                  <a:srgbClr val="000000"/>
                </a:solidFill>
                <a:uFill>
                  <a:solidFill>
                    <a:prstClr val="black">
                      <a:alpha val="0"/>
                    </a:prstClr>
                  </a:solidFill>
                </a:uFill>
                <a:ea typeface="Arial"/>
                <a:cs typeface="Arial"/>
              </a:rPr>
              <a:t>に焦点を当てています。</a:t>
            </a:r>
            <a:r>
              <a:rPr lang="en-US" altLang="ja-JP" b="0" dirty="0">
                <a:solidFill>
                  <a:srgbClr val="000000"/>
                </a:solidFill>
                <a:uFill>
                  <a:solidFill>
                    <a:prstClr val="black">
                      <a:alpha val="0"/>
                    </a:prstClr>
                  </a:solidFill>
                </a:uFill>
                <a:ea typeface="Arial"/>
                <a:cs typeface="Arial"/>
              </a:rPr>
              <a:t>AI</a:t>
            </a:r>
            <a:r>
              <a:rPr lang="ja-JP" altLang="en-US" b="0">
                <a:solidFill>
                  <a:srgbClr val="000000"/>
                </a:solidFill>
                <a:uFill>
                  <a:solidFill>
                    <a:prstClr val="black">
                      <a:alpha val="0"/>
                    </a:prstClr>
                  </a:solidFill>
                </a:uFill>
                <a:ea typeface="Arial"/>
                <a:cs typeface="Arial"/>
              </a:rPr>
              <a:t>を使用していないと報告した組織は、成熟度の比較から除外されています。</a:t>
            </a:r>
          </a:p>
          <a:p>
            <a:br>
              <a:rPr lang="ja-JP" altLang="en-US"/>
            </a:br>
            <a:r>
              <a:rPr lang="en-US" altLang="ja-JP" b="0" dirty="0">
                <a:solidFill>
                  <a:srgbClr val="000000"/>
                </a:solidFill>
                <a:uFill>
                  <a:solidFill>
                    <a:prstClr val="black">
                      <a:alpha val="0"/>
                    </a:prstClr>
                  </a:solidFill>
                </a:uFill>
                <a:ea typeface="Arial"/>
                <a:cs typeface="Arial"/>
              </a:rPr>
              <a:t>2</a:t>
            </a:r>
            <a:r>
              <a:rPr lang="ja-JP" altLang="en-US" b="0">
                <a:solidFill>
                  <a:srgbClr val="000000"/>
                </a:solidFill>
                <a:uFill>
                  <a:solidFill>
                    <a:prstClr val="black">
                      <a:alpha val="0"/>
                    </a:prstClr>
                  </a:solidFill>
                </a:uFill>
                <a:ea typeface="Arial"/>
                <a:cs typeface="Arial"/>
              </a:rPr>
              <a:t>つ目は、</a:t>
            </a:r>
            <a:r>
              <a:rPr lang="ja-JP" altLang="en-US" b="0" i="1">
                <a:solidFill>
                  <a:srgbClr val="000000"/>
                </a:solidFill>
                <a:uFill>
                  <a:solidFill>
                    <a:prstClr val="black">
                      <a:alpha val="0"/>
                    </a:prstClr>
                  </a:solidFill>
                </a:uFill>
                <a:ea typeface="Arial"/>
                <a:cs typeface="Arial"/>
              </a:rPr>
              <a:t>個人の</a:t>
            </a:r>
            <a:r>
              <a:rPr lang="en-US" altLang="ja-JP" b="0" i="1" dirty="0">
                <a:solidFill>
                  <a:srgbClr val="000000"/>
                </a:solidFill>
                <a:uFill>
                  <a:solidFill>
                    <a:prstClr val="black">
                      <a:alpha val="0"/>
                    </a:prstClr>
                  </a:solidFill>
                </a:uFill>
                <a:ea typeface="Arial"/>
                <a:cs typeface="Arial"/>
              </a:rPr>
              <a:t>AI</a:t>
            </a:r>
            <a:r>
              <a:rPr lang="ja-JP" altLang="en-US" b="0" i="1">
                <a:solidFill>
                  <a:srgbClr val="000000"/>
                </a:solidFill>
                <a:uFill>
                  <a:solidFill>
                    <a:prstClr val="black">
                      <a:alpha val="0"/>
                    </a:prstClr>
                  </a:solidFill>
                </a:uFill>
                <a:ea typeface="Arial"/>
                <a:cs typeface="Arial"/>
              </a:rPr>
              <a:t>成熟度尺度</a:t>
            </a:r>
            <a:r>
              <a:rPr lang="ja-JP" altLang="en-US" b="0">
                <a:solidFill>
                  <a:srgbClr val="000000"/>
                </a:solidFill>
                <a:uFill>
                  <a:solidFill>
                    <a:prstClr val="black">
                      <a:alpha val="0"/>
                    </a:prstClr>
                  </a:solidFill>
                </a:uFill>
                <a:ea typeface="Arial"/>
                <a:cs typeface="Arial"/>
              </a:rPr>
              <a:t>で、</a:t>
            </a:r>
            <a:r>
              <a:rPr lang="en-US" altLang="ja-JP" b="0" dirty="0">
                <a:solidFill>
                  <a:srgbClr val="000000"/>
                </a:solidFill>
                <a:uFill>
                  <a:solidFill>
                    <a:prstClr val="black">
                      <a:alpha val="0"/>
                    </a:prstClr>
                  </a:solidFill>
                </a:uFill>
                <a:ea typeface="Arial"/>
                <a:cs typeface="Arial"/>
              </a:rPr>
              <a:t>AI</a:t>
            </a:r>
            <a:r>
              <a:rPr lang="ja-JP" altLang="en-US" b="0">
                <a:solidFill>
                  <a:srgbClr val="000000"/>
                </a:solidFill>
                <a:uFill>
                  <a:solidFill>
                    <a:prstClr val="black">
                      <a:alpha val="0"/>
                    </a:prstClr>
                  </a:solidFill>
                </a:uFill>
                <a:ea typeface="Arial"/>
                <a:cs typeface="Arial"/>
              </a:rPr>
              <a:t>を自分の日々の業務にどれほど深く統合しているかを反映しています。回答者（</a:t>
            </a:r>
            <a:r>
              <a:rPr lang="en-US" altLang="ja-JP" b="0" dirty="0">
                <a:solidFill>
                  <a:srgbClr val="000000"/>
                </a:solidFill>
                <a:uFill>
                  <a:solidFill>
                    <a:prstClr val="black">
                      <a:alpha val="0"/>
                    </a:prstClr>
                  </a:solidFill>
                </a:uFill>
                <a:ea typeface="Arial"/>
                <a:cs typeface="Arial"/>
              </a:rPr>
              <a:t>IT</a:t>
            </a:r>
            <a:r>
              <a:rPr lang="ja-JP" altLang="en-US" b="0">
                <a:solidFill>
                  <a:srgbClr val="000000"/>
                </a:solidFill>
                <a:uFill>
                  <a:solidFill>
                    <a:prstClr val="black">
                      <a:alpha val="0"/>
                    </a:prstClr>
                  </a:solidFill>
                </a:uFill>
                <a:ea typeface="Arial"/>
                <a:cs typeface="Arial"/>
              </a:rPr>
              <a:t>専門家およびオフィスワーカー）は、「基本的な利用：簡単なタスクのために</a:t>
            </a:r>
            <a:r>
              <a:rPr lang="en-US" altLang="ja-JP" b="0" dirty="0">
                <a:solidFill>
                  <a:srgbClr val="000000"/>
                </a:solidFill>
                <a:uFill>
                  <a:solidFill>
                    <a:prstClr val="black">
                      <a:alpha val="0"/>
                    </a:prstClr>
                  </a:solidFill>
                </a:uFill>
                <a:ea typeface="Arial"/>
                <a:cs typeface="Arial"/>
              </a:rPr>
              <a:t>AI</a:t>
            </a:r>
            <a:r>
              <a:rPr lang="ja-JP" altLang="en-US" b="0">
                <a:solidFill>
                  <a:srgbClr val="000000"/>
                </a:solidFill>
                <a:uFill>
                  <a:solidFill>
                    <a:prstClr val="black">
                      <a:alpha val="0"/>
                    </a:prstClr>
                  </a:solidFill>
                </a:uFill>
                <a:ea typeface="Arial"/>
                <a:cs typeface="Arial"/>
              </a:rPr>
              <a:t>チャットツールを時折使用する」から「高度な自動化：</a:t>
            </a:r>
            <a:r>
              <a:rPr lang="en-US" altLang="ja-JP" b="0" dirty="0">
                <a:solidFill>
                  <a:srgbClr val="000000"/>
                </a:solidFill>
                <a:uFill>
                  <a:solidFill>
                    <a:prstClr val="black">
                      <a:alpha val="0"/>
                    </a:prstClr>
                  </a:solidFill>
                </a:uFill>
                <a:ea typeface="Arial"/>
                <a:cs typeface="Arial"/>
              </a:rPr>
              <a:t>AI</a:t>
            </a:r>
            <a:r>
              <a:rPr lang="ja-JP" altLang="en-US" b="0">
                <a:solidFill>
                  <a:srgbClr val="000000"/>
                </a:solidFill>
                <a:uFill>
                  <a:solidFill>
                    <a:prstClr val="black">
                      <a:alpha val="0"/>
                    </a:prstClr>
                  </a:solidFill>
                </a:uFill>
                <a:ea typeface="Arial"/>
                <a:cs typeface="Arial"/>
              </a:rPr>
              <a:t>を活用したワークフローの構築や、自律的に動作する</a:t>
            </a:r>
            <a:r>
              <a:rPr lang="en-US" altLang="ja-JP" b="0" dirty="0">
                <a:solidFill>
                  <a:srgbClr val="000000"/>
                </a:solidFill>
                <a:uFill>
                  <a:solidFill>
                    <a:prstClr val="black">
                      <a:alpha val="0"/>
                    </a:prstClr>
                  </a:solidFill>
                </a:uFill>
                <a:ea typeface="Arial"/>
                <a:cs typeface="Arial"/>
              </a:rPr>
              <a:t>AI</a:t>
            </a:r>
            <a:r>
              <a:rPr lang="ja-JP" altLang="en-US" b="0">
                <a:solidFill>
                  <a:srgbClr val="000000"/>
                </a:solidFill>
                <a:uFill>
                  <a:solidFill>
                    <a:prstClr val="black">
                      <a:alpha val="0"/>
                    </a:prstClr>
                  </a:solidFill>
                </a:uFill>
                <a:ea typeface="Arial"/>
                <a:cs typeface="Arial"/>
              </a:rPr>
              <a:t>エージェントの利用」に至るまでの</a:t>
            </a:r>
            <a:r>
              <a:rPr lang="en-US" altLang="ja-JP" b="0" dirty="0">
                <a:solidFill>
                  <a:srgbClr val="000000"/>
                </a:solidFill>
                <a:uFill>
                  <a:solidFill>
                    <a:prstClr val="black">
                      <a:alpha val="0"/>
                    </a:prstClr>
                  </a:solidFill>
                </a:uFill>
                <a:ea typeface="Arial"/>
                <a:cs typeface="Arial"/>
              </a:rPr>
              <a:t>5</a:t>
            </a:r>
            <a:r>
              <a:rPr lang="ja-JP" altLang="en-US" b="0">
                <a:solidFill>
                  <a:srgbClr val="000000"/>
                </a:solidFill>
                <a:uFill>
                  <a:solidFill>
                    <a:prstClr val="black">
                      <a:alpha val="0"/>
                    </a:prstClr>
                  </a:solidFill>
                </a:uFill>
                <a:ea typeface="Arial"/>
                <a:cs typeface="Arial"/>
              </a:rPr>
              <a:t>つのプロファイルから選択しました。調査結果が個人の成熟度別に分類されている場合、本レポートでは「基本ユーザー」と「高度な自動化ユーザー」を比較しています。</a:t>
            </a:r>
            <a:endParaRPr lang="ja-JP" altLang="en-US" b="0">
              <a:solidFill>
                <a:srgbClr val="000000"/>
              </a:solidFill>
              <a:ea typeface="Bitter"/>
              <a:cs typeface="Arial"/>
            </a:endParaRPr>
          </a:p>
          <a:p>
            <a:br>
              <a:rPr lang="ja-JP" altLang="en-US"/>
            </a:br>
            <a:r>
              <a:rPr lang="ja-JP" altLang="en-US" b="0">
                <a:solidFill>
                  <a:srgbClr val="000000"/>
                </a:solidFill>
                <a:uFill>
                  <a:solidFill>
                    <a:prstClr val="black">
                      <a:alpha val="0"/>
                    </a:prstClr>
                  </a:solidFill>
                </a:uFill>
                <a:ea typeface="Arial"/>
                <a:cs typeface="Arial"/>
              </a:rPr>
              <a:t>自己申告による情報収集には限界があります。人は自身の取り組みや組織の能力を評価する際に、偏った見方をしてしまう可能性があるためです。読者の皆様には、これらの制限事項を念頭に置いて、本調査結果を解釈していただくようお願いいたします。</a:t>
            </a:r>
            <a:endParaRPr lang="ja-JP" altLang="en-US" b="0">
              <a:solidFill>
                <a:srgbClr val="000000"/>
              </a:solidFill>
              <a:ea typeface="Bitter"/>
              <a:cs typeface="Arial"/>
            </a:endParaRPr>
          </a:p>
          <a:p>
            <a:br>
              <a:rPr lang="ja-JP" altLang="en-US"/>
            </a:br>
            <a:r>
              <a:rPr lang="ja-JP" altLang="en-US" b="0">
                <a:solidFill>
                  <a:srgbClr val="000000"/>
                </a:solidFill>
                <a:uFill>
                  <a:solidFill>
                    <a:prstClr val="black">
                      <a:alpha val="0"/>
                    </a:prstClr>
                  </a:solidFill>
                </a:uFill>
                <a:ea typeface="Arial"/>
                <a:cs typeface="Arial"/>
              </a:rPr>
              <a:t>本調査は</a:t>
            </a:r>
            <a:r>
              <a:rPr lang="en-US" altLang="ja-JP" b="0" dirty="0">
                <a:solidFill>
                  <a:srgbClr val="000000"/>
                </a:solidFill>
                <a:uFill>
                  <a:solidFill>
                    <a:prstClr val="black">
                      <a:alpha val="0"/>
                    </a:prstClr>
                  </a:solidFill>
                </a:uFill>
                <a:ea typeface="Arial"/>
                <a:cs typeface="Arial"/>
              </a:rPr>
              <a:t>Ravn Research</a:t>
            </a:r>
            <a:r>
              <a:rPr lang="ja-JP" altLang="en-US" b="0">
                <a:solidFill>
                  <a:srgbClr val="000000"/>
                </a:solidFill>
                <a:uFill>
                  <a:solidFill>
                    <a:prstClr val="black">
                      <a:alpha val="0"/>
                    </a:prstClr>
                  </a:solidFill>
                </a:uFill>
                <a:ea typeface="Arial"/>
                <a:cs typeface="Arial"/>
              </a:rPr>
              <a:t>が実施し、パネリストは </a:t>
            </a:r>
            <a:r>
              <a:rPr lang="en-US" altLang="ja-JP" b="0" dirty="0">
                <a:solidFill>
                  <a:srgbClr val="000000"/>
                </a:solidFill>
                <a:uFill>
                  <a:solidFill>
                    <a:prstClr val="black">
                      <a:alpha val="0"/>
                    </a:prstClr>
                  </a:solidFill>
                </a:uFill>
                <a:ea typeface="Arial"/>
                <a:cs typeface="Arial"/>
              </a:rPr>
              <a:t>MSI Advanced Customer Insights</a:t>
            </a:r>
            <a:r>
              <a:rPr lang="ja-JP" altLang="en-US" b="0">
                <a:solidFill>
                  <a:srgbClr val="000000"/>
                </a:solidFill>
                <a:uFill>
                  <a:solidFill>
                    <a:prstClr val="black">
                      <a:alpha val="0"/>
                    </a:prstClr>
                  </a:solidFill>
                </a:uFill>
                <a:ea typeface="Arial"/>
                <a:cs typeface="Arial"/>
              </a:rPr>
              <a:t>が募集しました。調査結果には重み付けされていません。付録には、人口統計および企業属性別の内訳を掲載しています。国別の詳細については、ご要望に応じてご提供いたします。</a:t>
            </a:r>
            <a:endParaRPr lang="ja-JP" altLang="en-US" b="0" dirty="0">
              <a:solidFill>
                <a:srgbClr val="000000"/>
              </a:solidFill>
              <a:ea typeface="Bitter"/>
              <a:cs typeface="Arial"/>
            </a:endParaRPr>
          </a:p>
        </p:txBody>
      </p:sp>
      <p:sp>
        <p:nvSpPr>
          <p:cNvPr id="6" name="TextBox 5">
            <a:extLst>
              <a:ext uri="{FF2B5EF4-FFF2-40B4-BE49-F238E27FC236}">
                <a16:creationId xmlns:a16="http://schemas.microsoft.com/office/drawing/2014/main" id="{B66D8FE0-5CC5-0DB5-BFC0-456CA1F09DFC}"/>
              </a:ext>
            </a:extLst>
          </p:cNvPr>
          <p:cNvSpPr txBox="1"/>
          <p:nvPr/>
        </p:nvSpPr>
        <p:spPr>
          <a:xfrm>
            <a:off x="4572000" y="6470650"/>
            <a:ext cx="6644151" cy="215444"/>
          </a:xfrm>
          <a:prstGeom prst="rect">
            <a:avLst/>
          </a:prstGeom>
          <a:noFill/>
        </p:spPr>
        <p:txBody>
          <a:bodyPr wrap="square" lIns="91440" tIns="45720" rIns="91440" bIns="45720" rtlCol="0" anchor="b">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r"/>
            <a:r>
              <a:rPr lang="en-US" altLang="ja-JP" sz="800" dirty="0">
                <a:solidFill>
                  <a:schemeClr val="bg1"/>
                </a:solidFill>
                <a:uFill>
                  <a:solidFill>
                    <a:prstClr val="black">
                      <a:alpha val="0"/>
                    </a:prstClr>
                  </a:solidFill>
                </a:uFill>
                <a:latin typeface="Inter Italic"/>
                <a:ea typeface="Inter Italic"/>
                <a:cs typeface="Inter Italic"/>
              </a:rPr>
              <a:t>Copyright © 2026, Ivanti. </a:t>
            </a:r>
            <a:r>
              <a:rPr lang="ja-JP" altLang="en-US" sz="800">
                <a:solidFill>
                  <a:schemeClr val="bg1"/>
                </a:solidFill>
                <a:uFill>
                  <a:solidFill>
                    <a:prstClr val="black">
                      <a:alpha val="0"/>
                    </a:prstClr>
                  </a:solidFill>
                </a:uFill>
                <a:latin typeface="Inter Italic"/>
                <a:ea typeface="Inter Italic"/>
                <a:cs typeface="Inter Italic"/>
              </a:rPr>
              <a:t>無断複写・複製・転載禁止 パラダイムシフトレポート </a:t>
            </a:r>
            <a:endParaRPr lang="en-US" sz="1000" dirty="0">
              <a:solidFill>
                <a:schemeClr val="bg1"/>
              </a:solidFill>
              <a:ea typeface="Calibri" panose="020F0502020204030204"/>
              <a:cs typeface="Calibri"/>
            </a:endParaRPr>
          </a:p>
        </p:txBody>
      </p:sp>
      <p:sp>
        <p:nvSpPr>
          <p:cNvPr id="2" name="Text Placeholder 1">
            <a:extLst>
              <a:ext uri="{FF2B5EF4-FFF2-40B4-BE49-F238E27FC236}">
                <a16:creationId xmlns:a16="http://schemas.microsoft.com/office/drawing/2014/main" id="{90149043-CECF-3CA3-8F81-BE78D52CD8C0}"/>
              </a:ext>
            </a:extLst>
          </p:cNvPr>
          <p:cNvSpPr>
            <a:spLocks noGrp="1"/>
          </p:cNvSpPr>
          <p:nvPr>
            <p:ph type="body" sz="quarter" idx="4294967295"/>
          </p:nvPr>
        </p:nvSpPr>
        <p:spPr>
          <a:xfrm>
            <a:off x="589895" y="381000"/>
            <a:ext cx="4876800" cy="976289"/>
          </a:xfrm>
          <a:prstGeom prst="rect">
            <a:avLst/>
          </a:prstGeom>
        </p:spPr>
        <p:txBody>
          <a:bodyPr anchor="ctr">
            <a:no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r>
              <a:rPr lang="ja-JP" altLang="en-US" sz="4000">
                <a:solidFill>
                  <a:srgbClr val="FFFFFF"/>
                </a:solidFill>
                <a:uFill>
                  <a:solidFill>
                    <a:prstClr val="black">
                      <a:alpha val="0"/>
                    </a:prstClr>
                  </a:solidFill>
                </a:uFill>
                <a:ea typeface="Arial"/>
                <a:cs typeface="Arial"/>
              </a:rPr>
              <a:t>調査について</a:t>
            </a:r>
          </a:p>
        </p:txBody>
      </p:sp>
    </p:spTree>
    <p:extLst>
      <p:ext uri="{BB962C8B-B14F-4D97-AF65-F5344CB8AC3E}">
        <p14:creationId xmlns:p14="http://schemas.microsoft.com/office/powerpoint/2010/main" val="8407850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91862E-CC7B-B82E-89BE-7691FCBF5A1F}"/>
            </a:ext>
          </a:extLst>
        </p:cNvPr>
        <p:cNvGrpSpPr/>
        <p:nvPr/>
      </p:nvGrpSpPr>
      <p:grpSpPr>
        <a:xfrm>
          <a:off x="0" y="0"/>
          <a:ext cx="0" cy="0"/>
          <a:chOff x="0" y="0"/>
          <a:chExt cx="0" cy="0"/>
        </a:xfrm>
      </p:grpSpPr>
      <p:sp>
        <p:nvSpPr>
          <p:cNvPr id="19" name="Rectangle 18">
            <a:extLst>
              <a:ext uri="{FF2B5EF4-FFF2-40B4-BE49-F238E27FC236}">
                <a16:creationId xmlns:a16="http://schemas.microsoft.com/office/drawing/2014/main" id="{BA3EA4E7-1A22-5543-EA89-42922989E7B8}"/>
              </a:ext>
            </a:extLst>
          </p:cNvPr>
          <p:cNvSpPr/>
          <p:nvPr/>
        </p:nvSpPr>
        <p:spPr>
          <a:xfrm rot="5400000">
            <a:off x="5368386" y="-5368383"/>
            <a:ext cx="1455229" cy="12192003"/>
          </a:xfrm>
          <a:prstGeom prst="rect">
            <a:avLst/>
          </a:prstGeom>
          <a:solidFill>
            <a:srgbClr val="280B3F"/>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a:latin typeface="Source Sans Pro"/>
              <a:ea typeface="Source Sans Pro"/>
            </a:endParaRPr>
          </a:p>
        </p:txBody>
      </p:sp>
      <p:pic>
        <p:nvPicPr>
          <p:cNvPr id="4" name="Picture 3" descr="A colorful fan shaped fan&#10;&#10;AI-generated content may be incorrect.">
            <a:extLst>
              <a:ext uri="{FF2B5EF4-FFF2-40B4-BE49-F238E27FC236}">
                <a16:creationId xmlns:a16="http://schemas.microsoft.com/office/drawing/2014/main" id="{AF36B8E7-083F-D5A9-FB45-669A8D0E09AD}"/>
              </a:ext>
            </a:extLst>
          </p:cNvPr>
          <p:cNvPicPr>
            <a:picLocks noChangeAspect="1"/>
          </p:cNvPicPr>
          <p:nvPr/>
        </p:nvPicPr>
        <p:blipFill>
          <a:blip r:embed="rId3"/>
          <a:srcRect l="6427" t="15580" b="6935"/>
          <a:stretch>
            <a:fillRect/>
          </a:stretch>
        </p:blipFill>
        <p:spPr>
          <a:xfrm>
            <a:off x="9067800" y="5"/>
            <a:ext cx="3124200" cy="1455228"/>
          </a:xfrm>
          <a:prstGeom prst="rect">
            <a:avLst/>
          </a:prstGeom>
        </p:spPr>
      </p:pic>
      <p:sp>
        <p:nvSpPr>
          <p:cNvPr id="2" name="TextBox 1">
            <a:extLst>
              <a:ext uri="{FF2B5EF4-FFF2-40B4-BE49-F238E27FC236}">
                <a16:creationId xmlns:a16="http://schemas.microsoft.com/office/drawing/2014/main" id="{07CC49FE-1F3D-6F10-C5D6-277A2808C56C}"/>
              </a:ext>
            </a:extLst>
          </p:cNvPr>
          <p:cNvSpPr txBox="1"/>
          <p:nvPr/>
        </p:nvSpPr>
        <p:spPr>
          <a:xfrm>
            <a:off x="609600" y="436267"/>
            <a:ext cx="9788661" cy="70788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ja-JP" altLang="en-US" sz="2000" b="1">
                <a:solidFill>
                  <a:srgbClr val="FFFFFF"/>
                </a:solidFill>
                <a:uFill>
                  <a:solidFill>
                    <a:prstClr val="black">
                      <a:alpha val="0"/>
                    </a:prstClr>
                  </a:solidFill>
                </a:uFill>
                <a:ea typeface="Arial"/>
                <a:cs typeface="Arial"/>
              </a:rPr>
              <a:t>ほとんどの</a:t>
            </a:r>
            <a:r>
              <a:rPr lang="en-US" altLang="ja-JP" sz="2000" b="1" dirty="0">
                <a:solidFill>
                  <a:srgbClr val="FFFFFF"/>
                </a:solidFill>
                <a:uFill>
                  <a:solidFill>
                    <a:prstClr val="black">
                      <a:alpha val="0"/>
                    </a:prstClr>
                  </a:solidFill>
                </a:uFill>
                <a:ea typeface="Arial"/>
                <a:cs typeface="Arial"/>
              </a:rPr>
              <a:t>IT</a:t>
            </a:r>
            <a:r>
              <a:rPr lang="ja-JP" altLang="en-US" sz="2000" b="1">
                <a:solidFill>
                  <a:srgbClr val="FFFFFF"/>
                </a:solidFill>
                <a:uFill>
                  <a:solidFill>
                    <a:prstClr val="black">
                      <a:alpha val="0"/>
                    </a:prstClr>
                  </a:solidFill>
                </a:uFill>
                <a:ea typeface="Arial"/>
                <a:cs typeface="Arial"/>
              </a:rPr>
              <a:t>企業は</a:t>
            </a:r>
            <a:r>
              <a:rPr lang="en-US" altLang="ja-JP" sz="2000" b="1" dirty="0">
                <a:solidFill>
                  <a:srgbClr val="FFFFFF"/>
                </a:solidFill>
                <a:uFill>
                  <a:solidFill>
                    <a:prstClr val="black">
                      <a:alpha val="0"/>
                    </a:prstClr>
                  </a:solidFill>
                </a:uFill>
                <a:ea typeface="Arial"/>
                <a:cs typeface="Arial"/>
              </a:rPr>
              <a:t>AI</a:t>
            </a:r>
            <a:r>
              <a:rPr lang="ja-JP" altLang="en-US" sz="2000" b="1">
                <a:solidFill>
                  <a:srgbClr val="FFFFFF"/>
                </a:solidFill>
                <a:uFill>
                  <a:solidFill>
                    <a:prstClr val="black">
                      <a:alpha val="0"/>
                    </a:prstClr>
                  </a:solidFill>
                </a:uFill>
                <a:ea typeface="Arial"/>
                <a:cs typeface="Arial"/>
              </a:rPr>
              <a:t>実験の域をはるかに超えていますが、</a:t>
            </a:r>
            <a:br>
              <a:rPr lang="en-US" altLang="ja-JP" sz="2000" b="1" dirty="0">
                <a:solidFill>
                  <a:srgbClr val="FFFFFF"/>
                </a:solidFill>
                <a:uFill>
                  <a:solidFill>
                    <a:prstClr val="black">
                      <a:alpha val="0"/>
                    </a:prstClr>
                  </a:solidFill>
                </a:uFill>
                <a:ea typeface="Arial"/>
                <a:cs typeface="Arial"/>
              </a:rPr>
            </a:br>
            <a:r>
              <a:rPr lang="ja-JP" altLang="en-US" sz="2000" b="1">
                <a:solidFill>
                  <a:srgbClr val="FFFFFF"/>
                </a:solidFill>
                <a:uFill>
                  <a:solidFill>
                    <a:prstClr val="black">
                      <a:alpha val="0"/>
                    </a:prstClr>
                  </a:solidFill>
                </a:uFill>
                <a:ea typeface="Arial"/>
                <a:cs typeface="Arial"/>
              </a:rPr>
              <a:t>リーダー企業と後発企業の差は急速に広がっています。</a:t>
            </a:r>
            <a:endParaRPr lang="en-US" sz="2000" dirty="0">
              <a:cs typeface="Arial"/>
            </a:endParaRPr>
          </a:p>
        </p:txBody>
      </p:sp>
      <p:pic>
        <p:nvPicPr>
          <p:cNvPr id="6" name="Picture 5" descr="A screen shot of a black background&#10;&#10;AI-generated content may be incorrect.">
            <a:extLst>
              <a:ext uri="{FF2B5EF4-FFF2-40B4-BE49-F238E27FC236}">
                <a16:creationId xmlns:a16="http://schemas.microsoft.com/office/drawing/2014/main" id="{A5DB961B-E5E5-B3EA-8243-788577A25AD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6532" y="1981200"/>
            <a:ext cx="11157544" cy="3906544"/>
          </a:xfrm>
          <a:prstGeom prst="rect">
            <a:avLst/>
          </a:prstGeom>
        </p:spPr>
      </p:pic>
    </p:spTree>
    <p:extLst>
      <p:ext uri="{BB962C8B-B14F-4D97-AF65-F5344CB8AC3E}">
        <p14:creationId xmlns:p14="http://schemas.microsoft.com/office/powerpoint/2010/main" val="27711829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44010DB-DCD3-066A-F044-5441E0DCC748}"/>
              </a:ext>
            </a:extLst>
          </p:cNvPr>
          <p:cNvSpPr/>
          <p:nvPr/>
        </p:nvSpPr>
        <p:spPr>
          <a:xfrm rot="5400000">
            <a:off x="5368385" y="-5368381"/>
            <a:ext cx="1455229" cy="12192002"/>
          </a:xfrm>
          <a:prstGeom prst="rect">
            <a:avLst/>
          </a:prstGeom>
          <a:solidFill>
            <a:srgbClr val="280B3F"/>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a:latin typeface="Source Sans Pro"/>
              <a:ea typeface="Source Sans Pro"/>
            </a:endParaRPr>
          </a:p>
        </p:txBody>
      </p:sp>
      <p:pic>
        <p:nvPicPr>
          <p:cNvPr id="6" name="Picture 5" descr="A colorful fan shaped fan&#10;&#10;AI-generated content may be incorrect.">
            <a:extLst>
              <a:ext uri="{FF2B5EF4-FFF2-40B4-BE49-F238E27FC236}">
                <a16:creationId xmlns:a16="http://schemas.microsoft.com/office/drawing/2014/main" id="{99FEB149-B39F-1EE1-93C4-1B57DCBEDC10}"/>
              </a:ext>
            </a:extLst>
          </p:cNvPr>
          <p:cNvPicPr>
            <a:picLocks noChangeAspect="1"/>
          </p:cNvPicPr>
          <p:nvPr/>
        </p:nvPicPr>
        <p:blipFill>
          <a:blip r:embed="rId3"/>
          <a:srcRect l="6427" t="15580" b="6935"/>
          <a:stretch>
            <a:fillRect/>
          </a:stretch>
        </p:blipFill>
        <p:spPr>
          <a:xfrm>
            <a:off x="9067800" y="5"/>
            <a:ext cx="3124200" cy="1455228"/>
          </a:xfrm>
          <a:prstGeom prst="rect">
            <a:avLst/>
          </a:prstGeom>
        </p:spPr>
      </p:pic>
      <p:sp>
        <p:nvSpPr>
          <p:cNvPr id="8" name="TextBox 7">
            <a:extLst>
              <a:ext uri="{FF2B5EF4-FFF2-40B4-BE49-F238E27FC236}">
                <a16:creationId xmlns:a16="http://schemas.microsoft.com/office/drawing/2014/main" id="{3187CA16-1586-90B5-BE93-50E9B6F347DB}"/>
              </a:ext>
            </a:extLst>
          </p:cNvPr>
          <p:cNvSpPr txBox="1"/>
          <p:nvPr/>
        </p:nvSpPr>
        <p:spPr>
          <a:xfrm>
            <a:off x="609600" y="512175"/>
            <a:ext cx="9788661" cy="70788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ltLang="ja-JP" sz="2000" b="1" dirty="0">
                <a:solidFill>
                  <a:srgbClr val="FFFFFF"/>
                </a:solidFill>
                <a:uFill>
                  <a:solidFill>
                    <a:prstClr val="black">
                      <a:alpha val="0"/>
                    </a:prstClr>
                  </a:solidFill>
                </a:uFill>
                <a:ea typeface="Arial"/>
                <a:cs typeface="Arial"/>
              </a:rPr>
              <a:t>AI</a:t>
            </a:r>
            <a:r>
              <a:rPr lang="ja-JP" altLang="en-US" sz="2000" b="1">
                <a:solidFill>
                  <a:srgbClr val="FFFFFF"/>
                </a:solidFill>
                <a:uFill>
                  <a:solidFill>
                    <a:prstClr val="black">
                      <a:alpha val="0"/>
                    </a:prstClr>
                  </a:solidFill>
                </a:uFill>
                <a:ea typeface="Arial"/>
                <a:cs typeface="Arial"/>
              </a:rPr>
              <a:t>はエンドポイント管理全体に組み込まれており、</a:t>
            </a:r>
            <a:br>
              <a:rPr lang="en-US" altLang="ja-JP" sz="2000" b="1" dirty="0">
                <a:solidFill>
                  <a:srgbClr val="FFFFFF"/>
                </a:solidFill>
                <a:uFill>
                  <a:solidFill>
                    <a:prstClr val="black">
                      <a:alpha val="0"/>
                    </a:prstClr>
                  </a:solidFill>
                </a:uFill>
                <a:ea typeface="Arial"/>
                <a:cs typeface="Arial"/>
              </a:rPr>
            </a:br>
            <a:r>
              <a:rPr lang="ja-JP" altLang="en-US" sz="2000" b="1">
                <a:solidFill>
                  <a:srgbClr val="FFFFFF"/>
                </a:solidFill>
                <a:uFill>
                  <a:solidFill>
                    <a:prstClr val="black">
                      <a:alpha val="0"/>
                    </a:prstClr>
                  </a:solidFill>
                </a:uFill>
                <a:ea typeface="Arial"/>
                <a:cs typeface="Arial"/>
              </a:rPr>
              <a:t>自動化のペースは加速しています。</a:t>
            </a:r>
            <a:endParaRPr lang="en-US" sz="2000" b="1" dirty="0">
              <a:solidFill>
                <a:srgbClr val="FFFFFF"/>
              </a:solidFill>
              <a:cs typeface="Arial"/>
            </a:endParaRPr>
          </a:p>
        </p:txBody>
      </p:sp>
      <p:pic>
        <p:nvPicPr>
          <p:cNvPr id="11" name="Picture 10" descr="A screenshot of a computer&#10;&#10;AI-generated content may be incorrect.">
            <a:extLst>
              <a:ext uri="{FF2B5EF4-FFF2-40B4-BE49-F238E27FC236}">
                <a16:creationId xmlns:a16="http://schemas.microsoft.com/office/drawing/2014/main" id="{C52BCE73-4094-A926-3A3E-6EAA13CE459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5479" y="1676400"/>
            <a:ext cx="10439400" cy="5069708"/>
          </a:xfrm>
          <a:prstGeom prst="rect">
            <a:avLst/>
          </a:prstGeom>
        </p:spPr>
      </p:pic>
    </p:spTree>
    <p:extLst>
      <p:ext uri="{BB962C8B-B14F-4D97-AF65-F5344CB8AC3E}">
        <p14:creationId xmlns:p14="http://schemas.microsoft.com/office/powerpoint/2010/main" val="14589490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22" name="Picture 21">
            <a:extLst>
              <a:ext uri="{FF2B5EF4-FFF2-40B4-BE49-F238E27FC236}">
                <a16:creationId xmlns:a16="http://schemas.microsoft.com/office/drawing/2014/main" id="{3683142C-D189-131D-71E0-96525C3EC4CB}"/>
              </a:ext>
            </a:extLst>
          </p:cNvPr>
          <p:cNvPicPr>
            <a:picLocks noChangeAspect="1"/>
          </p:cNvPicPr>
          <p:nvPr/>
        </p:nvPicPr>
        <p:blipFill>
          <a:blip r:embed="rId2"/>
          <a:srcRect l="363" t="-1283" r="3980" b="56941"/>
          <a:stretch>
            <a:fillRect/>
          </a:stretch>
        </p:blipFill>
        <p:spPr>
          <a:xfrm>
            <a:off x="0" y="1394797"/>
            <a:ext cx="12192000" cy="5463203"/>
          </a:xfrm>
          <a:prstGeom prst="rect">
            <a:avLst/>
          </a:prstGeom>
        </p:spPr>
      </p:pic>
      <p:sp>
        <p:nvSpPr>
          <p:cNvPr id="18" name="Rounded Rectangle 17">
            <a:extLst>
              <a:ext uri="{FF2B5EF4-FFF2-40B4-BE49-F238E27FC236}">
                <a16:creationId xmlns:a16="http://schemas.microsoft.com/office/drawing/2014/main" id="{B4A13694-82CF-DAEE-FFED-4C1EA663B86E}"/>
              </a:ext>
            </a:extLst>
          </p:cNvPr>
          <p:cNvSpPr/>
          <p:nvPr/>
        </p:nvSpPr>
        <p:spPr>
          <a:xfrm>
            <a:off x="6346945" y="1828634"/>
            <a:ext cx="4727727" cy="4628332"/>
          </a:xfrm>
          <a:prstGeom prst="roundRect">
            <a:avLst>
              <a:gd name="adj" fmla="val 3889"/>
            </a:avLst>
          </a:prstGeom>
          <a:solidFill>
            <a:schemeClr val="bg1"/>
          </a:solidFill>
          <a:ln>
            <a:noFill/>
          </a:ln>
          <a:effectLst>
            <a:outerShdw blurRad="190500" sx="102000" sy="102000" algn="ctr" rotWithShape="0">
              <a:prstClr val="black">
                <a:alpha val="10051"/>
              </a:prstClr>
            </a:outerShdw>
          </a:effectLst>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b="0" i="0" u="none" strike="noStrike">
                <a:solidFill>
                  <a:srgbClr val="000000"/>
                </a:solidFill>
                <a:latin typeface="Aptos"/>
              </a:rPr>
              <a:t> </a:t>
            </a:r>
            <a:r>
              <a:rPr lang="en-US" sz="1200" b="0" i="0">
                <a:solidFill>
                  <a:srgbClr val="000000"/>
                </a:solidFill>
                <a:latin typeface="Aptos"/>
                <a:ea typeface="Aptos"/>
                <a:cs typeface="Aptos"/>
              </a:rPr>
              <a:t> </a:t>
            </a:r>
            <a:endParaRPr lang="en-US"/>
          </a:p>
        </p:txBody>
      </p:sp>
      <p:graphicFrame>
        <p:nvGraphicFramePr>
          <p:cNvPr id="28" name="Chart 27">
            <a:extLst>
              <a:ext uri="{FF2B5EF4-FFF2-40B4-BE49-F238E27FC236}">
                <a16:creationId xmlns:a16="http://schemas.microsoft.com/office/drawing/2014/main" id="{70A5FCC8-86BB-AA5E-53BD-57D782CAF323}"/>
              </a:ext>
            </a:extLst>
          </p:cNvPr>
          <p:cNvGraphicFramePr/>
          <p:nvPr>
            <p:extLst>
              <p:ext uri="{D42A27DB-BD31-4B8C-83A1-F6EECF244321}">
                <p14:modId xmlns:p14="http://schemas.microsoft.com/office/powerpoint/2010/main" val="248512051"/>
              </p:ext>
            </p:extLst>
          </p:nvPr>
        </p:nvGraphicFramePr>
        <p:xfrm>
          <a:off x="6046057" y="4155963"/>
          <a:ext cx="3342243" cy="2228162"/>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7" name="Chart 26">
            <a:extLst>
              <a:ext uri="{FF2B5EF4-FFF2-40B4-BE49-F238E27FC236}">
                <a16:creationId xmlns:a16="http://schemas.microsoft.com/office/drawing/2014/main" id="{8045BBDA-6538-3472-7CA4-084539902214}"/>
              </a:ext>
            </a:extLst>
          </p:cNvPr>
          <p:cNvGraphicFramePr/>
          <p:nvPr>
            <p:extLst>
              <p:ext uri="{D42A27DB-BD31-4B8C-83A1-F6EECF244321}">
                <p14:modId xmlns:p14="http://schemas.microsoft.com/office/powerpoint/2010/main" val="477582719"/>
              </p:ext>
            </p:extLst>
          </p:nvPr>
        </p:nvGraphicFramePr>
        <p:xfrm>
          <a:off x="6046057" y="1905000"/>
          <a:ext cx="3342243" cy="2228162"/>
        </p:xfrm>
        <a:graphic>
          <a:graphicData uri="http://schemas.openxmlformats.org/drawingml/2006/chart">
            <c:chart xmlns:c="http://schemas.openxmlformats.org/drawingml/2006/chart" xmlns:r="http://schemas.openxmlformats.org/officeDocument/2006/relationships" r:id="rId4"/>
          </a:graphicData>
        </a:graphic>
      </p:graphicFrame>
      <p:sp>
        <p:nvSpPr>
          <p:cNvPr id="12" name="Rounded Rectangle 11">
            <a:extLst>
              <a:ext uri="{FF2B5EF4-FFF2-40B4-BE49-F238E27FC236}">
                <a16:creationId xmlns:a16="http://schemas.microsoft.com/office/drawing/2014/main" id="{DFC00371-8811-1FEC-93C4-F06B0BC5640B}"/>
              </a:ext>
            </a:extLst>
          </p:cNvPr>
          <p:cNvSpPr/>
          <p:nvPr/>
        </p:nvSpPr>
        <p:spPr>
          <a:xfrm>
            <a:off x="1066800" y="1828800"/>
            <a:ext cx="4727727" cy="4628332"/>
          </a:xfrm>
          <a:prstGeom prst="roundRect">
            <a:avLst>
              <a:gd name="adj" fmla="val 4328"/>
            </a:avLst>
          </a:prstGeom>
          <a:solidFill>
            <a:schemeClr val="bg1"/>
          </a:solidFill>
          <a:ln>
            <a:noFill/>
          </a:ln>
          <a:effectLst>
            <a:outerShdw blurRad="190500" sx="102000" sy="102000" algn="ctr" rotWithShape="0">
              <a:prstClr val="black">
                <a:alpha val="10051"/>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7">
            <a:extLst>
              <a:ext uri="{FF2B5EF4-FFF2-40B4-BE49-F238E27FC236}">
                <a16:creationId xmlns:a16="http://schemas.microsoft.com/office/drawing/2014/main" id="{22352CBF-7202-3D2C-62AF-D997DD3893C0}"/>
              </a:ext>
            </a:extLst>
          </p:cNvPr>
          <p:cNvSpPr txBox="1"/>
          <p:nvPr/>
        </p:nvSpPr>
        <p:spPr>
          <a:xfrm>
            <a:off x="1230729" y="4462329"/>
            <a:ext cx="4393183" cy="1170449"/>
          </a:xfrm>
          <a:prstGeom prst="rect">
            <a:avLst/>
          </a:prstGeom>
        </p:spPr>
        <p:txBody>
          <a:bodyPr wrap="square" lIns="0" tIns="0" rIns="0" bIns="0" rtlCol="0" anchor="ctr" anchorCtr="0">
            <a:spAutoFit/>
          </a:bodyPr>
          <a:lstStyle/>
          <a:p>
            <a:pPr algn="r">
              <a:lnSpc>
                <a:spcPts val="4520"/>
              </a:lnSpc>
              <a:spcBef>
                <a:spcPct val="0"/>
              </a:spcBef>
            </a:pPr>
            <a:r>
              <a:rPr lang="en-US" sz="6600" b="1" dirty="0">
                <a:solidFill>
                  <a:schemeClr val="tx2"/>
                </a:solidFill>
                <a:latin typeface="Arial"/>
                <a:cs typeface="Arial"/>
              </a:rPr>
              <a:t>200+ </a:t>
            </a:r>
            <a:br>
              <a:rPr lang="en-US" sz="6600" dirty="0">
                <a:solidFill>
                  <a:schemeClr val="tx2"/>
                </a:solidFill>
                <a:latin typeface="Arial"/>
                <a:cs typeface="Arial"/>
              </a:rPr>
            </a:br>
            <a:r>
              <a:rPr lang="ja-JP" altLang="en-US" sz="4500" b="1">
                <a:solidFill>
                  <a:schemeClr val="tx2"/>
                </a:solidFill>
                <a:uFill>
                  <a:solidFill>
                    <a:prstClr val="black">
                      <a:alpha val="0"/>
                    </a:prstClr>
                  </a:solidFill>
                </a:uFill>
                <a:ea typeface="Arial"/>
                <a:cs typeface="Arial"/>
              </a:rPr>
              <a:t>時間</a:t>
            </a:r>
            <a:r>
              <a:rPr lang="en-US" altLang="ja-JP" sz="4500" b="1" dirty="0">
                <a:solidFill>
                  <a:schemeClr val="tx2"/>
                </a:solidFill>
                <a:uFill>
                  <a:solidFill>
                    <a:prstClr val="black">
                      <a:alpha val="0"/>
                    </a:prstClr>
                  </a:solidFill>
                </a:uFill>
                <a:ea typeface="Arial"/>
                <a:cs typeface="Arial"/>
              </a:rPr>
              <a:t>/</a:t>
            </a:r>
            <a:r>
              <a:rPr lang="ja-JP" altLang="en-US" sz="4500" b="1">
                <a:solidFill>
                  <a:schemeClr val="tx2"/>
                </a:solidFill>
                <a:uFill>
                  <a:solidFill>
                    <a:prstClr val="black">
                      <a:alpha val="0"/>
                    </a:prstClr>
                  </a:solidFill>
                </a:uFill>
                <a:ea typeface="Arial"/>
                <a:cs typeface="Arial"/>
              </a:rPr>
              <a:t>年</a:t>
            </a:r>
            <a:r>
              <a:rPr lang="ja-JP" altLang="en-US" sz="5500" b="1">
                <a:solidFill>
                  <a:schemeClr val="tx2"/>
                </a:solidFill>
                <a:uFill>
                  <a:solidFill>
                    <a:prstClr val="black">
                      <a:alpha val="0"/>
                    </a:prstClr>
                  </a:solidFill>
                </a:uFill>
                <a:ea typeface="Arial"/>
                <a:cs typeface="Arial"/>
              </a:rPr>
              <a:t> </a:t>
            </a:r>
            <a:endParaRPr lang="en-US" sz="5500" dirty="0">
              <a:solidFill>
                <a:schemeClr val="tx2"/>
              </a:solidFill>
              <a:cs typeface="Arial"/>
            </a:endParaRPr>
          </a:p>
        </p:txBody>
      </p:sp>
      <p:sp>
        <p:nvSpPr>
          <p:cNvPr id="21" name="TextBox 10">
            <a:extLst>
              <a:ext uri="{FF2B5EF4-FFF2-40B4-BE49-F238E27FC236}">
                <a16:creationId xmlns:a16="http://schemas.microsoft.com/office/drawing/2014/main" id="{C6C65323-48D2-E89C-C19F-5AE207D7F46F}"/>
              </a:ext>
            </a:extLst>
          </p:cNvPr>
          <p:cNvSpPr txBox="1"/>
          <p:nvPr/>
        </p:nvSpPr>
        <p:spPr>
          <a:xfrm>
            <a:off x="8812562" y="2488507"/>
            <a:ext cx="2010512" cy="1384995"/>
          </a:xfrm>
          <a:prstGeom prst="rect">
            <a:avLst/>
          </a:prstGeom>
        </p:spPr>
        <p:txBody>
          <a:bodyPr wrap="square" lIns="0" tIns="0" rIns="0" bIns="0" rtlCol="0" anchor="t">
            <a:spAutoFit/>
          </a:bodyPr>
          <a:lstStyle/>
          <a:p>
            <a:r>
              <a:rPr lang="ja-JP" altLang="en-US" b="1">
                <a:solidFill>
                  <a:schemeClr val="accent1"/>
                </a:solidFill>
                <a:uFill>
                  <a:solidFill>
                    <a:prstClr val="black">
                      <a:alpha val="0"/>
                    </a:prstClr>
                  </a:solidFill>
                </a:uFill>
                <a:ea typeface="Arial"/>
                <a:cs typeface="Arial"/>
              </a:rPr>
              <a:t>の</a:t>
            </a:r>
            <a:r>
              <a:rPr lang="en-US" altLang="ja-JP" b="1" dirty="0">
                <a:solidFill>
                  <a:schemeClr val="accent1"/>
                </a:solidFill>
                <a:uFill>
                  <a:solidFill>
                    <a:prstClr val="black">
                      <a:alpha val="0"/>
                    </a:prstClr>
                  </a:solidFill>
                </a:uFill>
                <a:ea typeface="Arial"/>
                <a:cs typeface="Arial"/>
              </a:rPr>
              <a:t>IT</a:t>
            </a:r>
            <a:r>
              <a:rPr lang="ja-JP" altLang="en-US" b="1">
                <a:solidFill>
                  <a:schemeClr val="accent1"/>
                </a:solidFill>
                <a:uFill>
                  <a:solidFill>
                    <a:prstClr val="black">
                      <a:alpha val="0"/>
                    </a:prstClr>
                  </a:solidFill>
                </a:uFill>
                <a:ea typeface="Arial"/>
                <a:cs typeface="Arial"/>
              </a:rPr>
              <a:t>専門家が、</a:t>
            </a:r>
            <a:r>
              <a:rPr lang="en-US" altLang="ja-JP" b="1" dirty="0">
                <a:solidFill>
                  <a:schemeClr val="accent1"/>
                </a:solidFill>
                <a:uFill>
                  <a:solidFill>
                    <a:prstClr val="black">
                      <a:alpha val="0"/>
                    </a:prstClr>
                  </a:solidFill>
                </a:uFill>
                <a:ea typeface="Arial"/>
                <a:cs typeface="Arial"/>
              </a:rPr>
              <a:t>AI</a:t>
            </a:r>
            <a:r>
              <a:rPr lang="ja-JP" altLang="en-US" b="1">
                <a:solidFill>
                  <a:schemeClr val="accent1"/>
                </a:solidFill>
                <a:uFill>
                  <a:solidFill>
                    <a:prstClr val="black">
                      <a:alpha val="0"/>
                    </a:prstClr>
                  </a:solidFill>
                </a:uFill>
                <a:ea typeface="Arial"/>
                <a:cs typeface="Arial"/>
              </a:rPr>
              <a:t>のおかげで作業が</a:t>
            </a:r>
            <a:r>
              <a:rPr lang="ja-JP" altLang="en-US" b="1" i="1">
                <a:solidFill>
                  <a:schemeClr val="accent1"/>
                </a:solidFill>
                <a:uFill>
                  <a:solidFill>
                    <a:prstClr val="black">
                      <a:alpha val="0"/>
                    </a:prstClr>
                  </a:solidFill>
                </a:uFill>
                <a:ea typeface="Arial"/>
                <a:cs typeface="Arial"/>
              </a:rPr>
              <a:t>より速く、より効率的に</a:t>
            </a:r>
            <a:r>
              <a:rPr lang="ja-JP" altLang="en-US" b="1">
                <a:solidFill>
                  <a:schemeClr val="accent1"/>
                </a:solidFill>
                <a:uFill>
                  <a:solidFill>
                    <a:prstClr val="black">
                      <a:alpha val="0"/>
                    </a:prstClr>
                  </a:solidFill>
                </a:uFill>
                <a:ea typeface="Arial"/>
                <a:cs typeface="Arial"/>
              </a:rPr>
              <a:t>進むと回答しています。</a:t>
            </a:r>
            <a:endParaRPr lang="en-US" b="1" dirty="0">
              <a:solidFill>
                <a:schemeClr val="accent1"/>
              </a:solidFill>
              <a:cs typeface="Arial"/>
            </a:endParaRPr>
          </a:p>
        </p:txBody>
      </p:sp>
      <p:sp>
        <p:nvSpPr>
          <p:cNvPr id="3" name="TextBox 2">
            <a:extLst>
              <a:ext uri="{FF2B5EF4-FFF2-40B4-BE49-F238E27FC236}">
                <a16:creationId xmlns:a16="http://schemas.microsoft.com/office/drawing/2014/main" id="{F67035E8-8EAE-41E9-AA81-030335E986A2}"/>
              </a:ext>
            </a:extLst>
          </p:cNvPr>
          <p:cNvSpPr txBox="1"/>
          <p:nvPr/>
        </p:nvSpPr>
        <p:spPr>
          <a:xfrm>
            <a:off x="360947" y="200526"/>
            <a:ext cx="11563684" cy="69515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endParaRPr lang="en-US"/>
          </a:p>
        </p:txBody>
      </p:sp>
      <p:sp>
        <p:nvSpPr>
          <p:cNvPr id="8" name="TextBox 7">
            <a:extLst>
              <a:ext uri="{FF2B5EF4-FFF2-40B4-BE49-F238E27FC236}">
                <a16:creationId xmlns:a16="http://schemas.microsoft.com/office/drawing/2014/main" id="{5A4A9B46-E913-42EB-D5E4-BE005E49DA57}"/>
              </a:ext>
            </a:extLst>
          </p:cNvPr>
          <p:cNvSpPr txBox="1"/>
          <p:nvPr/>
        </p:nvSpPr>
        <p:spPr>
          <a:xfrm>
            <a:off x="3063356" y="2941087"/>
            <a:ext cx="2445082" cy="1200329"/>
          </a:xfrm>
          <a:prstGeom prst="rect">
            <a:avLst/>
          </a:prstGeom>
          <a:solidFill>
            <a:schemeClr val="bg1"/>
          </a:solidFill>
          <a:ln>
            <a:solidFill>
              <a:schemeClr val="bg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r>
              <a:rPr lang="en-US" altLang="ja-JP" sz="3600" dirty="0">
                <a:solidFill>
                  <a:schemeClr val="tx2"/>
                </a:solidFill>
                <a:uFill>
                  <a:solidFill>
                    <a:prstClr val="black">
                      <a:alpha val="0"/>
                    </a:prstClr>
                  </a:solidFill>
                </a:uFill>
                <a:ea typeface="Arial"/>
                <a:cs typeface="Arial"/>
              </a:rPr>
              <a:t>AI</a:t>
            </a:r>
            <a:r>
              <a:rPr lang="ja-JP" altLang="en-US" sz="3600">
                <a:solidFill>
                  <a:schemeClr val="tx2"/>
                </a:solidFill>
                <a:uFill>
                  <a:solidFill>
                    <a:prstClr val="black">
                      <a:alpha val="0"/>
                    </a:prstClr>
                  </a:solidFill>
                </a:uFill>
                <a:ea typeface="Arial"/>
                <a:cs typeface="Arial"/>
              </a:rPr>
              <a:t>が</a:t>
            </a:r>
            <a:r>
              <a:rPr lang="en-US" altLang="ja-JP" sz="3600" dirty="0">
                <a:solidFill>
                  <a:schemeClr val="tx2"/>
                </a:solidFill>
                <a:uFill>
                  <a:solidFill>
                    <a:prstClr val="black">
                      <a:alpha val="0"/>
                    </a:prstClr>
                  </a:solidFill>
                </a:uFill>
                <a:ea typeface="Arial"/>
                <a:cs typeface="Arial"/>
              </a:rPr>
              <a:t>IT</a:t>
            </a:r>
            <a:r>
              <a:rPr lang="ja-JP" altLang="en-US" sz="3600">
                <a:solidFill>
                  <a:schemeClr val="tx2"/>
                </a:solidFill>
                <a:uFill>
                  <a:solidFill>
                    <a:prstClr val="black">
                      <a:alpha val="0"/>
                    </a:prstClr>
                  </a:solidFill>
                </a:uFill>
                <a:ea typeface="Arial"/>
                <a:cs typeface="Arial"/>
              </a:rPr>
              <a:t>専門家を救う</a:t>
            </a:r>
            <a:endParaRPr lang="en-US" sz="3600" dirty="0">
              <a:solidFill>
                <a:schemeClr val="tx2"/>
              </a:solidFill>
              <a:cs typeface="Arial"/>
            </a:endParaRPr>
          </a:p>
        </p:txBody>
      </p:sp>
      <p:sp>
        <p:nvSpPr>
          <p:cNvPr id="9" name="TextBox 10">
            <a:extLst>
              <a:ext uri="{FF2B5EF4-FFF2-40B4-BE49-F238E27FC236}">
                <a16:creationId xmlns:a16="http://schemas.microsoft.com/office/drawing/2014/main" id="{5D7E2CF5-B616-9C86-5D3A-38D3A9AA975E}"/>
              </a:ext>
            </a:extLst>
          </p:cNvPr>
          <p:cNvSpPr txBox="1"/>
          <p:nvPr/>
        </p:nvSpPr>
        <p:spPr>
          <a:xfrm>
            <a:off x="8812562" y="4480684"/>
            <a:ext cx="2010512" cy="1384995"/>
          </a:xfrm>
          <a:prstGeom prst="rect">
            <a:avLst/>
          </a:prstGeom>
        </p:spPr>
        <p:txBody>
          <a:bodyPr wrap="square" lIns="0" tIns="0" rIns="0" bIns="0" rtlCol="0" anchor="t">
            <a:spAutoFit/>
          </a:bodyPr>
          <a:lstStyle/>
          <a:p>
            <a:r>
              <a:rPr lang="ja-JP" altLang="en-US" b="1">
                <a:solidFill>
                  <a:schemeClr val="accent2"/>
                </a:solidFill>
                <a:uFill>
                  <a:solidFill>
                    <a:prstClr val="black">
                      <a:alpha val="0"/>
                    </a:prstClr>
                  </a:solidFill>
                </a:uFill>
                <a:ea typeface="Arial"/>
                <a:cs typeface="Arial"/>
              </a:rPr>
              <a:t>の</a:t>
            </a:r>
            <a:r>
              <a:rPr lang="en-US" altLang="ja-JP" b="1" dirty="0">
                <a:solidFill>
                  <a:schemeClr val="accent2"/>
                </a:solidFill>
                <a:uFill>
                  <a:solidFill>
                    <a:prstClr val="black">
                      <a:alpha val="0"/>
                    </a:prstClr>
                  </a:solidFill>
                </a:uFill>
                <a:ea typeface="Arial"/>
                <a:cs typeface="Arial"/>
              </a:rPr>
              <a:t>IT</a:t>
            </a:r>
            <a:r>
              <a:rPr lang="ja-JP" altLang="en-US" b="1">
                <a:solidFill>
                  <a:schemeClr val="accent2"/>
                </a:solidFill>
                <a:uFill>
                  <a:solidFill>
                    <a:prstClr val="black">
                      <a:alpha val="0"/>
                    </a:prstClr>
                  </a:solidFill>
                </a:uFill>
                <a:ea typeface="Arial"/>
                <a:cs typeface="Arial"/>
              </a:rPr>
              <a:t>専門家が、</a:t>
            </a:r>
            <a:r>
              <a:rPr lang="en-US" altLang="ja-JP" b="1" dirty="0">
                <a:solidFill>
                  <a:schemeClr val="accent2"/>
                </a:solidFill>
                <a:uFill>
                  <a:solidFill>
                    <a:prstClr val="black">
                      <a:alpha val="0"/>
                    </a:prstClr>
                  </a:solidFill>
                </a:uFill>
                <a:ea typeface="Arial"/>
                <a:cs typeface="Arial"/>
              </a:rPr>
              <a:t>AI</a:t>
            </a:r>
            <a:r>
              <a:rPr lang="ja-JP" altLang="en-US" b="1">
                <a:solidFill>
                  <a:schemeClr val="accent2"/>
                </a:solidFill>
                <a:uFill>
                  <a:solidFill>
                    <a:prstClr val="black">
                      <a:alpha val="0"/>
                    </a:prstClr>
                  </a:solidFill>
                </a:uFill>
                <a:ea typeface="Arial"/>
                <a:cs typeface="Arial"/>
              </a:rPr>
              <a:t>のおかげでより複雑で戦略的な仕事に集中できると回答しています。</a:t>
            </a:r>
            <a:endParaRPr lang="en-US" b="1" dirty="0">
              <a:solidFill>
                <a:schemeClr val="accent2"/>
              </a:solidFill>
              <a:ea typeface="+mn-lt"/>
              <a:cs typeface="+mn-lt"/>
            </a:endParaRPr>
          </a:p>
        </p:txBody>
      </p:sp>
      <p:sp>
        <p:nvSpPr>
          <p:cNvPr id="4" name="TextBox 3">
            <a:extLst>
              <a:ext uri="{FF2B5EF4-FFF2-40B4-BE49-F238E27FC236}">
                <a16:creationId xmlns:a16="http://schemas.microsoft.com/office/drawing/2014/main" id="{01C296F0-EAEC-01F7-885E-5AE2F0F4EFD9}"/>
              </a:ext>
            </a:extLst>
          </p:cNvPr>
          <p:cNvSpPr txBox="1"/>
          <p:nvPr/>
        </p:nvSpPr>
        <p:spPr>
          <a:xfrm>
            <a:off x="993274" y="657294"/>
            <a:ext cx="10287000" cy="70788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altLang="ja-JP" sz="2000" b="1" dirty="0">
                <a:solidFill>
                  <a:srgbClr val="4E0389"/>
                </a:solidFill>
                <a:uFill>
                  <a:solidFill>
                    <a:prstClr val="black">
                      <a:alpha val="0"/>
                    </a:prstClr>
                  </a:solidFill>
                </a:uFill>
                <a:ea typeface="Arial"/>
                <a:cs typeface="Arial"/>
              </a:rPr>
              <a:t>AI</a:t>
            </a:r>
            <a:r>
              <a:rPr lang="ja-JP" altLang="en-US" sz="2000" b="1">
                <a:solidFill>
                  <a:srgbClr val="4E0389"/>
                </a:solidFill>
                <a:uFill>
                  <a:solidFill>
                    <a:prstClr val="black">
                      <a:alpha val="0"/>
                    </a:prstClr>
                  </a:solidFill>
                </a:uFill>
                <a:ea typeface="Arial"/>
                <a:cs typeface="Arial"/>
              </a:rPr>
              <a:t>によって</a:t>
            </a:r>
            <a:r>
              <a:rPr lang="en-US" altLang="ja-JP" sz="2000" b="1" dirty="0">
                <a:solidFill>
                  <a:srgbClr val="4E0389"/>
                </a:solidFill>
                <a:uFill>
                  <a:solidFill>
                    <a:prstClr val="black">
                      <a:alpha val="0"/>
                    </a:prstClr>
                  </a:solidFill>
                </a:uFill>
                <a:ea typeface="Arial"/>
                <a:cs typeface="Arial"/>
              </a:rPr>
              <a:t>IT</a:t>
            </a:r>
            <a:r>
              <a:rPr lang="ja-JP" altLang="en-US" sz="2000" b="1">
                <a:solidFill>
                  <a:srgbClr val="4E0389"/>
                </a:solidFill>
                <a:uFill>
                  <a:solidFill>
                    <a:prstClr val="black">
                      <a:alpha val="0"/>
                    </a:prstClr>
                  </a:solidFill>
                </a:uFill>
                <a:ea typeface="Arial"/>
                <a:cs typeface="Arial"/>
              </a:rPr>
              <a:t>チームは時間を取り戻し、</a:t>
            </a:r>
            <a:br>
              <a:rPr lang="en-US" altLang="ja-JP" sz="2000" b="1" dirty="0">
                <a:solidFill>
                  <a:srgbClr val="4E0389"/>
                </a:solidFill>
                <a:uFill>
                  <a:solidFill>
                    <a:prstClr val="black">
                      <a:alpha val="0"/>
                    </a:prstClr>
                  </a:solidFill>
                </a:uFill>
                <a:ea typeface="Arial"/>
                <a:cs typeface="Arial"/>
              </a:rPr>
            </a:br>
            <a:r>
              <a:rPr lang="ja-JP" altLang="en-US" sz="2000" b="1">
                <a:solidFill>
                  <a:srgbClr val="4E0389"/>
                </a:solidFill>
                <a:uFill>
                  <a:solidFill>
                    <a:prstClr val="black">
                      <a:alpha val="0"/>
                    </a:prstClr>
                  </a:solidFill>
                </a:uFill>
                <a:ea typeface="Arial"/>
                <a:cs typeface="Arial"/>
              </a:rPr>
              <a:t>組織にとって最も重要な戦略的で複雑な仕事に集中できるようになります。</a:t>
            </a:r>
            <a:endParaRPr lang="en-US" sz="2000" b="1" dirty="0">
              <a:solidFill>
                <a:schemeClr val="accent1"/>
              </a:solidFill>
              <a:cs typeface="Arial"/>
            </a:endParaRPr>
          </a:p>
        </p:txBody>
      </p:sp>
      <p:pic>
        <p:nvPicPr>
          <p:cNvPr id="17" name="Graphic 16" descr="Clock with solid fill">
            <a:extLst>
              <a:ext uri="{FF2B5EF4-FFF2-40B4-BE49-F238E27FC236}">
                <a16:creationId xmlns:a16="http://schemas.microsoft.com/office/drawing/2014/main" id="{8986814B-B3EC-8E89-02A6-FCDDE12BF64F}"/>
              </a:ext>
            </a:extLst>
          </p:cNvPr>
          <p:cNvPicPr>
            <a:picLocks noChangeAspect="1"/>
          </p:cNvPicPr>
          <p:nvPr/>
        </p:nvPicPr>
        <p:blipFill>
          <a:blip r:embed="rId5">
            <a:extLst>
              <a:ext uri="{96DAC541-7B7A-43D3-8B79-37D633B846F1}">
                <asvg:svgBlip xmlns:asvg="http://schemas.microsoft.com/office/drawing/2016/SVG/main" r:embed="rId6"/>
              </a:ext>
            </a:extLst>
          </a:blip>
          <a:srcRect l="33049"/>
          <a:stretch>
            <a:fillRect/>
          </a:stretch>
        </p:blipFill>
        <p:spPr>
          <a:xfrm>
            <a:off x="1066800" y="1905000"/>
            <a:ext cx="2288674" cy="3418408"/>
          </a:xfrm>
          <a:prstGeom prst="rect">
            <a:avLst/>
          </a:prstGeom>
        </p:spPr>
      </p:pic>
      <p:sp>
        <p:nvSpPr>
          <p:cNvPr id="24" name="TextBox 10">
            <a:extLst>
              <a:ext uri="{FF2B5EF4-FFF2-40B4-BE49-F238E27FC236}">
                <a16:creationId xmlns:a16="http://schemas.microsoft.com/office/drawing/2014/main" id="{A8D5A16B-4A79-1B1F-4D57-22A98F130ADE}"/>
              </a:ext>
            </a:extLst>
          </p:cNvPr>
          <p:cNvSpPr txBox="1"/>
          <p:nvPr/>
        </p:nvSpPr>
        <p:spPr>
          <a:xfrm>
            <a:off x="6934200" y="4883523"/>
            <a:ext cx="1635760" cy="769441"/>
          </a:xfrm>
          <a:prstGeom prst="rect">
            <a:avLst/>
          </a:prstGeom>
        </p:spPr>
        <p:txBody>
          <a:bodyPr wrap="square" lIns="0" tIns="0" rIns="0" bIns="0" rtlCol="0" anchor="t">
            <a:spAutoFit/>
          </a:bodyPr>
          <a:lstStyle/>
          <a:p>
            <a:pPr algn="ctr"/>
            <a:r>
              <a:rPr lang="en-US" sz="5000" b="1" dirty="0">
                <a:solidFill>
                  <a:schemeClr val="accent2"/>
                </a:solidFill>
                <a:ea typeface="+mn-lt"/>
                <a:cs typeface="+mn-lt"/>
              </a:rPr>
              <a:t>50</a:t>
            </a:r>
            <a:r>
              <a:rPr lang="en-US" sz="5000" b="1" baseline="30000" dirty="0">
                <a:solidFill>
                  <a:schemeClr val="accent2"/>
                </a:solidFill>
                <a:ea typeface="+mn-lt"/>
                <a:cs typeface="+mn-lt"/>
              </a:rPr>
              <a:t>%</a:t>
            </a:r>
            <a:endParaRPr lang="en-US" sz="5000" baseline="30000" dirty="0">
              <a:solidFill>
                <a:schemeClr val="accent2"/>
              </a:solidFill>
              <a:cs typeface="Arial"/>
            </a:endParaRPr>
          </a:p>
        </p:txBody>
      </p:sp>
      <p:sp>
        <p:nvSpPr>
          <p:cNvPr id="26" name="TextBox 10">
            <a:extLst>
              <a:ext uri="{FF2B5EF4-FFF2-40B4-BE49-F238E27FC236}">
                <a16:creationId xmlns:a16="http://schemas.microsoft.com/office/drawing/2014/main" id="{DAE8502E-B822-BDC0-3E19-6AA8F768AE19}"/>
              </a:ext>
            </a:extLst>
          </p:cNvPr>
          <p:cNvSpPr txBox="1"/>
          <p:nvPr/>
        </p:nvSpPr>
        <p:spPr>
          <a:xfrm>
            <a:off x="7054942" y="2632561"/>
            <a:ext cx="1394276" cy="769441"/>
          </a:xfrm>
          <a:prstGeom prst="rect">
            <a:avLst/>
          </a:prstGeom>
        </p:spPr>
        <p:txBody>
          <a:bodyPr wrap="square" lIns="0" tIns="0" rIns="0" bIns="0" rtlCol="0" anchor="t">
            <a:spAutoFit/>
          </a:bodyPr>
          <a:lstStyle/>
          <a:p>
            <a:pPr algn="ctr"/>
            <a:r>
              <a:rPr lang="en-US" sz="5000" b="1" dirty="0">
                <a:solidFill>
                  <a:schemeClr val="accent1"/>
                </a:solidFill>
                <a:ea typeface="+mn-lt"/>
                <a:cs typeface="+mn-lt"/>
              </a:rPr>
              <a:t>45</a:t>
            </a:r>
            <a:r>
              <a:rPr lang="en-US" sz="5000" b="1" baseline="30000" dirty="0">
                <a:solidFill>
                  <a:schemeClr val="accent1"/>
                </a:solidFill>
                <a:ea typeface="+mn-lt"/>
                <a:cs typeface="+mn-lt"/>
              </a:rPr>
              <a:t>%</a:t>
            </a:r>
            <a:endParaRPr lang="en-US" sz="5000" baseline="30000" dirty="0">
              <a:solidFill>
                <a:schemeClr val="accent1"/>
              </a:solidFill>
              <a:cs typeface="Arial"/>
            </a:endParaRPr>
          </a:p>
        </p:txBody>
      </p:sp>
    </p:spTree>
    <p:extLst>
      <p:ext uri="{BB962C8B-B14F-4D97-AF65-F5344CB8AC3E}">
        <p14:creationId xmlns:p14="http://schemas.microsoft.com/office/powerpoint/2010/main" val="26875237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280B3F"/>
        </a:solidFill>
        <a:effectLst/>
      </p:bgPr>
    </p:bg>
    <p:spTree>
      <p:nvGrpSpPr>
        <p:cNvPr id="1" name="">
          <a:extLst>
            <a:ext uri="{FF2B5EF4-FFF2-40B4-BE49-F238E27FC236}">
              <a16:creationId xmlns:a16="http://schemas.microsoft.com/office/drawing/2014/main" id="{46FDB228-F01E-6872-1B06-B2813E30BA64}"/>
            </a:ext>
          </a:extLst>
        </p:cNvPr>
        <p:cNvGrpSpPr/>
        <p:nvPr/>
      </p:nvGrpSpPr>
      <p:grpSpPr>
        <a:xfrm>
          <a:off x="0" y="0"/>
          <a:ext cx="0" cy="0"/>
          <a:chOff x="0" y="0"/>
          <a:chExt cx="0" cy="0"/>
        </a:xfrm>
      </p:grpSpPr>
      <p:pic>
        <p:nvPicPr>
          <p:cNvPr id="4" name="Picture 3" descr="A colorful fan shaped fan&#10;&#10;AI-generated content may be incorrect.">
            <a:extLst>
              <a:ext uri="{FF2B5EF4-FFF2-40B4-BE49-F238E27FC236}">
                <a16:creationId xmlns:a16="http://schemas.microsoft.com/office/drawing/2014/main" id="{AFB69DAF-9FEE-806B-EDC0-71D50E1C190C}"/>
              </a:ext>
            </a:extLst>
          </p:cNvPr>
          <p:cNvPicPr>
            <a:picLocks noChangeAspect="1"/>
          </p:cNvPicPr>
          <p:nvPr/>
        </p:nvPicPr>
        <p:blipFill>
          <a:blip r:embed="rId3"/>
          <a:srcRect l="26797" t="-478" r="19597" b="8254"/>
          <a:stretch>
            <a:fillRect/>
          </a:stretch>
        </p:blipFill>
        <p:spPr>
          <a:xfrm>
            <a:off x="5092485" y="-76200"/>
            <a:ext cx="7165340" cy="6934199"/>
          </a:xfrm>
          <a:prstGeom prst="rect">
            <a:avLst/>
          </a:prstGeom>
        </p:spPr>
      </p:pic>
      <p:sp>
        <p:nvSpPr>
          <p:cNvPr id="7" name="TextBox 6">
            <a:extLst>
              <a:ext uri="{FF2B5EF4-FFF2-40B4-BE49-F238E27FC236}">
                <a16:creationId xmlns:a16="http://schemas.microsoft.com/office/drawing/2014/main" id="{AFE91AAD-4666-2B49-8E5D-4DF96448EC5C}"/>
              </a:ext>
            </a:extLst>
          </p:cNvPr>
          <p:cNvSpPr txBox="1"/>
          <p:nvPr/>
        </p:nvSpPr>
        <p:spPr>
          <a:xfrm>
            <a:off x="614169" y="815285"/>
            <a:ext cx="2357631" cy="255454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ltLang="ja-JP" sz="2000" b="1" dirty="0">
                <a:solidFill>
                  <a:srgbClr val="FFFFFF"/>
                </a:solidFill>
                <a:uFill>
                  <a:solidFill>
                    <a:prstClr val="black">
                      <a:alpha val="0"/>
                    </a:prstClr>
                  </a:solidFill>
                </a:uFill>
                <a:ea typeface="Arial"/>
                <a:cs typeface="Arial"/>
              </a:rPr>
              <a:t>AI</a:t>
            </a:r>
            <a:r>
              <a:rPr lang="ja-JP" altLang="en-US" sz="2000" b="1">
                <a:solidFill>
                  <a:srgbClr val="FFFFFF"/>
                </a:solidFill>
                <a:uFill>
                  <a:solidFill>
                    <a:prstClr val="black">
                      <a:alpha val="0"/>
                    </a:prstClr>
                  </a:solidFill>
                </a:uFill>
                <a:ea typeface="Arial"/>
                <a:cs typeface="Arial"/>
              </a:rPr>
              <a:t>成熟度を示す決定的な成果は、</a:t>
            </a:r>
            <a:r>
              <a:rPr lang="ja-JP" altLang="en-US" sz="2000" b="1">
                <a:solidFill>
                  <a:schemeClr val="accent6"/>
                </a:solidFill>
                <a:uFill>
                  <a:solidFill>
                    <a:prstClr val="black">
                      <a:alpha val="0"/>
                    </a:prstClr>
                  </a:solidFill>
                </a:uFill>
                <a:ea typeface="Arial"/>
                <a:cs typeface="Arial"/>
              </a:rPr>
              <a:t>事後対応の火消し</a:t>
            </a:r>
            <a:r>
              <a:rPr lang="ja-JP" altLang="en-US" sz="2000" b="1">
                <a:solidFill>
                  <a:srgbClr val="FFFFFF"/>
                </a:solidFill>
                <a:uFill>
                  <a:solidFill>
                    <a:prstClr val="black">
                      <a:alpha val="0"/>
                    </a:prstClr>
                  </a:solidFill>
                </a:uFill>
                <a:ea typeface="Arial"/>
                <a:cs typeface="Arial"/>
              </a:rPr>
              <a:t>からエンドユーザーが気付く前の</a:t>
            </a:r>
            <a:r>
              <a:rPr lang="ja-JP" altLang="en-US" sz="2000" b="1">
                <a:solidFill>
                  <a:schemeClr val="accent6"/>
                </a:solidFill>
                <a:uFill>
                  <a:solidFill>
                    <a:prstClr val="black">
                      <a:alpha val="0"/>
                    </a:prstClr>
                  </a:solidFill>
                </a:uFill>
                <a:ea typeface="Arial"/>
                <a:cs typeface="Arial"/>
              </a:rPr>
              <a:t>プロアクティブな問題検出</a:t>
            </a:r>
            <a:r>
              <a:rPr lang="ja-JP" altLang="en-US" sz="2000" b="1">
                <a:solidFill>
                  <a:srgbClr val="FFFFFF"/>
                </a:solidFill>
                <a:uFill>
                  <a:solidFill>
                    <a:prstClr val="black">
                      <a:alpha val="0"/>
                    </a:prstClr>
                  </a:solidFill>
                </a:uFill>
                <a:ea typeface="Arial"/>
                <a:cs typeface="Arial"/>
              </a:rPr>
              <a:t>へ移行することです。</a:t>
            </a:r>
            <a:endParaRPr lang="en-US" sz="2000" b="1" dirty="0">
              <a:solidFill>
                <a:srgbClr val="FFFFFF"/>
              </a:solidFill>
              <a:cs typeface="Arial"/>
            </a:endParaRPr>
          </a:p>
        </p:txBody>
      </p:sp>
      <p:pic>
        <p:nvPicPr>
          <p:cNvPr id="3" name="Picture 2" descr="A screenshot of a graph&#10;&#10;AI-generated content may be incorrect.">
            <a:extLst>
              <a:ext uri="{FF2B5EF4-FFF2-40B4-BE49-F238E27FC236}">
                <a16:creationId xmlns:a16="http://schemas.microsoft.com/office/drawing/2014/main" id="{2611379E-CE87-768E-0660-441406122B5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76600" y="685800"/>
            <a:ext cx="7772400" cy="5775460"/>
          </a:xfrm>
          <a:prstGeom prst="roundRect">
            <a:avLst>
              <a:gd name="adj" fmla="val 2074"/>
            </a:avLst>
          </a:prstGeom>
          <a:solidFill>
            <a:schemeClr val="bg1"/>
          </a:solidFill>
        </p:spPr>
      </p:pic>
    </p:spTree>
    <p:extLst>
      <p:ext uri="{BB962C8B-B14F-4D97-AF65-F5344CB8AC3E}">
        <p14:creationId xmlns:p14="http://schemas.microsoft.com/office/powerpoint/2010/main" val="41525339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280B3F"/>
        </a:solidFill>
        <a:effectLst/>
      </p:bgPr>
    </p:bg>
    <p:spTree>
      <p:nvGrpSpPr>
        <p:cNvPr id="1" name="">
          <a:extLst>
            <a:ext uri="{FF2B5EF4-FFF2-40B4-BE49-F238E27FC236}">
              <a16:creationId xmlns:a16="http://schemas.microsoft.com/office/drawing/2014/main" id="{27DBF2D1-0AAE-7192-BB76-F5341B4A0DF9}"/>
            </a:ext>
          </a:extLst>
        </p:cNvPr>
        <p:cNvGrpSpPr/>
        <p:nvPr/>
      </p:nvGrpSpPr>
      <p:grpSpPr>
        <a:xfrm>
          <a:off x="0" y="0"/>
          <a:ext cx="0" cy="0"/>
          <a:chOff x="0" y="0"/>
          <a:chExt cx="0" cy="0"/>
        </a:xfrm>
      </p:grpSpPr>
      <p:pic>
        <p:nvPicPr>
          <p:cNvPr id="5" name="Picture 4" descr="A colorful fan shaped fan&#10;&#10;AI-generated content may be incorrect.">
            <a:extLst>
              <a:ext uri="{FF2B5EF4-FFF2-40B4-BE49-F238E27FC236}">
                <a16:creationId xmlns:a16="http://schemas.microsoft.com/office/drawing/2014/main" id="{D184C47A-2C8F-97D4-8F8C-A46752A5BC4D}"/>
              </a:ext>
            </a:extLst>
          </p:cNvPr>
          <p:cNvPicPr>
            <a:picLocks noChangeAspect="1"/>
          </p:cNvPicPr>
          <p:nvPr/>
        </p:nvPicPr>
        <p:blipFill>
          <a:blip r:embed="rId2"/>
          <a:srcRect l="26797" t="-478" r="19597" b="8254"/>
          <a:stretch>
            <a:fillRect/>
          </a:stretch>
        </p:blipFill>
        <p:spPr>
          <a:xfrm>
            <a:off x="5092485" y="-76200"/>
            <a:ext cx="7165340" cy="6934199"/>
          </a:xfrm>
          <a:prstGeom prst="rect">
            <a:avLst/>
          </a:prstGeom>
        </p:spPr>
      </p:pic>
      <p:sp>
        <p:nvSpPr>
          <p:cNvPr id="3" name="TextBox 2">
            <a:extLst>
              <a:ext uri="{FF2B5EF4-FFF2-40B4-BE49-F238E27FC236}">
                <a16:creationId xmlns:a16="http://schemas.microsoft.com/office/drawing/2014/main" id="{A1F5C63F-6983-BAB1-45F0-DD705662E838}"/>
              </a:ext>
            </a:extLst>
          </p:cNvPr>
          <p:cNvSpPr txBox="1"/>
          <p:nvPr/>
        </p:nvSpPr>
        <p:spPr>
          <a:xfrm>
            <a:off x="360947" y="200526"/>
            <a:ext cx="11563684" cy="69515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endParaRPr lang="en-US"/>
          </a:p>
        </p:txBody>
      </p:sp>
      <p:sp>
        <p:nvSpPr>
          <p:cNvPr id="7" name="TextBox 6">
            <a:extLst>
              <a:ext uri="{FF2B5EF4-FFF2-40B4-BE49-F238E27FC236}">
                <a16:creationId xmlns:a16="http://schemas.microsoft.com/office/drawing/2014/main" id="{6F14B393-F6FA-AE18-93F6-E970D87F94BF}"/>
              </a:ext>
            </a:extLst>
          </p:cNvPr>
          <p:cNvSpPr txBox="1"/>
          <p:nvPr/>
        </p:nvSpPr>
        <p:spPr>
          <a:xfrm>
            <a:off x="607012" y="480184"/>
            <a:ext cx="10884871" cy="83099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altLang="ja-JP" sz="2400" b="1" dirty="0">
                <a:solidFill>
                  <a:schemeClr val="bg1"/>
                </a:solidFill>
                <a:uFill>
                  <a:solidFill>
                    <a:prstClr val="black">
                      <a:alpha val="0"/>
                    </a:prstClr>
                  </a:solidFill>
                </a:uFill>
                <a:ea typeface="Arial"/>
                <a:cs typeface="Arial"/>
              </a:rPr>
              <a:t>IT</a:t>
            </a:r>
            <a:r>
              <a:rPr lang="ja-JP" altLang="en-US" sz="2400" b="1">
                <a:solidFill>
                  <a:schemeClr val="bg1"/>
                </a:solidFill>
                <a:uFill>
                  <a:solidFill>
                    <a:prstClr val="black">
                      <a:alpha val="0"/>
                    </a:prstClr>
                  </a:solidFill>
                </a:uFill>
                <a:ea typeface="Arial"/>
                <a:cs typeface="Arial"/>
              </a:rPr>
              <a:t>における</a:t>
            </a:r>
            <a:r>
              <a:rPr lang="en-US" altLang="ja-JP" sz="2400" b="1" dirty="0">
                <a:solidFill>
                  <a:schemeClr val="bg1"/>
                </a:solidFill>
                <a:uFill>
                  <a:solidFill>
                    <a:prstClr val="black">
                      <a:alpha val="0"/>
                    </a:prstClr>
                  </a:solidFill>
                </a:uFill>
                <a:ea typeface="Arial"/>
                <a:cs typeface="Arial"/>
              </a:rPr>
              <a:t>AI</a:t>
            </a:r>
            <a:r>
              <a:rPr lang="ja-JP" altLang="en-US" sz="2400" b="1">
                <a:solidFill>
                  <a:schemeClr val="bg1"/>
                </a:solidFill>
                <a:uFill>
                  <a:solidFill>
                    <a:prstClr val="black">
                      <a:alpha val="0"/>
                    </a:prstClr>
                  </a:solidFill>
                </a:uFill>
                <a:ea typeface="Arial"/>
                <a:cs typeface="Arial"/>
              </a:rPr>
              <a:t>導入は加速している一方で、</a:t>
            </a:r>
            <a:br>
              <a:rPr lang="en-US" altLang="ja-JP" sz="2400" b="1" dirty="0">
                <a:solidFill>
                  <a:schemeClr val="bg1"/>
                </a:solidFill>
                <a:uFill>
                  <a:solidFill>
                    <a:prstClr val="black">
                      <a:alpha val="0"/>
                    </a:prstClr>
                  </a:solidFill>
                </a:uFill>
                <a:ea typeface="Arial"/>
                <a:cs typeface="Arial"/>
              </a:rPr>
            </a:br>
            <a:r>
              <a:rPr lang="ja-JP" altLang="en-US" sz="2400" b="1">
                <a:solidFill>
                  <a:schemeClr val="bg1"/>
                </a:solidFill>
                <a:uFill>
                  <a:solidFill>
                    <a:prstClr val="black">
                      <a:alpha val="0"/>
                    </a:prstClr>
                  </a:solidFill>
                </a:uFill>
                <a:ea typeface="Arial"/>
                <a:cs typeface="Arial"/>
              </a:rPr>
              <a:t>ガバナンスが追いついておらず、そのギャップは負債になりつつあります。</a:t>
            </a:r>
            <a:endParaRPr lang="en-US" sz="2400" dirty="0">
              <a:solidFill>
                <a:schemeClr val="bg1"/>
              </a:solidFill>
            </a:endParaRPr>
          </a:p>
        </p:txBody>
      </p:sp>
      <p:sp>
        <p:nvSpPr>
          <p:cNvPr id="4" name="Rounded Rectangle 3">
            <a:extLst>
              <a:ext uri="{FF2B5EF4-FFF2-40B4-BE49-F238E27FC236}">
                <a16:creationId xmlns:a16="http://schemas.microsoft.com/office/drawing/2014/main" id="{70F62B27-D014-C67F-ED8D-D12FA71B4A46}"/>
              </a:ext>
            </a:extLst>
          </p:cNvPr>
          <p:cNvSpPr/>
          <p:nvPr/>
        </p:nvSpPr>
        <p:spPr>
          <a:xfrm>
            <a:off x="1355116" y="1839505"/>
            <a:ext cx="2743200" cy="4027895"/>
          </a:xfrm>
          <a:prstGeom prst="roundRect">
            <a:avLst>
              <a:gd name="adj" fmla="val 4328"/>
            </a:avLst>
          </a:prstGeom>
          <a:solidFill>
            <a:schemeClr val="bg1"/>
          </a:solidFill>
          <a:ln>
            <a:noFill/>
          </a:ln>
          <a:effectLst>
            <a:outerShdw blurRad="190500" sx="102000" sy="102000" algn="ctr" rotWithShape="0">
              <a:prstClr val="black">
                <a:alpha val="10051"/>
              </a:prstClr>
            </a:outerShdw>
          </a:effectLst>
        </p:spPr>
        <p:style>
          <a:lnRef idx="2">
            <a:schemeClr val="accent1">
              <a:shade val="15000"/>
            </a:schemeClr>
          </a:lnRef>
          <a:fillRef idx="1">
            <a:schemeClr val="accent1"/>
          </a:fillRef>
          <a:effectRef idx="0">
            <a:schemeClr val="accent1"/>
          </a:effectRef>
          <a:fontRef idx="minor">
            <a:schemeClr val="lt1"/>
          </a:fontRef>
        </p:style>
        <p:txBody>
          <a:bodyPr tIns="1280160" bIns="0" rtlCol="0" anchor="t" anchorCtr="0"/>
          <a:lstStyle/>
          <a:p>
            <a:pPr algn="ctr"/>
            <a:r>
              <a:rPr lang="en-US" sz="3600" b="1" dirty="0">
                <a:solidFill>
                  <a:srgbClr val="280B3F"/>
                </a:solidFill>
                <a:cs typeface="Arial"/>
              </a:rPr>
              <a:t>85%</a:t>
            </a:r>
          </a:p>
          <a:p>
            <a:pPr algn="ctr"/>
            <a:r>
              <a:rPr lang="ja-JP" altLang="en-US" sz="2000">
                <a:solidFill>
                  <a:srgbClr val="280B3F"/>
                </a:solidFill>
                <a:uFill>
                  <a:solidFill>
                    <a:prstClr val="black">
                      <a:alpha val="0"/>
                    </a:prstClr>
                  </a:solidFill>
                </a:uFill>
                <a:ea typeface="Arial"/>
                <a:cs typeface="Arial"/>
              </a:rPr>
              <a:t>の</a:t>
            </a:r>
            <a:r>
              <a:rPr lang="en-US" altLang="ja-JP" sz="2000" dirty="0">
                <a:solidFill>
                  <a:srgbClr val="280B3F"/>
                </a:solidFill>
                <a:uFill>
                  <a:solidFill>
                    <a:prstClr val="black">
                      <a:alpha val="0"/>
                    </a:prstClr>
                  </a:solidFill>
                </a:uFill>
                <a:ea typeface="Arial"/>
                <a:cs typeface="Arial"/>
              </a:rPr>
              <a:t>IT</a:t>
            </a:r>
            <a:r>
              <a:rPr lang="ja-JP" altLang="en-US" sz="2000">
                <a:solidFill>
                  <a:srgbClr val="280B3F"/>
                </a:solidFill>
                <a:uFill>
                  <a:solidFill>
                    <a:prstClr val="black">
                      <a:alpha val="0"/>
                    </a:prstClr>
                  </a:solidFill>
                </a:uFill>
                <a:ea typeface="Arial"/>
                <a:cs typeface="Arial"/>
              </a:rPr>
              <a:t>専門家が、すべての</a:t>
            </a:r>
            <a:r>
              <a:rPr lang="en-US" altLang="ja-JP" sz="2000" dirty="0">
                <a:solidFill>
                  <a:srgbClr val="280B3F"/>
                </a:solidFill>
                <a:uFill>
                  <a:solidFill>
                    <a:prstClr val="black">
                      <a:alpha val="0"/>
                    </a:prstClr>
                  </a:solidFill>
                </a:uFill>
                <a:ea typeface="Arial"/>
                <a:cs typeface="Arial"/>
              </a:rPr>
              <a:t>AI</a:t>
            </a:r>
            <a:r>
              <a:rPr lang="ja-JP" altLang="en-US" sz="2000">
                <a:solidFill>
                  <a:srgbClr val="280B3F"/>
                </a:solidFill>
                <a:uFill>
                  <a:solidFill>
                    <a:prstClr val="black">
                      <a:alpha val="0"/>
                    </a:prstClr>
                  </a:solidFill>
                </a:uFill>
                <a:ea typeface="Arial"/>
                <a:cs typeface="Arial"/>
              </a:rPr>
              <a:t>エージェントとワークフローには、責任者がいると回答しています。</a:t>
            </a:r>
            <a:endParaRPr lang="en-US" sz="2000" dirty="0">
              <a:solidFill>
                <a:srgbClr val="280B3F"/>
              </a:solidFill>
              <a:cs typeface="Arial"/>
            </a:endParaRPr>
          </a:p>
        </p:txBody>
      </p:sp>
      <p:sp>
        <p:nvSpPr>
          <p:cNvPr id="6" name="Rounded Rectangle 5">
            <a:extLst>
              <a:ext uri="{FF2B5EF4-FFF2-40B4-BE49-F238E27FC236}">
                <a16:creationId xmlns:a16="http://schemas.microsoft.com/office/drawing/2014/main" id="{ED770611-56AB-6135-B23B-883423994C70}"/>
              </a:ext>
            </a:extLst>
          </p:cNvPr>
          <p:cNvSpPr/>
          <p:nvPr/>
        </p:nvSpPr>
        <p:spPr>
          <a:xfrm>
            <a:off x="4724400" y="1839505"/>
            <a:ext cx="2743200" cy="4027895"/>
          </a:xfrm>
          <a:prstGeom prst="roundRect">
            <a:avLst>
              <a:gd name="adj" fmla="val 4328"/>
            </a:avLst>
          </a:prstGeom>
          <a:solidFill>
            <a:schemeClr val="bg1"/>
          </a:solidFill>
          <a:ln>
            <a:noFill/>
          </a:ln>
          <a:effectLst>
            <a:outerShdw blurRad="190500" sx="102000" sy="102000" algn="ctr" rotWithShape="0">
              <a:prstClr val="black">
                <a:alpha val="10051"/>
              </a:prstClr>
            </a:outerShdw>
          </a:effectLst>
        </p:spPr>
        <p:style>
          <a:lnRef idx="2">
            <a:schemeClr val="accent1">
              <a:shade val="15000"/>
            </a:schemeClr>
          </a:lnRef>
          <a:fillRef idx="1">
            <a:schemeClr val="accent1"/>
          </a:fillRef>
          <a:effectRef idx="0">
            <a:schemeClr val="accent1"/>
          </a:effectRef>
          <a:fontRef idx="minor">
            <a:schemeClr val="lt1"/>
          </a:fontRef>
        </p:style>
        <p:txBody>
          <a:bodyPr tIns="1280160" bIns="0" rtlCol="0" anchor="t" anchorCtr="0"/>
          <a:lstStyle/>
          <a:p>
            <a:pPr algn="ctr"/>
            <a:r>
              <a:rPr lang="en-US" sz="3600" b="1" dirty="0">
                <a:solidFill>
                  <a:schemeClr val="accent2"/>
                </a:solidFill>
                <a:cs typeface="Arial"/>
              </a:rPr>
              <a:t>42%</a:t>
            </a:r>
          </a:p>
          <a:p>
            <a:pPr algn="ctr"/>
            <a:r>
              <a:rPr lang="ja-JP" altLang="en-US" sz="2000">
                <a:solidFill>
                  <a:schemeClr val="accent2"/>
                </a:solidFill>
                <a:uFill>
                  <a:solidFill>
                    <a:prstClr val="black">
                      <a:alpha val="0"/>
                    </a:prstClr>
                  </a:solidFill>
                </a:uFill>
                <a:ea typeface="Arial"/>
                <a:cs typeface="Arial"/>
              </a:rPr>
              <a:t>が、</a:t>
            </a:r>
            <a:r>
              <a:rPr lang="en-US" altLang="ja-JP" sz="2000" dirty="0">
                <a:solidFill>
                  <a:schemeClr val="accent2"/>
                </a:solidFill>
                <a:uFill>
                  <a:solidFill>
                    <a:prstClr val="black">
                      <a:alpha val="0"/>
                    </a:prstClr>
                  </a:solidFill>
                </a:uFill>
                <a:ea typeface="Arial"/>
                <a:cs typeface="Arial"/>
              </a:rPr>
              <a:t>AI</a:t>
            </a:r>
            <a:r>
              <a:rPr lang="ja-JP" altLang="en-US" sz="2000">
                <a:solidFill>
                  <a:schemeClr val="accent2"/>
                </a:solidFill>
                <a:uFill>
                  <a:solidFill>
                    <a:prstClr val="black">
                      <a:alpha val="0"/>
                    </a:prstClr>
                  </a:solidFill>
                </a:uFill>
                <a:ea typeface="Arial"/>
                <a:cs typeface="Arial"/>
              </a:rPr>
              <a:t>の説明責任は実は明確であると回答しています。</a:t>
            </a:r>
          </a:p>
        </p:txBody>
      </p:sp>
      <p:sp>
        <p:nvSpPr>
          <p:cNvPr id="8" name="Rounded Rectangle 7">
            <a:extLst>
              <a:ext uri="{FF2B5EF4-FFF2-40B4-BE49-F238E27FC236}">
                <a16:creationId xmlns:a16="http://schemas.microsoft.com/office/drawing/2014/main" id="{23DFDA11-8E09-585E-D713-EC46F9CE7FB8}"/>
              </a:ext>
            </a:extLst>
          </p:cNvPr>
          <p:cNvSpPr/>
          <p:nvPr/>
        </p:nvSpPr>
        <p:spPr>
          <a:xfrm>
            <a:off x="8093684" y="1828800"/>
            <a:ext cx="2743200" cy="4027895"/>
          </a:xfrm>
          <a:prstGeom prst="roundRect">
            <a:avLst>
              <a:gd name="adj" fmla="val 4328"/>
            </a:avLst>
          </a:prstGeom>
          <a:solidFill>
            <a:schemeClr val="bg1"/>
          </a:solidFill>
          <a:ln>
            <a:noFill/>
          </a:ln>
          <a:effectLst>
            <a:outerShdw blurRad="190500" sx="102000" sy="102000" algn="ctr" rotWithShape="0">
              <a:prstClr val="black">
                <a:alpha val="10051"/>
              </a:prstClr>
            </a:outerShdw>
          </a:effectLst>
        </p:spPr>
        <p:style>
          <a:lnRef idx="2">
            <a:schemeClr val="accent1">
              <a:shade val="15000"/>
            </a:schemeClr>
          </a:lnRef>
          <a:fillRef idx="1">
            <a:schemeClr val="accent1"/>
          </a:fillRef>
          <a:effectRef idx="0">
            <a:schemeClr val="accent1"/>
          </a:effectRef>
          <a:fontRef idx="minor">
            <a:schemeClr val="lt1"/>
          </a:fontRef>
        </p:style>
        <p:txBody>
          <a:bodyPr tIns="1280160" bIns="0" rtlCol="0" anchor="t" anchorCtr="0"/>
          <a:lstStyle/>
          <a:p>
            <a:pPr algn="ctr"/>
            <a:r>
              <a:rPr lang="en-US" sz="3600" b="1" dirty="0">
                <a:solidFill>
                  <a:schemeClr val="tx2"/>
                </a:solidFill>
                <a:cs typeface="Arial"/>
              </a:rPr>
              <a:t>24%</a:t>
            </a:r>
          </a:p>
          <a:p>
            <a:pPr algn="ctr"/>
            <a:r>
              <a:rPr lang="ja-JP" altLang="en-US" sz="2000">
                <a:solidFill>
                  <a:schemeClr val="tx2"/>
                </a:solidFill>
                <a:uFill>
                  <a:solidFill>
                    <a:prstClr val="black">
                      <a:alpha val="0"/>
                    </a:prstClr>
                  </a:solidFill>
                </a:uFill>
                <a:ea typeface="Arial"/>
                <a:cs typeface="Arial"/>
              </a:rPr>
              <a:t>の従業員が、日常業務において</a:t>
            </a:r>
            <a:r>
              <a:rPr lang="en-US" altLang="ja-JP" sz="2000" dirty="0">
                <a:solidFill>
                  <a:schemeClr val="tx2"/>
                </a:solidFill>
                <a:uFill>
                  <a:solidFill>
                    <a:prstClr val="black">
                      <a:alpha val="0"/>
                    </a:prstClr>
                  </a:solidFill>
                </a:uFill>
                <a:ea typeface="Arial"/>
                <a:cs typeface="Arial"/>
              </a:rPr>
              <a:t>AI</a:t>
            </a:r>
            <a:r>
              <a:rPr lang="ja-JP" altLang="en-US" sz="2000">
                <a:solidFill>
                  <a:schemeClr val="tx2"/>
                </a:solidFill>
                <a:uFill>
                  <a:solidFill>
                    <a:prstClr val="black">
                      <a:alpha val="0"/>
                    </a:prstClr>
                  </a:solidFill>
                </a:uFill>
                <a:ea typeface="Arial"/>
                <a:cs typeface="Arial"/>
              </a:rPr>
              <a:t>ポリシーに「非常に一貫して」従っていると回答しています。</a:t>
            </a:r>
            <a:endParaRPr lang="en-US" sz="2000" dirty="0">
              <a:solidFill>
                <a:schemeClr val="tx2"/>
              </a:solidFill>
              <a:cs typeface="Arial"/>
            </a:endParaRPr>
          </a:p>
        </p:txBody>
      </p:sp>
      <p:pic>
        <p:nvPicPr>
          <p:cNvPr id="10" name="Graphic 9" descr="Shield Tick with solid fill">
            <a:extLst>
              <a:ext uri="{FF2B5EF4-FFF2-40B4-BE49-F238E27FC236}">
                <a16:creationId xmlns:a16="http://schemas.microsoft.com/office/drawing/2014/main" id="{E0B08901-D4C9-4518-7BE6-A980DB24549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223665" y="2172471"/>
            <a:ext cx="914400" cy="914400"/>
          </a:xfrm>
          <a:prstGeom prst="rect">
            <a:avLst/>
          </a:prstGeom>
        </p:spPr>
      </p:pic>
      <p:pic>
        <p:nvPicPr>
          <p:cNvPr id="12" name="Graphic 11" descr="Warning with solid fill">
            <a:extLst>
              <a:ext uri="{FF2B5EF4-FFF2-40B4-BE49-F238E27FC236}">
                <a16:creationId xmlns:a16="http://schemas.microsoft.com/office/drawing/2014/main" id="{6031AE23-36A4-E916-9BC7-659F625B4B46}"/>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627753" y="2172471"/>
            <a:ext cx="914400" cy="914400"/>
          </a:xfrm>
          <a:prstGeom prst="rect">
            <a:avLst/>
          </a:prstGeom>
        </p:spPr>
      </p:pic>
      <p:pic>
        <p:nvPicPr>
          <p:cNvPr id="14" name="Graphic 13" descr="Clipboard Checked with solid fill">
            <a:extLst>
              <a:ext uri="{FF2B5EF4-FFF2-40B4-BE49-F238E27FC236}">
                <a16:creationId xmlns:a16="http://schemas.microsoft.com/office/drawing/2014/main" id="{115D127F-C4C2-DA0E-9BAC-49C2EB045980}"/>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9008084" y="2172471"/>
            <a:ext cx="914400" cy="914400"/>
          </a:xfrm>
          <a:prstGeom prst="rect">
            <a:avLst/>
          </a:prstGeom>
        </p:spPr>
      </p:pic>
    </p:spTree>
    <p:extLst>
      <p:ext uri="{BB962C8B-B14F-4D97-AF65-F5344CB8AC3E}">
        <p14:creationId xmlns:p14="http://schemas.microsoft.com/office/powerpoint/2010/main" val="25626762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E8268A-286C-3CBE-BE58-4D3BC30DC976}"/>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61E83AB2-8855-7D64-6877-6922550EBC88}"/>
              </a:ext>
            </a:extLst>
          </p:cNvPr>
          <p:cNvSpPr/>
          <p:nvPr/>
        </p:nvSpPr>
        <p:spPr>
          <a:xfrm rot="5400000">
            <a:off x="5368386" y="-5368382"/>
            <a:ext cx="1455229" cy="12192002"/>
          </a:xfrm>
          <a:prstGeom prst="rect">
            <a:avLst/>
          </a:prstGeom>
          <a:solidFill>
            <a:srgbClr val="280B3F"/>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a:latin typeface="Source Sans Pro"/>
              <a:ea typeface="Source Sans Pro"/>
            </a:endParaRPr>
          </a:p>
        </p:txBody>
      </p:sp>
      <p:pic>
        <p:nvPicPr>
          <p:cNvPr id="4" name="Picture 3" descr="A colorful fan shaped fan&#10;&#10;AI-generated content may be incorrect.">
            <a:extLst>
              <a:ext uri="{FF2B5EF4-FFF2-40B4-BE49-F238E27FC236}">
                <a16:creationId xmlns:a16="http://schemas.microsoft.com/office/drawing/2014/main" id="{15844B5D-9690-7DD1-8F68-516F0CB8D5D4}"/>
              </a:ext>
            </a:extLst>
          </p:cNvPr>
          <p:cNvPicPr>
            <a:picLocks noChangeAspect="1"/>
          </p:cNvPicPr>
          <p:nvPr/>
        </p:nvPicPr>
        <p:blipFill>
          <a:blip r:embed="rId3"/>
          <a:srcRect l="6427" t="15580" b="6935"/>
          <a:stretch>
            <a:fillRect/>
          </a:stretch>
        </p:blipFill>
        <p:spPr>
          <a:xfrm>
            <a:off x="9067800" y="5"/>
            <a:ext cx="3124200" cy="1455228"/>
          </a:xfrm>
          <a:prstGeom prst="rect">
            <a:avLst/>
          </a:prstGeom>
        </p:spPr>
      </p:pic>
      <p:sp>
        <p:nvSpPr>
          <p:cNvPr id="5" name="TextBox 4">
            <a:extLst>
              <a:ext uri="{FF2B5EF4-FFF2-40B4-BE49-F238E27FC236}">
                <a16:creationId xmlns:a16="http://schemas.microsoft.com/office/drawing/2014/main" id="{8C16FB7A-EDAA-D53C-D8C8-EC855839DCDF}"/>
              </a:ext>
            </a:extLst>
          </p:cNvPr>
          <p:cNvSpPr txBox="1"/>
          <p:nvPr/>
        </p:nvSpPr>
        <p:spPr>
          <a:xfrm>
            <a:off x="609600" y="436267"/>
            <a:ext cx="9788661" cy="70788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ja-JP" altLang="en-US" sz="2000" b="1">
                <a:solidFill>
                  <a:srgbClr val="FFFFFF"/>
                </a:solidFill>
                <a:uFill>
                  <a:solidFill>
                    <a:prstClr val="black">
                      <a:alpha val="0"/>
                    </a:prstClr>
                  </a:solidFill>
                </a:uFill>
                <a:ea typeface="Arial"/>
                <a:cs typeface="Arial"/>
              </a:rPr>
              <a:t>ガバナンスは</a:t>
            </a:r>
            <a:r>
              <a:rPr lang="en-US" altLang="ja-JP" sz="2000" b="1" dirty="0">
                <a:solidFill>
                  <a:srgbClr val="FFFFFF"/>
                </a:solidFill>
                <a:uFill>
                  <a:solidFill>
                    <a:prstClr val="black">
                      <a:alpha val="0"/>
                    </a:prstClr>
                  </a:solidFill>
                </a:uFill>
                <a:ea typeface="Arial"/>
                <a:cs typeface="Arial"/>
              </a:rPr>
              <a:t>AI</a:t>
            </a:r>
            <a:r>
              <a:rPr lang="ja-JP" altLang="en-US" sz="2000" b="1">
                <a:solidFill>
                  <a:srgbClr val="FFFFFF"/>
                </a:solidFill>
                <a:uFill>
                  <a:solidFill>
                    <a:prstClr val="black">
                      <a:alpha val="0"/>
                    </a:prstClr>
                  </a:solidFill>
                </a:uFill>
                <a:ea typeface="Arial"/>
                <a:cs typeface="Arial"/>
              </a:rPr>
              <a:t>の成熟とともに劇的に向上します。とはいえ、</a:t>
            </a:r>
            <a:br>
              <a:rPr lang="en-US" altLang="ja-JP" sz="2000" b="1" dirty="0">
                <a:solidFill>
                  <a:srgbClr val="FFFFFF"/>
                </a:solidFill>
                <a:uFill>
                  <a:solidFill>
                    <a:prstClr val="black">
                      <a:alpha val="0"/>
                    </a:prstClr>
                  </a:solidFill>
                </a:uFill>
                <a:ea typeface="Arial"/>
                <a:cs typeface="Arial"/>
              </a:rPr>
            </a:br>
            <a:r>
              <a:rPr lang="en-US" altLang="ja-JP" sz="2000" b="1" dirty="0">
                <a:solidFill>
                  <a:srgbClr val="FFFFFF"/>
                </a:solidFill>
                <a:uFill>
                  <a:solidFill>
                    <a:prstClr val="black">
                      <a:alpha val="0"/>
                    </a:prstClr>
                  </a:solidFill>
                </a:uFill>
                <a:ea typeface="Arial"/>
                <a:cs typeface="Arial"/>
              </a:rPr>
              <a:t>AI</a:t>
            </a:r>
            <a:r>
              <a:rPr lang="ja-JP" altLang="en-US" sz="2000" b="1">
                <a:solidFill>
                  <a:srgbClr val="FFFFFF"/>
                </a:solidFill>
                <a:uFill>
                  <a:solidFill>
                    <a:prstClr val="black">
                      <a:alpha val="0"/>
                    </a:prstClr>
                  </a:solidFill>
                </a:uFill>
                <a:ea typeface="Arial"/>
                <a:cs typeface="Arial"/>
              </a:rPr>
              <a:t>の成熟度においてトップクラスにある企業でさえ、まだ改善の余地はあります。</a:t>
            </a:r>
            <a:endParaRPr lang="en-US" sz="2000" b="1" dirty="0">
              <a:solidFill>
                <a:srgbClr val="FFFFFF"/>
              </a:solidFill>
              <a:cs typeface="Arial"/>
            </a:endParaRPr>
          </a:p>
        </p:txBody>
      </p:sp>
      <p:pic>
        <p:nvPicPr>
          <p:cNvPr id="6" name="Picture 5" descr="A screenshot of a computer&#10;&#10;AI-generated content may be incorrect.">
            <a:extLst>
              <a:ext uri="{FF2B5EF4-FFF2-40B4-BE49-F238E27FC236}">
                <a16:creationId xmlns:a16="http://schemas.microsoft.com/office/drawing/2014/main" id="{2A1037C1-A0B7-15FB-769B-4447A25785F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599" y="1676401"/>
            <a:ext cx="10240657" cy="5068738"/>
          </a:xfrm>
          <a:prstGeom prst="rect">
            <a:avLst/>
          </a:prstGeom>
        </p:spPr>
      </p:pic>
    </p:spTree>
    <p:extLst>
      <p:ext uri="{BB962C8B-B14F-4D97-AF65-F5344CB8AC3E}">
        <p14:creationId xmlns:p14="http://schemas.microsoft.com/office/powerpoint/2010/main" val="106761793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280B3F"/>
        </a:solidFill>
        <a:effectLst/>
      </p:bgPr>
    </p:bg>
    <p:spTree>
      <p:nvGrpSpPr>
        <p:cNvPr id="1" name="">
          <a:extLst>
            <a:ext uri="{FF2B5EF4-FFF2-40B4-BE49-F238E27FC236}">
              <a16:creationId xmlns:a16="http://schemas.microsoft.com/office/drawing/2014/main" id="{964828BC-E6EB-FDEC-829B-31373E55F62F}"/>
            </a:ext>
          </a:extLst>
        </p:cNvPr>
        <p:cNvGrpSpPr/>
        <p:nvPr/>
      </p:nvGrpSpPr>
      <p:grpSpPr>
        <a:xfrm>
          <a:off x="0" y="0"/>
          <a:ext cx="0" cy="0"/>
          <a:chOff x="0" y="0"/>
          <a:chExt cx="0" cy="0"/>
        </a:xfrm>
      </p:grpSpPr>
      <p:pic>
        <p:nvPicPr>
          <p:cNvPr id="2" name="Picture 1" descr="A colorful fan shaped fan&#10;&#10;AI-generated content may be incorrect.">
            <a:extLst>
              <a:ext uri="{FF2B5EF4-FFF2-40B4-BE49-F238E27FC236}">
                <a16:creationId xmlns:a16="http://schemas.microsoft.com/office/drawing/2014/main" id="{10878C9C-6719-3C6C-A742-F4C9B752FE10}"/>
              </a:ext>
            </a:extLst>
          </p:cNvPr>
          <p:cNvPicPr>
            <a:picLocks noChangeAspect="1"/>
          </p:cNvPicPr>
          <p:nvPr/>
        </p:nvPicPr>
        <p:blipFill>
          <a:blip r:embed="rId3"/>
          <a:srcRect l="26797" t="-478" r="19597" b="8254"/>
          <a:stretch>
            <a:fillRect/>
          </a:stretch>
        </p:blipFill>
        <p:spPr>
          <a:xfrm>
            <a:off x="5092485" y="-76200"/>
            <a:ext cx="7165340" cy="6934199"/>
          </a:xfrm>
          <a:prstGeom prst="rect">
            <a:avLst/>
          </a:prstGeom>
        </p:spPr>
      </p:pic>
      <p:pic>
        <p:nvPicPr>
          <p:cNvPr id="6" name="Picture 5" descr="A screenshot of a video game&#10;&#10;AI-generated content may be incorrect.">
            <a:extLst>
              <a:ext uri="{FF2B5EF4-FFF2-40B4-BE49-F238E27FC236}">
                <a16:creationId xmlns:a16="http://schemas.microsoft.com/office/drawing/2014/main" id="{0F3501E3-50E3-1921-9CAB-F531B77080A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599" y="827417"/>
            <a:ext cx="10972801" cy="4752391"/>
          </a:xfrm>
          <a:prstGeom prst="roundRect">
            <a:avLst>
              <a:gd name="adj" fmla="val 3386"/>
            </a:avLst>
          </a:prstGeom>
          <a:solidFill>
            <a:schemeClr val="bg1"/>
          </a:solidFill>
        </p:spPr>
      </p:pic>
    </p:spTree>
    <p:extLst>
      <p:ext uri="{BB962C8B-B14F-4D97-AF65-F5344CB8AC3E}">
        <p14:creationId xmlns:p14="http://schemas.microsoft.com/office/powerpoint/2010/main" val="35001797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280B3F"/>
        </a:solidFill>
        <a:effectLst/>
      </p:bgPr>
    </p:bg>
    <p:spTree>
      <p:nvGrpSpPr>
        <p:cNvPr id="1" name=""/>
        <p:cNvGrpSpPr/>
        <p:nvPr/>
      </p:nvGrpSpPr>
      <p:grpSpPr>
        <a:xfrm>
          <a:off x="0" y="0"/>
          <a:ext cx="0" cy="0"/>
          <a:chOff x="0" y="0"/>
          <a:chExt cx="0" cy="0"/>
        </a:xfrm>
      </p:grpSpPr>
      <p:pic>
        <p:nvPicPr>
          <p:cNvPr id="2" name="Picture 1" descr="A colorful fan shaped fan&#10;&#10;AI-generated content may be incorrect.">
            <a:extLst>
              <a:ext uri="{FF2B5EF4-FFF2-40B4-BE49-F238E27FC236}">
                <a16:creationId xmlns:a16="http://schemas.microsoft.com/office/drawing/2014/main" id="{3921B95A-CCDF-B88C-3F0A-6F303C1A8336}"/>
              </a:ext>
            </a:extLst>
          </p:cNvPr>
          <p:cNvPicPr>
            <a:picLocks noChangeAspect="1"/>
          </p:cNvPicPr>
          <p:nvPr/>
        </p:nvPicPr>
        <p:blipFill>
          <a:blip r:embed="rId3"/>
          <a:srcRect l="26797" t="-478" r="33431" b="7230"/>
          <a:stretch>
            <a:fillRect/>
          </a:stretch>
        </p:blipFill>
        <p:spPr>
          <a:xfrm>
            <a:off x="6934200" y="-76200"/>
            <a:ext cx="5257800" cy="6934200"/>
          </a:xfrm>
          <a:prstGeom prst="rect">
            <a:avLst/>
          </a:prstGeom>
        </p:spPr>
      </p:pic>
      <p:sp>
        <p:nvSpPr>
          <p:cNvPr id="15" name="TextBox 14">
            <a:extLst>
              <a:ext uri="{FF2B5EF4-FFF2-40B4-BE49-F238E27FC236}">
                <a16:creationId xmlns:a16="http://schemas.microsoft.com/office/drawing/2014/main" id="{5B6215CE-285B-E028-5A18-BCAADB03A550}"/>
              </a:ext>
            </a:extLst>
          </p:cNvPr>
          <p:cNvSpPr txBox="1"/>
          <p:nvPr/>
        </p:nvSpPr>
        <p:spPr>
          <a:xfrm>
            <a:off x="533400" y="436267"/>
            <a:ext cx="9788661" cy="70788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ja-JP" altLang="en-US" sz="4000" b="1">
                <a:solidFill>
                  <a:srgbClr val="FFFFFF"/>
                </a:solidFill>
                <a:uFill>
                  <a:solidFill>
                    <a:prstClr val="black">
                      <a:alpha val="0"/>
                    </a:prstClr>
                  </a:solidFill>
                </a:uFill>
                <a:ea typeface="Arial"/>
                <a:cs typeface="Arial"/>
              </a:rPr>
              <a:t>今後の道筋</a:t>
            </a:r>
            <a:endParaRPr lang="en-US" sz="4000" dirty="0"/>
          </a:p>
        </p:txBody>
      </p:sp>
      <p:sp>
        <p:nvSpPr>
          <p:cNvPr id="6" name="Text Placeholder 5">
            <a:extLst>
              <a:ext uri="{FF2B5EF4-FFF2-40B4-BE49-F238E27FC236}">
                <a16:creationId xmlns:a16="http://schemas.microsoft.com/office/drawing/2014/main" id="{73AD18C2-9206-F088-3B05-6F9D02FD5365}"/>
              </a:ext>
            </a:extLst>
          </p:cNvPr>
          <p:cNvSpPr>
            <a:spLocks noGrp="1"/>
          </p:cNvSpPr>
          <p:nvPr>
            <p:ph type="body" sz="quarter" idx="4294967295"/>
          </p:nvPr>
        </p:nvSpPr>
        <p:spPr>
          <a:xfrm>
            <a:off x="3104035" y="4912681"/>
            <a:ext cx="6331127" cy="1166172"/>
          </a:xfrm>
          <a:prstGeom prst="rect">
            <a:avLst/>
          </a:prstGeom>
        </p:spPr>
        <p:txBody>
          <a:bodyPr lIns="91440" tIns="45720" rIns="91440" bIns="45720" anchor="t">
            <a:noAutofit/>
          </a:bodyPr>
          <a:lstStyle/>
          <a:p>
            <a:r>
              <a:rPr lang="ja-JP" altLang="en-US" sz="2000">
                <a:solidFill>
                  <a:schemeClr val="accent1"/>
                </a:solidFill>
                <a:uFill>
                  <a:solidFill>
                    <a:prstClr val="black">
                      <a:alpha val="0"/>
                    </a:prstClr>
                  </a:solidFill>
                </a:uFill>
                <a:latin typeface="Arial"/>
                <a:ea typeface="Arial"/>
                <a:cs typeface="Arial"/>
              </a:rPr>
              <a:t>役割を単に拡充するのではなく、再設計してください</a:t>
            </a:r>
            <a:r>
              <a:rPr lang="ja-JP" altLang="en-US" sz="2000">
                <a:solidFill>
                  <a:schemeClr val="bg1"/>
                </a:solidFill>
                <a:uFill>
                  <a:solidFill>
                    <a:prstClr val="black">
                      <a:alpha val="0"/>
                    </a:prstClr>
                  </a:solidFill>
                </a:uFill>
                <a:latin typeface="Arial"/>
                <a:ea typeface="Arial"/>
                <a:cs typeface="Arial"/>
              </a:rPr>
              <a:t>。</a:t>
            </a:r>
            <a:r>
              <a:rPr lang="ja-JP" altLang="en-US" sz="2000" b="0">
                <a:solidFill>
                  <a:schemeClr val="bg1"/>
                </a:solidFill>
                <a:uFill>
                  <a:solidFill>
                    <a:prstClr val="black">
                      <a:alpha val="0"/>
                    </a:prstClr>
                  </a:solidFill>
                </a:uFill>
                <a:latin typeface="Arial"/>
                <a:ea typeface="Arial"/>
                <a:cs typeface="Arial"/>
              </a:rPr>
              <a:t>すでに</a:t>
            </a:r>
            <a:r>
              <a:rPr lang="en-US" altLang="ja-JP" sz="2000" b="0" dirty="0">
                <a:solidFill>
                  <a:schemeClr val="bg1"/>
                </a:solidFill>
                <a:uFill>
                  <a:solidFill>
                    <a:prstClr val="black">
                      <a:alpha val="0"/>
                    </a:prstClr>
                  </a:solidFill>
                </a:uFill>
                <a:latin typeface="Arial"/>
                <a:ea typeface="Arial"/>
                <a:cs typeface="Arial"/>
              </a:rPr>
              <a:t>3</a:t>
            </a:r>
            <a:r>
              <a:rPr lang="ja-JP" altLang="en-US" sz="2000" b="0">
                <a:solidFill>
                  <a:schemeClr val="bg1"/>
                </a:solidFill>
                <a:uFill>
                  <a:solidFill>
                    <a:prstClr val="black">
                      <a:alpha val="0"/>
                    </a:prstClr>
                  </a:solidFill>
                </a:uFill>
                <a:latin typeface="Arial"/>
                <a:ea typeface="Arial"/>
                <a:cs typeface="Arial"/>
              </a:rPr>
              <a:t>社に</a:t>
            </a:r>
            <a:r>
              <a:rPr lang="en-US" altLang="ja-JP" sz="2000" b="0" dirty="0">
                <a:solidFill>
                  <a:schemeClr val="bg1"/>
                </a:solidFill>
                <a:uFill>
                  <a:solidFill>
                    <a:prstClr val="black">
                      <a:alpha val="0"/>
                    </a:prstClr>
                  </a:solidFill>
                </a:uFill>
                <a:latin typeface="Arial"/>
                <a:ea typeface="Arial"/>
                <a:cs typeface="Arial"/>
              </a:rPr>
              <a:t>1</a:t>
            </a:r>
            <a:r>
              <a:rPr lang="ja-JP" altLang="en-US" sz="2000" b="0">
                <a:solidFill>
                  <a:schemeClr val="bg1"/>
                </a:solidFill>
                <a:uFill>
                  <a:solidFill>
                    <a:prstClr val="black">
                      <a:alpha val="0"/>
                    </a:prstClr>
                  </a:solidFill>
                </a:uFill>
                <a:latin typeface="Arial"/>
                <a:ea typeface="Arial"/>
                <a:cs typeface="Arial"/>
              </a:rPr>
              <a:t>社以上の組織が、</a:t>
            </a:r>
            <a:r>
              <a:rPr lang="en-US" altLang="ja-JP" sz="2000" b="0" dirty="0">
                <a:solidFill>
                  <a:schemeClr val="bg1"/>
                </a:solidFill>
                <a:uFill>
                  <a:solidFill>
                    <a:prstClr val="black">
                      <a:alpha val="0"/>
                    </a:prstClr>
                  </a:solidFill>
                </a:uFill>
                <a:latin typeface="Arial"/>
                <a:ea typeface="Arial"/>
                <a:cs typeface="Arial"/>
              </a:rPr>
              <a:t>AI</a:t>
            </a:r>
            <a:r>
              <a:rPr lang="ja-JP" altLang="en-US" sz="2000" b="0">
                <a:solidFill>
                  <a:schemeClr val="bg1"/>
                </a:solidFill>
                <a:uFill>
                  <a:solidFill>
                    <a:prstClr val="black">
                      <a:alpha val="0"/>
                    </a:prstClr>
                  </a:solidFill>
                </a:uFill>
                <a:latin typeface="Arial"/>
                <a:ea typeface="Arial"/>
                <a:cs typeface="Arial"/>
              </a:rPr>
              <a:t>を軸に</a:t>
            </a:r>
            <a:r>
              <a:rPr lang="en-US" altLang="ja-JP" sz="2000" b="0" dirty="0">
                <a:solidFill>
                  <a:schemeClr val="bg1"/>
                </a:solidFill>
                <a:uFill>
                  <a:solidFill>
                    <a:prstClr val="black">
                      <a:alpha val="0"/>
                    </a:prstClr>
                  </a:solidFill>
                </a:uFill>
                <a:latin typeface="Arial"/>
                <a:ea typeface="Arial"/>
                <a:cs typeface="Arial"/>
              </a:rPr>
              <a:t>IT</a:t>
            </a:r>
            <a:r>
              <a:rPr lang="ja-JP" altLang="en-US" sz="2000" b="0">
                <a:solidFill>
                  <a:schemeClr val="bg1"/>
                </a:solidFill>
                <a:uFill>
                  <a:solidFill>
                    <a:prstClr val="black">
                      <a:alpha val="0"/>
                    </a:prstClr>
                  </a:solidFill>
                </a:uFill>
                <a:latin typeface="Arial"/>
                <a:ea typeface="Arial"/>
                <a:cs typeface="Arial"/>
              </a:rPr>
              <a:t>部門の役割を大幅に再構築しています。トップクラスの企業は、パフォーマンス指標とキャリアパスを再定義しています。 </a:t>
            </a:r>
            <a:endParaRPr lang="en-US" sz="2000" b="0" dirty="0">
              <a:solidFill>
                <a:schemeClr val="bg1"/>
              </a:solidFill>
              <a:latin typeface="Arial"/>
            </a:endParaRPr>
          </a:p>
        </p:txBody>
      </p:sp>
      <p:sp>
        <p:nvSpPr>
          <p:cNvPr id="14" name="Title 13">
            <a:extLst>
              <a:ext uri="{FF2B5EF4-FFF2-40B4-BE49-F238E27FC236}">
                <a16:creationId xmlns:a16="http://schemas.microsoft.com/office/drawing/2014/main" id="{4C6B04D5-DBBE-00ED-3317-7709CB132241}"/>
              </a:ext>
            </a:extLst>
          </p:cNvPr>
          <p:cNvSpPr>
            <a:spLocks noGrp="1"/>
          </p:cNvSpPr>
          <p:nvPr>
            <p:ph type="title" idx="4294967295"/>
          </p:nvPr>
        </p:nvSpPr>
        <p:spPr>
          <a:xfrm>
            <a:off x="3200400" y="1488838"/>
            <a:ext cx="6574624" cy="570078"/>
          </a:xfrm>
          <a:prstGeom prst="rect">
            <a:avLst/>
          </a:prstGeom>
        </p:spPr>
        <p:txBody>
          <a:bodyPr lIns="0" tIns="0" rIns="91440" bIns="0" anchor="ctr" anchorCtr="0">
            <a:noAutofit/>
          </a:bodyPr>
          <a:lstStyle/>
          <a:p>
            <a:r>
              <a:rPr lang="en-US" altLang="ja-JP" sz="2400" dirty="0">
                <a:solidFill>
                  <a:schemeClr val="bg1"/>
                </a:solidFill>
                <a:uFill>
                  <a:solidFill>
                    <a:srgbClr val="850A64"/>
                  </a:solidFill>
                </a:uFill>
                <a:latin typeface="Arial"/>
                <a:ea typeface="Arial"/>
                <a:cs typeface="Arial"/>
              </a:rPr>
              <a:t>AI</a:t>
            </a:r>
            <a:r>
              <a:rPr lang="ja-JP" altLang="en-US" sz="2400">
                <a:solidFill>
                  <a:schemeClr val="bg1"/>
                </a:solidFill>
                <a:uFill>
                  <a:solidFill>
                    <a:srgbClr val="850A64"/>
                  </a:solidFill>
                </a:uFill>
                <a:latin typeface="Arial"/>
                <a:ea typeface="Arial"/>
                <a:cs typeface="Arial"/>
              </a:rPr>
              <a:t>成熟度</a:t>
            </a:r>
            <a:r>
              <a:rPr lang="ja-JP" altLang="en-US" sz="2400">
                <a:solidFill>
                  <a:schemeClr val="bg1"/>
                </a:solidFill>
                <a:uFill>
                  <a:solidFill>
                    <a:srgbClr val="231F20"/>
                  </a:solidFill>
                </a:uFill>
                <a:latin typeface="Arial"/>
                <a:ea typeface="Arial"/>
                <a:cs typeface="Arial"/>
              </a:rPr>
              <a:t>への道筋はどのようなものですか？ </a:t>
            </a:r>
            <a:endParaRPr lang="en-US" sz="2400" dirty="0">
              <a:solidFill>
                <a:schemeClr val="bg1"/>
              </a:solidFill>
              <a:ea typeface="Inter Semi Bold" panose="020B0502030000000004" pitchFamily="34" charset="0"/>
            </a:endParaRPr>
          </a:p>
        </p:txBody>
      </p:sp>
      <p:sp>
        <p:nvSpPr>
          <p:cNvPr id="7" name="Text Placeholder 5">
            <a:extLst>
              <a:ext uri="{FF2B5EF4-FFF2-40B4-BE49-F238E27FC236}">
                <a16:creationId xmlns:a16="http://schemas.microsoft.com/office/drawing/2014/main" id="{6B961AE5-D31C-5688-E83A-1283B37BBEC4}"/>
              </a:ext>
            </a:extLst>
          </p:cNvPr>
          <p:cNvSpPr txBox="1">
            <a:spLocks/>
          </p:cNvSpPr>
          <p:nvPr/>
        </p:nvSpPr>
        <p:spPr>
          <a:xfrm>
            <a:off x="3108345" y="2094747"/>
            <a:ext cx="6174418" cy="1223354"/>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ja-JP" altLang="en-US" sz="1800" b="1">
                <a:solidFill>
                  <a:schemeClr val="accent6"/>
                </a:solidFill>
                <a:uFill>
                  <a:solidFill>
                    <a:prstClr val="black">
                      <a:alpha val="0"/>
                    </a:prstClr>
                  </a:solidFill>
                </a:uFill>
                <a:ea typeface="Arial"/>
                <a:cs typeface="Arial"/>
              </a:rPr>
              <a:t>まず現状を把握することから始めましょう。</a:t>
            </a:r>
            <a:br>
              <a:rPr lang="en-US" altLang="ja-JP" sz="1800" b="1" dirty="0">
                <a:solidFill>
                  <a:schemeClr val="accent6"/>
                </a:solidFill>
                <a:uFill>
                  <a:solidFill>
                    <a:prstClr val="black">
                      <a:alpha val="0"/>
                    </a:prstClr>
                  </a:solidFill>
                </a:uFill>
                <a:ea typeface="Arial"/>
                <a:cs typeface="Arial"/>
              </a:rPr>
            </a:br>
            <a:r>
              <a:rPr lang="en-US" altLang="ja-JP" sz="1800" dirty="0">
                <a:solidFill>
                  <a:schemeClr val="bg1"/>
                </a:solidFill>
                <a:uFill>
                  <a:solidFill>
                    <a:prstClr val="black">
                      <a:alpha val="0"/>
                    </a:prstClr>
                  </a:solidFill>
                </a:uFill>
                <a:ea typeface="Arial"/>
                <a:cs typeface="Arial"/>
              </a:rPr>
              <a:t>AI</a:t>
            </a:r>
            <a:r>
              <a:rPr lang="ja-JP" altLang="en-US" sz="1800">
                <a:solidFill>
                  <a:schemeClr val="bg1"/>
                </a:solidFill>
                <a:uFill>
                  <a:solidFill>
                    <a:prstClr val="black">
                      <a:alpha val="0"/>
                    </a:prstClr>
                  </a:solidFill>
                </a:uFill>
                <a:ea typeface="Arial"/>
                <a:cs typeface="Arial"/>
              </a:rPr>
              <a:t>によるメリットは早期に現れ、投資とともに加速的に増加します。そして、多くの</a:t>
            </a:r>
            <a:r>
              <a:rPr lang="en-US" altLang="ja-JP" sz="1800" dirty="0">
                <a:solidFill>
                  <a:schemeClr val="bg1"/>
                </a:solidFill>
                <a:uFill>
                  <a:solidFill>
                    <a:prstClr val="black">
                      <a:alpha val="0"/>
                    </a:prstClr>
                  </a:solidFill>
                </a:uFill>
                <a:ea typeface="Arial"/>
                <a:cs typeface="Arial"/>
              </a:rPr>
              <a:t>IT</a:t>
            </a:r>
            <a:r>
              <a:rPr lang="ja-JP" altLang="en-US" sz="1800">
                <a:solidFill>
                  <a:schemeClr val="bg1"/>
                </a:solidFill>
                <a:uFill>
                  <a:solidFill>
                    <a:prstClr val="black">
                      <a:alpha val="0"/>
                    </a:prstClr>
                  </a:solidFill>
                </a:uFill>
                <a:ea typeface="Arial"/>
                <a:cs typeface="Arial"/>
              </a:rPr>
              <a:t>チームは、現在保有しているツールやワークフローの中に、まだ活用されていない潜在能力が秘められていることに気づかないままでいます。</a:t>
            </a:r>
            <a:endParaRPr lang="en-US" sz="1800" dirty="0">
              <a:solidFill>
                <a:schemeClr val="bg1"/>
              </a:solidFill>
              <a:cs typeface="Arial"/>
            </a:endParaRPr>
          </a:p>
        </p:txBody>
      </p:sp>
      <p:sp>
        <p:nvSpPr>
          <p:cNvPr id="11" name="Text Placeholder 5">
            <a:extLst>
              <a:ext uri="{FF2B5EF4-FFF2-40B4-BE49-F238E27FC236}">
                <a16:creationId xmlns:a16="http://schemas.microsoft.com/office/drawing/2014/main" id="{6E8CF878-F5B6-529A-D987-AF276649BB95}"/>
              </a:ext>
            </a:extLst>
          </p:cNvPr>
          <p:cNvSpPr txBox="1">
            <a:spLocks/>
          </p:cNvSpPr>
          <p:nvPr/>
        </p:nvSpPr>
        <p:spPr>
          <a:xfrm>
            <a:off x="3104036" y="3539900"/>
            <a:ext cx="5951010" cy="1116387"/>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ja-JP" altLang="en-US" sz="1800" b="1">
                <a:solidFill>
                  <a:schemeClr val="accent4"/>
                </a:solidFill>
                <a:uFill>
                  <a:solidFill>
                    <a:prstClr val="black">
                      <a:alpha val="0"/>
                    </a:prstClr>
                  </a:solidFill>
                </a:uFill>
                <a:ea typeface="Arial"/>
                <a:cs typeface="Arial"/>
              </a:rPr>
              <a:t>ガバナンスを後付けするのではなく、組み込みましょう。 </a:t>
            </a:r>
            <a:r>
              <a:rPr lang="ja-JP" altLang="en-US" sz="1800">
                <a:solidFill>
                  <a:schemeClr val="bg1"/>
                </a:solidFill>
                <a:uFill>
                  <a:solidFill>
                    <a:prstClr val="black">
                      <a:alpha val="0"/>
                    </a:prstClr>
                  </a:solidFill>
                </a:uFill>
                <a:ea typeface="Arial"/>
                <a:cs typeface="Arial"/>
              </a:rPr>
              <a:t>ガバナンスのギャップを埋めた組織は、構造的に説明責任を組み込んでいます。単なるポリシー文書の中だけでなく、ガバナンスの統制がプラットフォームそのものに組み込まれているのです。</a:t>
            </a:r>
            <a:endParaRPr lang="ja-JP" altLang="en-US" sz="1800" dirty="0">
              <a:solidFill>
                <a:schemeClr val="bg1"/>
              </a:solidFill>
              <a:uFill>
                <a:solidFill>
                  <a:prstClr val="black">
                    <a:alpha val="0"/>
                  </a:prstClr>
                </a:solidFill>
              </a:uFill>
              <a:ea typeface="Arial"/>
              <a:cs typeface="Arial"/>
            </a:endParaRPr>
          </a:p>
        </p:txBody>
      </p:sp>
      <p:sp>
        <p:nvSpPr>
          <p:cNvPr id="17" name="TextBox 16">
            <a:extLst>
              <a:ext uri="{FF2B5EF4-FFF2-40B4-BE49-F238E27FC236}">
                <a16:creationId xmlns:a16="http://schemas.microsoft.com/office/drawing/2014/main" id="{24A2B8D1-E279-73F0-78E0-985FC95F3B0B}"/>
              </a:ext>
            </a:extLst>
          </p:cNvPr>
          <p:cNvSpPr txBox="1"/>
          <p:nvPr/>
        </p:nvSpPr>
        <p:spPr>
          <a:xfrm>
            <a:off x="593471" y="1656620"/>
            <a:ext cx="2149730" cy="3513773"/>
          </a:xfrm>
          <a:prstGeom prst="roundRect">
            <a:avLst>
              <a:gd name="adj" fmla="val 6748"/>
            </a:avLst>
          </a:prstGeom>
          <a:solidFill>
            <a:schemeClr val="bg1"/>
          </a:solidFill>
        </p:spPr>
        <p:txBody>
          <a:bodyPr rot="0" spcFirstLastPara="0" vertOverflow="overflow" horzOverflow="overflow" vert="horz" wrap="square" lIns="182880" tIns="182880" rIns="182880" bIns="182880" numCol="1" spcCol="0" rtlCol="0" fromWordArt="0" anchor="t" anchorCtr="0" forceAA="0" compatLnSpc="1">
            <a:prstTxWarp prst="textNoShape">
              <a:avLst/>
            </a:prstTxWarp>
            <a:spAutoFit/>
          </a:bodyPr>
          <a:lstStyle/>
          <a:p>
            <a:r>
              <a:rPr lang="en-US" altLang="ja-JP" sz="2000" i="1" dirty="0">
                <a:solidFill>
                  <a:srgbClr val="231F20"/>
                </a:solidFill>
                <a:uFill>
                  <a:solidFill>
                    <a:prstClr val="black">
                      <a:alpha val="0"/>
                    </a:prstClr>
                  </a:solidFill>
                </a:uFill>
                <a:ea typeface="Arial"/>
                <a:cs typeface="Arial"/>
              </a:rPr>
              <a:t>Ivanti</a:t>
            </a:r>
            <a:r>
              <a:rPr lang="ja-JP" altLang="en-US" sz="2000" i="1">
                <a:solidFill>
                  <a:srgbClr val="231F20"/>
                </a:solidFill>
                <a:uFill>
                  <a:solidFill>
                    <a:prstClr val="black">
                      <a:alpha val="0"/>
                    </a:prstClr>
                  </a:solidFill>
                </a:uFill>
                <a:ea typeface="Arial"/>
                <a:cs typeface="Arial"/>
              </a:rPr>
              <a:t>の調査は、</a:t>
            </a:r>
            <a:r>
              <a:rPr lang="en-US" altLang="ja-JP" sz="2000" b="1" i="1" dirty="0">
                <a:solidFill>
                  <a:srgbClr val="231F20"/>
                </a:solidFill>
                <a:uFill>
                  <a:solidFill>
                    <a:prstClr val="black">
                      <a:alpha val="0"/>
                    </a:prstClr>
                  </a:solidFill>
                </a:uFill>
                <a:ea typeface="Arial"/>
                <a:cs typeface="Arial"/>
              </a:rPr>
              <a:t>AI</a:t>
            </a:r>
            <a:r>
              <a:rPr lang="ja-JP" altLang="en-US" sz="2000" b="1" i="1">
                <a:solidFill>
                  <a:srgbClr val="231F20"/>
                </a:solidFill>
                <a:uFill>
                  <a:solidFill>
                    <a:prstClr val="black">
                      <a:alpha val="0"/>
                    </a:prstClr>
                  </a:solidFill>
                </a:uFill>
                <a:ea typeface="Arial"/>
                <a:cs typeface="Arial"/>
              </a:rPr>
              <a:t>の効果的な導入拡大を目指す組織</a:t>
            </a:r>
            <a:r>
              <a:rPr lang="ja-JP" altLang="en-US" sz="2000" i="1">
                <a:solidFill>
                  <a:srgbClr val="231F20"/>
                </a:solidFill>
                <a:uFill>
                  <a:solidFill>
                    <a:prstClr val="black">
                      <a:alpha val="0"/>
                    </a:prstClr>
                  </a:solidFill>
                </a:uFill>
                <a:ea typeface="Arial"/>
                <a:cs typeface="Arial"/>
              </a:rPr>
              <a:t>にとって、その現状がどうであれ、取り組むべき明確な</a:t>
            </a:r>
            <a:r>
              <a:rPr lang="ja-JP" altLang="en-US" sz="2000" b="1" i="1">
                <a:solidFill>
                  <a:srgbClr val="231F20"/>
                </a:solidFill>
                <a:uFill>
                  <a:solidFill>
                    <a:prstClr val="black">
                      <a:alpha val="0"/>
                    </a:prstClr>
                  </a:solidFill>
                </a:uFill>
                <a:ea typeface="Arial"/>
                <a:cs typeface="Arial"/>
              </a:rPr>
              <a:t>必須事項</a:t>
            </a:r>
            <a:r>
              <a:rPr lang="ja-JP" altLang="en-US" sz="2000" i="1">
                <a:solidFill>
                  <a:srgbClr val="231F20"/>
                </a:solidFill>
                <a:uFill>
                  <a:solidFill>
                    <a:prstClr val="black">
                      <a:alpha val="0"/>
                    </a:prstClr>
                  </a:solidFill>
                </a:uFill>
                <a:ea typeface="Arial"/>
                <a:cs typeface="Arial"/>
              </a:rPr>
              <a:t>が提示しています。</a:t>
            </a:r>
            <a:endParaRPr lang="en-US" sz="2000" dirty="0">
              <a:cs typeface="Arial"/>
            </a:endParaRPr>
          </a:p>
        </p:txBody>
      </p:sp>
    </p:spTree>
    <p:extLst>
      <p:ext uri="{BB962C8B-B14F-4D97-AF65-F5344CB8AC3E}">
        <p14:creationId xmlns:p14="http://schemas.microsoft.com/office/powerpoint/2010/main" val="123261557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Theme">
      <a:majorFont>
        <a:latin typeface="Aptos Display"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ptos" panose="020B000402020202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ivanti.com">
  <a:themeElements>
    <a:clrScheme name="Custom 1">
      <a:dk1>
        <a:srgbClr val="231F20"/>
      </a:dk1>
      <a:lt1>
        <a:srgbClr val="FFFFFF"/>
      </a:lt1>
      <a:dk2>
        <a:srgbClr val="FF1515"/>
      </a:dk2>
      <a:lt2>
        <a:srgbClr val="FF9D00"/>
      </a:lt2>
      <a:accent1>
        <a:srgbClr val="4E0389"/>
      </a:accent1>
      <a:accent2>
        <a:srgbClr val="850A64"/>
      </a:accent2>
      <a:accent3>
        <a:srgbClr val="B60F45"/>
      </a:accent3>
      <a:accent4>
        <a:srgbClr val="E71326"/>
      </a:accent4>
      <a:accent5>
        <a:srgbClr val="FF380F"/>
      </a:accent5>
      <a:accent6>
        <a:srgbClr val="FF7106"/>
      </a:accent6>
      <a:hlink>
        <a:srgbClr val="4E0389"/>
      </a:hlink>
      <a:folHlink>
        <a:srgbClr val="660579"/>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_Ivanti-Deck-v3" id="{7DCB42D9-6988-8E4B-AB44-21087DA21EDB}" vid="{0731EA20-05FC-C54C-96AE-AE34575CC12E}"/>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bd2db370-3fdd-4f5b-bdac-829abca11e3e" xsi:nil="true"/>
    <lcf76f155ced4ddcb4097134ff3c332f xmlns="cce0c20c-2a0a-40d7-b79c-c34288d2daf8">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6FCDD63FBE35924384CA24EBEBC0C704" ma:contentTypeVersion="18" ma:contentTypeDescription="Create a new document." ma:contentTypeScope="" ma:versionID="453885efb6e6b4b026c4032762711a90">
  <xsd:schema xmlns:xsd="http://www.w3.org/2001/XMLSchema" xmlns:xs="http://www.w3.org/2001/XMLSchema" xmlns:p="http://schemas.microsoft.com/office/2006/metadata/properties" xmlns:ns2="cce0c20c-2a0a-40d7-b79c-c34288d2daf8" xmlns:ns3="bd2db370-3fdd-4f5b-bdac-829abca11e3e" targetNamespace="http://schemas.microsoft.com/office/2006/metadata/properties" ma:root="true" ma:fieldsID="be9a2c21a809f652849572c921997fb3" ns2:_="" ns3:_="">
    <xsd:import namespace="cce0c20c-2a0a-40d7-b79c-c34288d2daf8"/>
    <xsd:import namespace="bd2db370-3fdd-4f5b-bdac-829abca11e3e"/>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ObjectDetectorVersions"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SearchProperties" minOccurs="0"/>
                <xsd:element ref="ns2:MediaServiceLocation"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ce0c20c-2a0a-40d7-b79c-c34288d2daf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ObjectDetectorVersions" ma:index="14" nillable="true" ma:displayName="MediaServiceObjectDetectorVersions" ma:hidden="true" ma:indexed="true" ma:internalName="MediaServiceObjectDetectorVersions" ma:readOnly="true">
      <xsd:simpleType>
        <xsd:restriction base="dms:Text"/>
      </xsd:simpleType>
    </xsd:element>
    <xsd:element name="MediaServiceDateTaken" ma:index="15" nillable="true" ma:displayName="MediaServiceDateTaken" ma:hidden="true" ma:indexed="true" ma:internalName="MediaServiceDateTaken" ma:readOnly="true">
      <xsd:simpleType>
        <xsd:restriction base="dms:Text"/>
      </xsd:simpleType>
    </xsd:element>
    <xsd:element name="MediaLengthInSeconds" ma:index="16" nillable="true" ma:displayName="MediaLengthInSeconds" ma:hidden="true" ma:internalName="MediaLengthInSeconds" ma:readOnly="true">
      <xsd:simpleType>
        <xsd:restriction base="dms:Unknown"/>
      </xsd:simpleType>
    </xsd:element>
    <xsd:element name="lcf76f155ced4ddcb4097134ff3c332f" ma:index="18" nillable="true" ma:taxonomy="true" ma:internalName="lcf76f155ced4ddcb4097134ff3c332f" ma:taxonomyFieldName="MediaServiceImageTags" ma:displayName="Image Tags" ma:readOnly="false" ma:fieldId="{5cf76f15-5ced-4ddc-b409-7134ff3c332f}" ma:taxonomyMulti="true" ma:sspId="b908e508-2fda-4ce2-b952-de9af3137cf6" ma:termSetId="09814cd3-568e-fe90-9814-8d621ff8fb84" ma:anchorId="fba54fb3-c3e1-fe81-a776-ca4b69148c4d" ma:open="true" ma:isKeyword="false">
      <xsd:complexType>
        <xsd:sequence>
          <xsd:element ref="pc:Terms" minOccurs="0" maxOccurs="1"/>
        </xsd:sequence>
      </xsd:complexType>
    </xsd:element>
    <xsd:element name="MediaServiceOCR" ma:index="20" nillable="true" ma:displayName="Extracted Text" ma:internalName="MediaServiceOCR" ma:readOnly="true">
      <xsd:simpleType>
        <xsd:restriction base="dms:Note">
          <xsd:maxLength value="255"/>
        </xsd:restriction>
      </xsd:simpleType>
    </xsd:element>
    <xsd:element name="MediaServiceGenerationTime" ma:index="21" nillable="true" ma:displayName="MediaServiceGenerationTime" ma:hidden="true" ma:internalName="MediaServiceGenerationTime" ma:readOnly="true">
      <xsd:simpleType>
        <xsd:restriction base="dms:Text"/>
      </xsd:simpleType>
    </xsd:element>
    <xsd:element name="MediaServiceEventHashCode" ma:index="22" nillable="true" ma:displayName="MediaServiceEventHashCode" ma:hidden="true" ma:internalName="MediaServiceEventHashCode"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element name="MediaServiceLocation" ma:index="24" nillable="true" ma:displayName="Location" ma:indexed="true" ma:internalName="MediaServiceLocation" ma:readOnly="true">
      <xsd:simpleType>
        <xsd:restriction base="dms:Text"/>
      </xsd:simpleType>
    </xsd:element>
    <xsd:element name="MediaServiceBillingMetadata" ma:index="25"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bd2db370-3fdd-4f5b-bdac-829abca11e3e"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9" nillable="true" ma:displayName="Taxonomy Catch All Column" ma:hidden="true" ma:list="{c06485dc-0bdf-420a-80ec-c9e241880807}" ma:internalName="TaxCatchAll" ma:showField="CatchAllData" ma:web="bd2db370-3fdd-4f5b-bdac-829abca11e3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6244A23-5B39-4E41-BFA6-EC864FE98F23}">
  <ds:schemaRefs>
    <ds:schemaRef ds:uri="http://schemas.microsoft.com/sharepoint/v3/contenttype/forms"/>
  </ds:schemaRefs>
</ds:datastoreItem>
</file>

<file path=customXml/itemProps2.xml><?xml version="1.0" encoding="utf-8"?>
<ds:datastoreItem xmlns:ds="http://schemas.openxmlformats.org/officeDocument/2006/customXml" ds:itemID="{998B58DB-78DD-4561-9106-830E42CD28FC}">
  <ds:schemaRefs>
    <ds:schemaRef ds:uri="bd2db370-3fdd-4f5b-bdac-829abca11e3e"/>
    <ds:schemaRef ds:uri="cce0c20c-2a0a-40d7-b79c-c34288d2daf8"/>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3D27B76F-F9A5-4B34-A8AE-DEB0D6C374A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ce0c20c-2a0a-40d7-b79c-c34288d2daf8"/>
    <ds:schemaRef ds:uri="bd2db370-3fdd-4f5b-bdac-829abca11e3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87</TotalTime>
  <Words>2091</Words>
  <Application>Microsoft Macintosh PowerPoint</Application>
  <PresentationFormat>Widescreen</PresentationFormat>
  <Paragraphs>45</Paragraphs>
  <Slides>10</Slides>
  <Notes>7</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10</vt:i4>
      </vt:variant>
    </vt:vector>
  </HeadingPairs>
  <TitlesOfParts>
    <vt:vector size="21" baseType="lpstr">
      <vt:lpstr>Aptos</vt:lpstr>
      <vt:lpstr>Aptos Display</vt:lpstr>
      <vt:lpstr>Arial</vt:lpstr>
      <vt:lpstr>Bitter</vt:lpstr>
      <vt:lpstr>Calibri</vt:lpstr>
      <vt:lpstr>Inter Italic</vt:lpstr>
      <vt:lpstr>Inter Semi Bold</vt:lpstr>
      <vt:lpstr>Source Sans Pro</vt:lpstr>
      <vt:lpstr>Wingdings</vt:lpstr>
      <vt:lpstr>office theme</vt:lpstr>
      <vt:lpstr>ivanti.com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AI成熟度への道筋はどのようなものですか？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Frederick Gosker</cp:lastModifiedBy>
  <cp:revision>459</cp:revision>
  <dcterms:created xsi:type="dcterms:W3CDTF">2025-07-24T17:42:59Z</dcterms:created>
  <dcterms:modified xsi:type="dcterms:W3CDTF">2026-05-20T16:35:17Z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0x0101006FCDD63FBE35924384CA24EBEBC0C704</vt:lpwstr>
  </property>
  <property fmtid="{D5CDD505-2E9C-101B-9397-08002B2CF9AE}" pid="3" name="MediaServiceImageTags">
    <vt:lpwstr/>
  </property>
</Properties>
</file>