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media/image10.svg" ContentType="image/svg+xml"/>
  <Override PartName="/ppt/notesSlides/notesSlide3.xml" ContentType="application/vnd.openxmlformats-officedocument.presentationml.notesSlide+xml"/>
  <Override PartName="/ppt/media/image12.svg" ContentType="image/svg+xml"/>
  <Override PartName="/ppt/media/image13.svg" ContentType="image/svg+xml"/>
  <Override PartName="/ppt/media/image14.svg" ContentType="image/sv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688" r:id="rId5"/>
  </p:sldMasterIdLst>
  <p:notesMasterIdLst>
    <p:notesMasterId r:id="rId16"/>
  </p:notesMasterIdLst>
  <p:sldIdLst>
    <p:sldId id="2147478938" r:id="rId6"/>
    <p:sldId id="2147478940" r:id="rId7"/>
    <p:sldId id="2147478941" r:id="rId8"/>
    <p:sldId id="2147478939" r:id="rId9"/>
    <p:sldId id="2147478942" r:id="rId10"/>
    <p:sldId id="2147478943" r:id="rId11"/>
    <p:sldId id="2147478944" r:id="rId12"/>
    <p:sldId id="2147478945" r:id="rId13"/>
    <p:sldId id="2147478946" r:id="rId14"/>
    <p:sldId id="2147478947" r:id="rId15"/>
  </p:sldIdLst>
  <p:sldSz cx="12192000" cy="6858000"/>
  <p:notesSz cx="6858000" cy="9144000"/>
  <p:embeddedFontLst>
    <p:embeddedFont>
      <p:font typeface="Source Sans Pro" panose="020B0503030403020204" pitchFamily="34" charset="0"/>
      <p:regular r:id="rId17"/>
      <p:bold r:id="rId18"/>
      <p:italic r:id="rId19"/>
      <p:boldItalic r:id="rId20"/>
    </p:embeddedFont>
  </p:embeddedFontLst>
  <p:custDataLst>
    <p:tags r:id="rId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F61F7F-8BFD-A616-E8DC-517718F72168}" name="Paige Breaux" initials="PB" userId="S::paige.breaux@ivanti.com::a63b32b6-6732-400a-a2cf-b4842bf2a45c"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Rachel Haberman" initials="" lastIdx="0" clrIdx="1"/>
  <p:cmAuthor id="1" name="Rachel Haberman" initials="RH" lastIdx="0" clrIdx="2"/>
  <p:cmAuthor id="2" name="Paige Breaux" initials="PB"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1225"/>
    <a:srgbClr val="850A64"/>
    <a:srgbClr val="280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7BCD9F-A4F4-5708-8CFC-CAE48B2983EE}" v="2021" dt="2026-05-04T20:41:44.1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891"/>
    <p:restoredTop sz="0"/>
  </p:normalViewPr>
  <p:slideViewPr>
    <p:cSldViewPr snapToGrid="0">
      <p:cViewPr varScale="1">
        <p:scale>
          <a:sx n="131" d="100"/>
          <a:sy n="131" d="100"/>
        </p:scale>
        <p:origin x="216" y="984"/>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1-5CFD-A949-8B1A-C7A0D03D936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5CFD-A949-8B1A-C7A0D03D9361}"/>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5CFD-A949-8B1A-C7A0D03D9361}"/>
              </c:ext>
            </c:extLst>
          </c:dPt>
          <c:dPt>
            <c:idx val="3"/>
            <c:bubble3D val="0"/>
            <c:spPr>
              <a:solidFill>
                <a:schemeClr val="accent2"/>
              </a:solidFill>
              <a:ln w="19050">
                <a:solidFill>
                  <a:schemeClr val="lt1"/>
                </a:solidFill>
              </a:ln>
              <a:effectLst/>
            </c:spPr>
            <c:extLst>
              <c:ext xmlns:c16="http://schemas.microsoft.com/office/drawing/2014/chart" uri="{C3380CC4-5D6E-409C-BE32-E72D297353CC}">
                <c16:uniqueId val="{00000007-5CFD-A949-8B1A-C7A0D03D9361}"/>
              </c:ext>
            </c:extLst>
          </c:dPt>
          <c:cat>
            <c:strRef>
              <c:f>Sheet1!$A$2:$A$5</c:f>
              <c:strCache>
                <c:ptCount val="2"/>
                <c:pt idx="0">
                  <c:v>1st Qtr</c:v>
                </c:pt>
                <c:pt idx="1">
                  <c:v>2nd Qtr</c:v>
                </c:pt>
              </c:strCache>
            </c:strRef>
          </c:cat>
          <c:val>
            <c:numRef>
              <c:f>Sheet1!$B$2:$B$5</c:f>
              <c:numCache>
                <c:formatCode>General</c:formatCode>
                <c:ptCount val="4"/>
                <c:pt idx="0">
                  <c:v>50</c:v>
                </c:pt>
                <c:pt idx="1">
                  <c:v>50</c:v>
                </c:pt>
              </c:numCache>
            </c:numRef>
          </c:val>
          <c:extLst>
            <c:ext xmlns:c16="http://schemas.microsoft.com/office/drawing/2014/chart" uri="{C3380CC4-5D6E-409C-BE32-E72D297353CC}">
              <c16:uniqueId val="{00000008-5CFD-A949-8B1A-C7A0D03D93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50000"/>
                </a:schemeClr>
              </a:solidFill>
              <a:ln w="19050">
                <a:solidFill>
                  <a:schemeClr val="lt1"/>
                </a:solidFill>
              </a:ln>
              <a:effectLst/>
            </c:spPr>
            <c:extLst>
              <c:ext xmlns:c16="http://schemas.microsoft.com/office/drawing/2014/chart" uri="{C3380CC4-5D6E-409C-BE32-E72D297353CC}">
                <c16:uniqueId val="{00000002-16E8-C947-8E63-2B5CE36E3C18}"/>
              </c:ext>
            </c:extLst>
          </c:dPt>
          <c:dPt>
            <c:idx val="1"/>
            <c:bubble3D val="0"/>
            <c:spPr>
              <a:solidFill>
                <a:schemeClr val="accent1"/>
              </a:solidFill>
              <a:ln w="19050">
                <a:solidFill>
                  <a:schemeClr val="lt1"/>
                </a:solidFill>
              </a:ln>
              <a:effectLst/>
            </c:spPr>
            <c:extLst>
              <c:ext xmlns:c16="http://schemas.microsoft.com/office/drawing/2014/chart" uri="{C3380CC4-5D6E-409C-BE32-E72D297353CC}">
                <c16:uniqueId val="{00000001-16E8-C947-8E63-2B5CE36E3C1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5DCF-2C40-A28F-5B23E47A524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5DCF-2C40-A28F-5B23E47A5241}"/>
              </c:ext>
            </c:extLst>
          </c:dPt>
          <c:cat>
            <c:strRef>
              <c:f>Sheet1!$A$2:$A$5</c:f>
              <c:strCache>
                <c:ptCount val="2"/>
                <c:pt idx="0">
                  <c:v>1st Qtr</c:v>
                </c:pt>
                <c:pt idx="1">
                  <c:v>2nd Qtr</c:v>
                </c:pt>
              </c:strCache>
            </c:strRef>
          </c:cat>
          <c:val>
            <c:numRef>
              <c:f>Sheet1!$B$2:$B$5</c:f>
              <c:numCache>
                <c:formatCode>General</c:formatCode>
                <c:ptCount val="4"/>
                <c:pt idx="0">
                  <c:v>45</c:v>
                </c:pt>
                <c:pt idx="1">
                  <c:v>55</c:v>
                </c:pt>
              </c:numCache>
            </c:numRef>
          </c:val>
          <c:extLst>
            <c:ext xmlns:c16="http://schemas.microsoft.com/office/drawing/2014/chart" uri="{C3380CC4-5D6E-409C-BE32-E72D297353CC}">
              <c16:uniqueId val="{00000000-16E8-C947-8E63-2B5CE36E3C1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C13B9C-38F9-4D07-88D7-B84B66307AA9}" type="datetimeFigureOut">
              <a:t>5/26/26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2A614B-9417-496C-B677-4D95C4B4BDA5}" type="slidenum">
              <a:t>‹#›</a:t>
            </a:fld>
            <a:endParaRPr lang="en-US"/>
          </a:p>
        </p:txBody>
      </p:sp>
    </p:spTree>
    <p:extLst>
      <p:ext uri="{BB962C8B-B14F-4D97-AF65-F5344CB8AC3E}">
        <p14:creationId xmlns:p14="http://schemas.microsoft.com/office/powerpoint/2010/main" val="105974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96B1-A92E-3883-90D7-55A855CEE2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7C7A1C-C811-0C67-4EA2-DCF1CE8EA5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445BA7-76C1-9BF3-E629-CD204317EB9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A34332D-3068-87D3-4B9C-52D7D1BB2CF4}"/>
              </a:ext>
            </a:extLst>
          </p:cNvPr>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15161782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731027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DD6DB-A04B-313F-F25A-40D1182BFE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116C82-907D-3B2D-A320-3E212950FD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90BE4F-057D-C997-CD90-64BCC3BA387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7595628-3046-53C3-D3EE-02D46C7E0362}"/>
              </a:ext>
            </a:extLst>
          </p:cNvPr>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2385266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5D52D-D99D-B39D-EF15-CCE9B9D5E7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D3C80A-8022-4C42-6C2A-4597D6AB45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80825D-47B6-1AD1-3B6E-A2FD0E39E93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4B6251C-C56E-0EAB-FE41-5BF7B33F2BFD}"/>
              </a:ext>
            </a:extLst>
          </p:cNvPr>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209036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FCDDD-5961-2E66-F640-1FFF7C4292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55E975-06D9-E197-CA54-71FF28FE7F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9898CC-AE71-B391-A81F-BF606F4EA5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D387B8D-D142-D792-E19D-CD06B2E9B140}"/>
              </a:ext>
            </a:extLst>
          </p:cNvPr>
          <p:cNvSpPr>
            <a:spLocks noGrp="1"/>
          </p:cNvSpPr>
          <p:nvPr>
            <p:ph type="sldNum" sz="quarter" idx="5"/>
          </p:nvPr>
        </p:nvSpPr>
        <p:spPr/>
        <p:txBody>
          <a:bodyPr/>
          <a:lstStyle/>
          <a:p>
            <a:fld id="{6A6C0BA5-3971-3645-86F9-CC5C47721CEF}" type="slidenum">
              <a:rPr lang="en-US" smtClean="0"/>
              <a:pPr/>
              <a:t>8</a:t>
            </a:fld>
            <a:endParaRPr lang="en-US"/>
          </a:p>
        </p:txBody>
      </p:sp>
    </p:spTree>
    <p:extLst>
      <p:ext uri="{BB962C8B-B14F-4D97-AF65-F5344CB8AC3E}">
        <p14:creationId xmlns:p14="http://schemas.microsoft.com/office/powerpoint/2010/main" val="475219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9</a:t>
            </a:fld>
            <a:endParaRPr lang="en-US"/>
          </a:p>
        </p:txBody>
      </p:sp>
    </p:spTree>
    <p:extLst>
      <p:ext uri="{BB962C8B-B14F-4D97-AF65-F5344CB8AC3E}">
        <p14:creationId xmlns:p14="http://schemas.microsoft.com/office/powerpoint/2010/main" val="3080080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5/26/26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 A">
    <p:bg>
      <p:bgRef idx="1001">
        <a:schemeClr val="bg2"/>
      </p:bgRef>
    </p:bg>
    <p:spTree>
      <p:nvGrpSpPr>
        <p:cNvPr id="1" name=""/>
        <p:cNvGrpSpPr/>
        <p:nvPr/>
      </p:nvGrpSpPr>
      <p:grpSpPr>
        <a:xfrm>
          <a:off x="0" y="0"/>
          <a:ext cx="0" cy="0"/>
          <a:chOff x="0" y="0"/>
          <a:chExt cx="0" cy="0"/>
        </a:xfrm>
      </p:grpSpPr>
      <p:pic>
        <p:nvPicPr>
          <p:cNvPr id="3" name="Picture 2" descr="A colorful fan shaped fan&#10;&#10;AI-generated content may be incorrect.">
            <a:extLst>
              <a:ext uri="{FF2B5EF4-FFF2-40B4-BE49-F238E27FC236}">
                <a16:creationId xmlns:a16="http://schemas.microsoft.com/office/drawing/2014/main" id="{31BE178B-5C21-2452-0BF4-41C850AF014A}"/>
              </a:ext>
            </a:extLst>
          </p:cNvPr>
          <p:cNvPicPr>
            <a:picLocks noChangeAspect="1"/>
          </p:cNvPicPr>
          <p:nvPr userDrawn="1"/>
        </p:nvPicPr>
        <p:blipFill>
          <a:blip r:embed="rId2"/>
          <a:srcRect l="6427" b="6427"/>
          <a:stretch>
            <a:fillRect/>
          </a:stretch>
        </p:blipFill>
        <p:spPr>
          <a:xfrm>
            <a:off x="0" y="-1"/>
            <a:ext cx="12192000" cy="6858001"/>
          </a:xfrm>
          <a:prstGeom prst="rect">
            <a:avLst/>
          </a:prstGeom>
        </p:spPr>
      </p:pic>
      <p:sp>
        <p:nvSpPr>
          <p:cNvPr id="11" name="Text Placeholder 5">
            <a:extLst>
              <a:ext uri="{FF2B5EF4-FFF2-40B4-BE49-F238E27FC236}">
                <a16:creationId xmlns:a16="http://schemas.microsoft.com/office/drawing/2014/main" id="{88AF15D1-22A3-C0D9-132F-C6AF989F75F9}"/>
              </a:ext>
            </a:extLst>
          </p:cNvPr>
          <p:cNvSpPr>
            <a:spLocks noGrp="1"/>
          </p:cNvSpPr>
          <p:nvPr>
            <p:ph type="body" sz="quarter" idx="26"/>
          </p:nvPr>
        </p:nvSpPr>
        <p:spPr>
          <a:xfrm>
            <a:off x="629503"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65E78C55-D9F2-75D2-DB7F-CD705583E090}"/>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001009" y="4885602"/>
            <a:ext cx="2286136" cy="801562"/>
          </a:xfrm>
          <a:prstGeom prst="rect">
            <a:avLst/>
          </a:prstGeom>
        </p:spPr>
      </p:pic>
      <p:sp>
        <p:nvSpPr>
          <p:cNvPr id="9" name="Text Placeholder 2">
            <a:extLst>
              <a:ext uri="{FF2B5EF4-FFF2-40B4-BE49-F238E27FC236}">
                <a16:creationId xmlns:a16="http://schemas.microsoft.com/office/drawing/2014/main" id="{3C9F517C-C178-F2D3-B4ED-6501D88D3F11}"/>
              </a:ext>
            </a:extLst>
          </p:cNvPr>
          <p:cNvSpPr>
            <a:spLocks noGrp="1"/>
          </p:cNvSpPr>
          <p:nvPr>
            <p:ph type="body" sz="quarter" idx="27" hasCustomPrompt="1"/>
          </p:nvPr>
        </p:nvSpPr>
        <p:spPr>
          <a:xfrm>
            <a:off x="629857" y="818388"/>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3694662104"/>
      </p:ext>
    </p:extLst>
  </p:cSld>
  <p:clrMapOvr>
    <a:overrideClrMapping bg1="dk1" tx1="lt1" bg2="dk2" tx2="lt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864424"/>
      </p:ext>
    </p:extLst>
  </p:cSld>
  <p:clrMapOvr>
    <a:masterClrMapping/>
  </p:clrMapOvr>
  <p:transition/>
  <p:extLst>
    <p:ext uri="{DCECCB84-F9BA-43D5-87BE-67443E8EF086}">
      <p15:sldGuideLst xmlns:p15="http://schemas.microsoft.com/office/powerpoint/2012/main">
        <p15:guide id="1" pos="25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8998387"/>
      </p:ext>
    </p:extLst>
  </p:cSld>
  <p:clrMapOvr>
    <a:masterClrMapping/>
  </p:clrMapOvr>
  <p:transition/>
  <p:extLst>
    <p:ext uri="{DCECCB84-F9BA-43D5-87BE-67443E8EF086}">
      <p15:sldGuideLst xmlns:p15="http://schemas.microsoft.com/office/powerpoint/2012/main">
        <p15:guide id="1" pos="38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urple - texture left">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13E48CB-85A2-9308-13B1-F2C726CDA4E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6797041" cy="6858000"/>
          </a:xfrm>
          <a:prstGeom prst="rect">
            <a:avLst/>
          </a:prstGeom>
        </p:spPr>
      </p:pic>
    </p:spTree>
    <p:extLst>
      <p:ext uri="{BB962C8B-B14F-4D97-AF65-F5344CB8AC3E}">
        <p14:creationId xmlns:p14="http://schemas.microsoft.com/office/powerpoint/2010/main" val="295159549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0" i="0">
                <a:latin typeface="Arial" panose="020B0604020202020204" pitchFamily="34" charset="0"/>
              </a:defRPr>
            </a:lvl1pPr>
          </a:lstStyle>
          <a:p>
            <a:fld id="{1D8BD707-D9CF-40AE-B4C6-C98DA3205C09}" type="datetimeFigureOut">
              <a:rPr lang="en-US" smtClean="0"/>
              <a:t>5/26/26</a:t>
            </a:fld>
            <a:endParaRPr lang="en-US"/>
          </a:p>
        </p:txBody>
      </p:sp>
      <p:sp>
        <p:nvSpPr>
          <p:cNvPr id="3" name="Footer Placeholder 2"/>
          <p:cNvSpPr>
            <a:spLocks noGrp="1"/>
          </p:cNvSpPr>
          <p:nvPr>
            <p:ph type="ftr" sz="quarter" idx="11"/>
          </p:nvPr>
        </p:nvSpPr>
        <p:spPr/>
        <p:txBody>
          <a:bodyPr/>
          <a:lstStyle>
            <a:lvl1pPr>
              <a:defRPr b="0" i="0">
                <a:latin typeface="Arial" panose="020B0604020202020204" pitchFamily="34" charset="0"/>
              </a:defRPr>
            </a:lvl1pPr>
          </a:lstStyle>
          <a:p>
            <a:endParaRPr lang="en-US"/>
          </a:p>
        </p:txBody>
      </p:sp>
      <p:sp>
        <p:nvSpPr>
          <p:cNvPr id="4" name="Slide Number Placeholder 3"/>
          <p:cNvSpPr>
            <a:spLocks noGrp="1"/>
          </p:cNvSpPr>
          <p:nvPr>
            <p:ph type="sldNum" sz="quarter" idx="12"/>
          </p:nvPr>
        </p:nvSpPr>
        <p:spPr/>
        <p:txBody>
          <a:bodyPr/>
          <a:lstStyle>
            <a:lvl1pPr>
              <a:defRPr b="0" i="0">
                <a:latin typeface="Arial" panose="020B0604020202020204" pitchFamily="34" charset="0"/>
              </a:defRPr>
            </a:lvl1pPr>
          </a:lstStyle>
          <a:p>
            <a:fld id="{B6F15528-21DE-4FAA-801E-634DDDAF4B2B}" type="slidenum">
              <a:rPr lang="en-US" smtClean="0"/>
              <a:t>‹#›</a:t>
            </a:fld>
            <a:endParaRPr lang="en-US"/>
          </a:p>
        </p:txBody>
      </p:sp>
    </p:spTree>
    <p:extLst>
      <p:ext uri="{BB962C8B-B14F-4D97-AF65-F5344CB8AC3E}">
        <p14:creationId xmlns:p14="http://schemas.microsoft.com/office/powerpoint/2010/main" val="3111270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Slide - A">
    <p:bg>
      <p:bgRef idx="1001">
        <a:schemeClr val="bg2"/>
      </p:bgRef>
    </p:bg>
    <p:spTree>
      <p:nvGrpSpPr>
        <p:cNvPr id="1" name=""/>
        <p:cNvGrpSpPr/>
        <p:nvPr/>
      </p:nvGrpSpPr>
      <p:grpSpPr>
        <a:xfrm>
          <a:off x="0" y="0"/>
          <a:ext cx="0" cy="0"/>
          <a:chOff x="0" y="0"/>
          <a:chExt cx="0" cy="0"/>
        </a:xfrm>
      </p:grpSpPr>
      <p:pic>
        <p:nvPicPr>
          <p:cNvPr id="11" name="Picture 10" descr="Background pattern&#10;&#10;Description automatically generated">
            <a:extLst>
              <a:ext uri="{FF2B5EF4-FFF2-40B4-BE49-F238E27FC236}">
                <a16:creationId xmlns:a16="http://schemas.microsoft.com/office/drawing/2014/main" id="{14465EFB-EE7E-FD81-AF87-52D42553F7E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2" name="Text Placeholder 5">
            <a:extLst>
              <a:ext uri="{FF2B5EF4-FFF2-40B4-BE49-F238E27FC236}">
                <a16:creationId xmlns:a16="http://schemas.microsoft.com/office/drawing/2014/main" id="{28E99C48-80D4-9A67-4E65-FA80D1A2891C}"/>
              </a:ext>
            </a:extLst>
          </p:cNvPr>
          <p:cNvSpPr>
            <a:spLocks noGrp="1"/>
          </p:cNvSpPr>
          <p:nvPr>
            <p:ph type="body" sz="quarter" idx="26"/>
          </p:nvPr>
        </p:nvSpPr>
        <p:spPr>
          <a:xfrm>
            <a:off x="620359"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14" name="Graphic 13">
            <a:extLst>
              <a:ext uri="{FF2B5EF4-FFF2-40B4-BE49-F238E27FC236}">
                <a16:creationId xmlns:a16="http://schemas.microsoft.com/office/drawing/2014/main" id="{5D43272D-A8B2-0AA8-5C72-1BB24A2EB07E}"/>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001009" y="4885602"/>
            <a:ext cx="2286136" cy="801562"/>
          </a:xfrm>
          <a:prstGeom prst="rect">
            <a:avLst/>
          </a:prstGeom>
        </p:spPr>
      </p:pic>
      <p:sp>
        <p:nvSpPr>
          <p:cNvPr id="8" name="Text Placeholder 2">
            <a:extLst>
              <a:ext uri="{FF2B5EF4-FFF2-40B4-BE49-F238E27FC236}">
                <a16:creationId xmlns:a16="http://schemas.microsoft.com/office/drawing/2014/main" id="{24F3822E-1101-B2F2-583B-E14C5138ED9B}"/>
              </a:ext>
            </a:extLst>
          </p:cNvPr>
          <p:cNvSpPr>
            <a:spLocks noGrp="1"/>
          </p:cNvSpPr>
          <p:nvPr>
            <p:ph type="body" sz="quarter" idx="27" hasCustomPrompt="1"/>
          </p:nvPr>
        </p:nvSpPr>
        <p:spPr>
          <a:xfrm>
            <a:off x="620713" y="800100"/>
            <a:ext cx="10961687" cy="3792538"/>
          </a:xfrm>
        </p:spPr>
        <p:txBody>
          <a:bodyPr/>
          <a:lstStyle>
            <a:lvl1pPr>
              <a:defRPr sz="5000"/>
            </a:lvl1pPr>
            <a:lvl2pPr>
              <a:defRPr sz="2800"/>
            </a:lvl2pPr>
            <a:lvl3pPr>
              <a:defRPr sz="2800"/>
            </a:lvl3pPr>
            <a:lvl4pPr>
              <a:defRPr sz="2800"/>
            </a:lvl4pPr>
            <a:lvl5pPr>
              <a:defRPr sz="2800"/>
            </a:lvl5pPr>
          </a:lstStyle>
          <a:p>
            <a:r>
              <a:rPr lang="en-US"/>
              <a:t>Presentation title</a:t>
            </a:r>
          </a:p>
        </p:txBody>
      </p:sp>
    </p:spTree>
    <p:extLst>
      <p:ext uri="{BB962C8B-B14F-4D97-AF65-F5344CB8AC3E}">
        <p14:creationId xmlns:p14="http://schemas.microsoft.com/office/powerpoint/2010/main" val="1750985430"/>
      </p:ext>
    </p:extLst>
  </p:cSld>
  <p:clrMapOvr>
    <a:overrideClrMapping bg1="dk1" tx1="lt1" bg2="dk2" tx2="lt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5/26/26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5/26/26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5/26/26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5/26/26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5/26/26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5/26/26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5/26/26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5/26/26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2.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5/26/26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389307"/>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Lst>
  <p:transition/>
  <p:txStyles>
    <p:title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00000"/>
        </a:lnSpc>
        <a:spcBef>
          <a:spcPts val="1000"/>
        </a:spcBef>
        <a:buFont typeface="Wingdings" pitchFamily="2" charset="2"/>
        <a:buNone/>
        <a:defRPr sz="2400" b="1" i="0" kern="1200">
          <a:solidFill>
            <a:schemeClr val="tx1"/>
          </a:solidFill>
          <a:latin typeface="Arial" panose="020B0604020202020204" pitchFamily="34" charset="0"/>
          <a:ea typeface="+mn-ea"/>
          <a:cs typeface="Arial" panose="020B0604020202020204" pitchFamily="34" charset="0"/>
        </a:defRPr>
      </a:lvl1pPr>
      <a:lvl2pPr marL="400050" indent="-223838" algn="l" defTabSz="914400" rtl="0" eaLnBrk="1" latinLnBrk="0" hangingPunct="1">
        <a:lnSpc>
          <a:spcPct val="100000"/>
        </a:lnSpc>
        <a:spcBef>
          <a:spcPts val="500"/>
        </a:spcBef>
        <a:buFont typeface="Wingdings" pitchFamily="2" charset="2"/>
        <a:buChar char="§"/>
        <a:defRPr sz="2000" b="0" i="0" kern="1200">
          <a:solidFill>
            <a:schemeClr val="tx1"/>
          </a:solidFill>
          <a:latin typeface="Arial" panose="020B0604020202020204" pitchFamily="34" charset="0"/>
          <a:ea typeface="+mn-ea"/>
          <a:cs typeface="Arial" panose="020B0604020202020204" pitchFamily="34" charset="0"/>
        </a:defRPr>
      </a:lvl2pPr>
      <a:lvl3pPr marL="400050" indent="-223838" algn="l" defTabSz="914400" rtl="0" eaLnBrk="1" latinLnBrk="0" hangingPunct="1">
        <a:lnSpc>
          <a:spcPct val="90000"/>
        </a:lnSpc>
        <a:spcBef>
          <a:spcPts val="500"/>
        </a:spcBef>
        <a:buFont typeface="Wingdings" pitchFamily="2" charset="2"/>
        <a:buChar char="§"/>
        <a:defRPr sz="2000" b="0" i="0" kern="1200">
          <a:solidFill>
            <a:schemeClr val="tx1"/>
          </a:solidFill>
          <a:latin typeface="Arial" panose="020B0604020202020204" pitchFamily="34" charset="0"/>
          <a:ea typeface="+mn-ea"/>
          <a:cs typeface="Arial" panose="020B0604020202020204" pitchFamily="34" charset="0"/>
        </a:defRPr>
      </a:lvl3pPr>
      <a:lvl4pPr marL="400050" indent="-223838" algn="l" defTabSz="914400" rtl="0" eaLnBrk="1" latinLnBrk="0" hangingPunct="1">
        <a:lnSpc>
          <a:spcPct val="90000"/>
        </a:lnSpc>
        <a:spcBef>
          <a:spcPts val="500"/>
        </a:spcBef>
        <a:buFont typeface="Wingdings" pitchFamily="2" charset="2"/>
        <a:buChar char="§"/>
        <a:defRPr sz="2000" b="0" i="0" kern="1200">
          <a:solidFill>
            <a:schemeClr val="tx1"/>
          </a:solidFill>
          <a:latin typeface="Arial" panose="020B0604020202020204" pitchFamily="34" charset="0"/>
          <a:ea typeface="+mn-ea"/>
          <a:cs typeface="Arial" panose="020B0604020202020204" pitchFamily="34" charset="0"/>
        </a:defRPr>
      </a:lvl4pPr>
      <a:lvl5pPr marL="400050" indent="-223838" algn="l" defTabSz="914400" rtl="0" eaLnBrk="1" latinLnBrk="0" hangingPunct="1">
        <a:lnSpc>
          <a:spcPct val="90000"/>
        </a:lnSpc>
        <a:spcBef>
          <a:spcPts val="500"/>
        </a:spcBef>
        <a:buFont typeface="Wingdings" pitchFamily="2" charset="2"/>
        <a:buChar char="§"/>
        <a:defRPr sz="2000" b="0" i="0" kern="1200">
          <a:solidFill>
            <a:schemeClr val="tx1"/>
          </a:solidFill>
          <a:latin typeface="Arial" panose="020B0604020202020204" pitchFamily="34" charset="0"/>
          <a:ea typeface="+mn-ea"/>
          <a:cs typeface="Arial" panose="020B0604020202020204" pitchFamily="34" charset="0"/>
        </a:defRPr>
      </a:lvl5pPr>
      <a:lvl6pPr marL="858838" indent="-173038" algn="l" defTabSz="914400" rtl="0" eaLnBrk="1" latinLnBrk="0" hangingPunct="1">
        <a:lnSpc>
          <a:spcPct val="100000"/>
        </a:lnSpc>
        <a:spcBef>
          <a:spcPts val="500"/>
        </a:spcBef>
        <a:buSzPct val="80000"/>
        <a:buFont typeface="Wingdings" pitchFamily="2" charset="2"/>
        <a:buChar char="§"/>
        <a:defRPr sz="1800" kern="1200">
          <a:solidFill>
            <a:schemeClr val="tx1"/>
          </a:solidFill>
          <a:latin typeface="+mn-lt"/>
          <a:ea typeface="+mn-ea"/>
          <a:cs typeface="+mn-cs"/>
        </a:defRPr>
      </a:lvl6pPr>
      <a:lvl7pPr marL="1433513" indent="-174625" algn="l" defTabSz="914400" rtl="0" eaLnBrk="1" latinLnBrk="0" hangingPunct="1">
        <a:lnSpc>
          <a:spcPct val="100000"/>
        </a:lnSpc>
        <a:spcBef>
          <a:spcPts val="500"/>
        </a:spcBef>
        <a:buSzPct val="70000"/>
        <a:buFont typeface="Wingdings" pitchFamily="2" charset="2"/>
        <a:buChar char="§"/>
        <a:defRPr sz="1800" kern="1200">
          <a:solidFill>
            <a:schemeClr val="tx1"/>
          </a:solidFill>
          <a:latin typeface="+mn-lt"/>
          <a:ea typeface="+mn-ea"/>
          <a:cs typeface="+mn-cs"/>
        </a:defRPr>
      </a:lvl7pPr>
      <a:lvl8pPr marL="1831975" indent="-173038" algn="l" defTabSz="914400" rtl="0" eaLnBrk="1" latinLnBrk="0" hangingPunct="1">
        <a:lnSpc>
          <a:spcPct val="100000"/>
        </a:lnSpc>
        <a:spcBef>
          <a:spcPts val="500"/>
        </a:spcBef>
        <a:buSzPct val="60000"/>
        <a:buFont typeface="Wingdings" pitchFamily="2" charset="2"/>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3840">
          <p15:clr>
            <a:srgbClr val="F26B43"/>
          </p15:clr>
        </p15:guide>
        <p15:guide id="9" pos="384">
          <p15:clr>
            <a:srgbClr val="F26B43"/>
          </p15:clr>
        </p15:guide>
        <p15:guide id="11" orient="horz" pos="504">
          <p15:clr>
            <a:srgbClr val="F26B43"/>
          </p15:clr>
        </p15:guide>
        <p15:guide id="12" pos="7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www.ivanti.com/scaling-ai-report" TargetMode="External"/><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9.png"/><Relationship Id="rId1" Type="http://schemas.openxmlformats.org/officeDocument/2006/relationships/slideLayout" Target="../slideLayouts/slideLayout16.xml"/><Relationship Id="rId5" Type="http://schemas.openxmlformats.org/officeDocument/2006/relationships/image" Target="../media/image10.svg"/><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png"/><Relationship Id="rId1" Type="http://schemas.openxmlformats.org/officeDocument/2006/relationships/slideLayout" Target="../slideLayouts/slideLayout16.xml"/><Relationship Id="rId5" Type="http://schemas.openxmlformats.org/officeDocument/2006/relationships/image" Target="../media/image14.svg"/><Relationship Id="rId4"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ADB37B-BD3D-B0CD-DE46-1638D2F8E304}"/>
              </a:ext>
            </a:extLst>
          </p:cNvPr>
          <p:cNvPicPr>
            <a:picLocks noChangeAspect="1"/>
          </p:cNvPicPr>
          <p:nvPr/>
        </p:nvPicPr>
        <p:blipFill>
          <a:blip r:embed="rId2"/>
          <a:srcRect b="2988"/>
          <a:stretch>
            <a:fillRect/>
          </a:stretch>
        </p:blipFill>
        <p:spPr>
          <a:xfrm>
            <a:off x="0" y="-80391"/>
            <a:ext cx="12192000" cy="6938391"/>
          </a:xfrm>
          <a:prstGeom prst="rect">
            <a:avLst/>
          </a:prstGeom>
        </p:spPr>
      </p:pic>
      <p:sp>
        <p:nvSpPr>
          <p:cNvPr id="6" name="Rectangle 5">
            <a:extLst>
              <a:ext uri="{FF2B5EF4-FFF2-40B4-BE49-F238E27FC236}">
                <a16:creationId xmlns:a16="http://schemas.microsoft.com/office/drawing/2014/main" id="{B0BBBE2C-8DAD-08F9-A936-EA81AEAB5CC8}"/>
              </a:ext>
            </a:extLst>
          </p:cNvPr>
          <p:cNvSpPr/>
          <p:nvPr/>
        </p:nvSpPr>
        <p:spPr>
          <a:xfrm>
            <a:off x="0" y="-80391"/>
            <a:ext cx="12192000" cy="6938391"/>
          </a:xfrm>
          <a:prstGeom prst="rect">
            <a:avLst/>
          </a:prstGeom>
          <a:gradFill>
            <a:gsLst>
              <a:gs pos="100000">
                <a:schemeClr val="bg1">
                  <a:alpha val="0"/>
                </a:schemeClr>
              </a:gs>
              <a:gs pos="2000">
                <a:schemeClr val="bg1">
                  <a:alpha val="0"/>
                </a:schemeClr>
              </a:gs>
              <a:gs pos="53000">
                <a:schemeClr val="bg1">
                  <a:alpha val="62241"/>
                </a:schemeClr>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4" name="Text Placeholder 13">
            <a:extLst>
              <a:ext uri="{FF2B5EF4-FFF2-40B4-BE49-F238E27FC236}">
                <a16:creationId xmlns:a16="http://schemas.microsoft.com/office/drawing/2014/main" id="{9C50AF6E-69BD-AC44-A83F-7EFA8E39B031}"/>
              </a:ext>
            </a:extLst>
          </p:cNvPr>
          <p:cNvSpPr>
            <a:spLocks noGrp="1"/>
          </p:cNvSpPr>
          <p:nvPr>
            <p:ph type="body" sz="quarter" idx="26"/>
          </p:nvPr>
        </p:nvSpPr>
        <p:spPr>
          <a:xfrm>
            <a:off x="457200" y="5715000"/>
            <a:ext cx="10223599" cy="457525"/>
          </a:xfrm>
        </p:spPr>
        <p:txBody>
          <a:bodyPr/>
          <a:lstStyle/>
          <a:p>
            <a:pPr>
              <a:lnSpc>
                <a:spcPct val="100000"/>
              </a:lnSpc>
            </a:pPr>
            <a:r>
              <a:rPr lang="fr-FR" sz="1400" dirty="0">
                <a:solidFill>
                  <a:srgbClr val="FFFFFF"/>
                </a:solidFill>
                <a:uFill>
                  <a:solidFill>
                    <a:prstClr val="black">
                      <a:alpha val="0"/>
                    </a:prstClr>
                  </a:solidFill>
                </a:uFill>
                <a:latin typeface="Arial"/>
                <a:ea typeface="Arial"/>
              </a:rPr>
              <a:t>Lisez le rapport complet et téléchargez tous les graphiques à l’adresse suivante </a:t>
            </a:r>
            <a:r>
              <a:rPr lang="fr-FR" sz="1400" dirty="0">
                <a:solidFill>
                  <a:srgbClr val="FFFFFF"/>
                </a:solidFill>
                <a:uFill>
                  <a:solidFill>
                    <a:prstClr val="black">
                      <a:alpha val="0"/>
                    </a:prstClr>
                  </a:solidFill>
                </a:uFill>
                <a:latin typeface="Arial"/>
                <a:ea typeface="Arial"/>
                <a:cs typeface="Arial"/>
              </a:rPr>
              <a:t>:</a:t>
            </a:r>
            <a:br>
              <a:rPr lang="fr-FR" sz="1400" dirty="0">
                <a:solidFill>
                  <a:srgbClr val="FFFFFF"/>
                </a:solidFill>
                <a:uFill>
                  <a:solidFill>
                    <a:prstClr val="black">
                      <a:alpha val="0"/>
                    </a:prstClr>
                  </a:solidFill>
                </a:uFill>
                <a:latin typeface="Arial"/>
                <a:ea typeface="Arial"/>
                <a:cs typeface="Arial"/>
              </a:rPr>
            </a:br>
            <a:r>
              <a:rPr lang="en-US" sz="1400" dirty="0">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https://www.ivanti.com/scaling-ai-report</a:t>
            </a:r>
            <a:endParaRPr lang="en-US" sz="1400" dirty="0">
              <a:latin typeface="Arial" panose="020B0604020202020204" pitchFamily="34" charset="0"/>
              <a:cs typeface="Arial" panose="020B0604020202020204" pitchFamily="34" charset="0"/>
            </a:endParaRPr>
          </a:p>
        </p:txBody>
      </p:sp>
      <p:sp>
        <p:nvSpPr>
          <p:cNvPr id="8" name="Text Placeholder 7">
            <a:extLst>
              <a:ext uri="{FF2B5EF4-FFF2-40B4-BE49-F238E27FC236}">
                <a16:creationId xmlns:a16="http://schemas.microsoft.com/office/drawing/2014/main" id="{B1E33CB0-1341-6B41-E366-13628B1807B4}"/>
              </a:ext>
            </a:extLst>
          </p:cNvPr>
          <p:cNvSpPr>
            <a:spLocks noGrp="1"/>
          </p:cNvSpPr>
          <p:nvPr>
            <p:ph type="body" sz="quarter" idx="27"/>
          </p:nvPr>
        </p:nvSpPr>
        <p:spPr>
          <a:xfrm>
            <a:off x="441667" y="2750123"/>
            <a:ext cx="10961687" cy="1138589"/>
          </a:xfrm>
        </p:spPr>
        <p:txBody>
          <a:bodyPr vert="horz" lIns="91440" tIns="45720" rIns="91440" bIns="45720" rtlCol="0" anchor="t">
            <a:noAutofit/>
          </a:bodyPr>
          <a:lstStyle/>
          <a:p>
            <a:pPr marL="0" indent="0">
              <a:buNone/>
            </a:pPr>
            <a:r>
              <a:rPr lang="en-US" sz="6000" b="1" dirty="0">
                <a:latin typeface="Arial" panose="020B0604020202020204" pitchFamily="34" charset="0"/>
                <a:cs typeface="Arial" panose="020B0604020202020204" pitchFamily="34" charset="0"/>
              </a:rPr>
              <a:t>Le </a:t>
            </a:r>
            <a:r>
              <a:rPr lang="en-US" sz="6000" b="1" dirty="0" err="1">
                <a:latin typeface="Arial" panose="020B0604020202020204" pitchFamily="34" charset="0"/>
                <a:cs typeface="Arial" panose="020B0604020202020204" pitchFamily="34" charset="0"/>
              </a:rPr>
              <a:t>parcours</a:t>
            </a:r>
            <a:r>
              <a:rPr lang="en-US" sz="6000" b="1" dirty="0">
                <a:latin typeface="Arial" panose="020B0604020202020204" pitchFamily="34" charset="0"/>
                <a:cs typeface="Arial" panose="020B0604020202020204" pitchFamily="34" charset="0"/>
              </a:rPr>
              <a:t> vers la </a:t>
            </a:r>
            <a:br>
              <a:rPr lang="en-US" sz="6000" b="1" dirty="0">
                <a:latin typeface="Arial" panose="020B0604020202020204" pitchFamily="34" charset="0"/>
                <a:cs typeface="Arial" panose="020B0604020202020204" pitchFamily="34" charset="0"/>
              </a:rPr>
            </a:br>
            <a:r>
              <a:rPr lang="en-US" sz="6000" b="1" dirty="0" err="1">
                <a:latin typeface="Arial" panose="020B0604020202020204" pitchFamily="34" charset="0"/>
                <a:cs typeface="Arial" panose="020B0604020202020204" pitchFamily="34" charset="0"/>
              </a:rPr>
              <a:t>maturité</a:t>
            </a:r>
            <a:r>
              <a:rPr lang="en-US" sz="6000" b="1" dirty="0">
                <a:latin typeface="Arial" panose="020B0604020202020204" pitchFamily="34" charset="0"/>
                <a:cs typeface="Arial" panose="020B0604020202020204" pitchFamily="34" charset="0"/>
              </a:rPr>
              <a:t> </a:t>
            </a:r>
            <a:r>
              <a:rPr lang="en-US" sz="6000" b="1" dirty="0" err="1">
                <a:latin typeface="Arial" panose="020B0604020202020204" pitchFamily="34" charset="0"/>
                <a:cs typeface="Arial" panose="020B0604020202020204" pitchFamily="34" charset="0"/>
              </a:rPr>
              <a:t>d'ici</a:t>
            </a:r>
            <a:r>
              <a:rPr lang="en-US" sz="6000" b="1" dirty="0">
                <a:latin typeface="Arial" panose="020B0604020202020204" pitchFamily="34" charset="0"/>
                <a:cs typeface="Arial" panose="020B0604020202020204" pitchFamily="34" charset="0"/>
              </a:rPr>
              <a:t> 2026</a:t>
            </a:r>
          </a:p>
        </p:txBody>
      </p:sp>
      <p:sp>
        <p:nvSpPr>
          <p:cNvPr id="2" name="TextBox 1">
            <a:extLst>
              <a:ext uri="{FF2B5EF4-FFF2-40B4-BE49-F238E27FC236}">
                <a16:creationId xmlns:a16="http://schemas.microsoft.com/office/drawing/2014/main" id="{AAA25694-E0AE-5D8C-7819-F9855E312A04}"/>
              </a:ext>
            </a:extLst>
          </p:cNvPr>
          <p:cNvSpPr txBox="1"/>
          <p:nvPr/>
        </p:nvSpPr>
        <p:spPr>
          <a:xfrm>
            <a:off x="442320" y="2103898"/>
            <a:ext cx="11638584" cy="523220"/>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800" dirty="0" err="1">
                <a:latin typeface="Arial" panose="020B0604020202020204" pitchFamily="34" charset="0"/>
                <a:cs typeface="Arial" panose="020B0604020202020204" pitchFamily="34" charset="0"/>
              </a:rPr>
              <a:t>Déployer</a:t>
            </a:r>
            <a:r>
              <a:rPr lang="en-US" sz="2800" dirty="0">
                <a:latin typeface="Arial" panose="020B0604020202020204" pitchFamily="34" charset="0"/>
                <a:cs typeface="Arial" panose="020B0604020202020204" pitchFamily="34" charset="0"/>
              </a:rPr>
              <a:t> </a:t>
            </a:r>
            <a:r>
              <a:rPr lang="en-US" sz="2800" dirty="0" err="1">
                <a:latin typeface="Arial" panose="020B0604020202020204" pitchFamily="34" charset="0"/>
                <a:cs typeface="Arial" panose="020B0604020202020204" pitchFamily="34" charset="0"/>
              </a:rPr>
              <a:t>l'IA</a:t>
            </a:r>
            <a:r>
              <a:rPr lang="en-US" sz="2800" dirty="0">
                <a:latin typeface="Arial" panose="020B0604020202020204" pitchFamily="34" charset="0"/>
                <a:cs typeface="Arial" panose="020B0604020202020204" pitchFamily="34" charset="0"/>
              </a:rPr>
              <a:t> à grande </a:t>
            </a:r>
            <a:r>
              <a:rPr lang="en-US" sz="2800" dirty="0" err="1">
                <a:latin typeface="Arial" panose="020B0604020202020204" pitchFamily="34" charset="0"/>
                <a:cs typeface="Arial" panose="020B0604020202020204" pitchFamily="34" charset="0"/>
              </a:rPr>
              <a:t>échelle</a:t>
            </a:r>
            <a:r>
              <a:rPr lang="en-US" sz="2800" dirty="0">
                <a:latin typeface="Arial" panose="020B0604020202020204" pitchFamily="34" charset="0"/>
                <a:cs typeface="Arial" panose="020B0604020202020204" pitchFamily="34" charset="0"/>
              </a:rPr>
              <a:t> dans les </a:t>
            </a:r>
            <a:r>
              <a:rPr lang="en-US" sz="2800" dirty="0" err="1">
                <a:latin typeface="Arial" panose="020B0604020202020204" pitchFamily="34" charset="0"/>
                <a:cs typeface="Arial" panose="020B0604020202020204" pitchFamily="34" charset="0"/>
              </a:rPr>
              <a:t>opérations</a:t>
            </a:r>
            <a:r>
              <a:rPr lang="en-US" sz="2800" dirty="0">
                <a:latin typeface="Arial" panose="020B0604020202020204" pitchFamily="34" charset="0"/>
                <a:cs typeface="Arial" panose="020B0604020202020204" pitchFamily="34" charset="0"/>
              </a:rPr>
              <a:t> IT :</a:t>
            </a:r>
          </a:p>
        </p:txBody>
      </p:sp>
      <p:sp>
        <p:nvSpPr>
          <p:cNvPr id="3" name="TextBox 9">
            <a:extLst>
              <a:ext uri="{FF2B5EF4-FFF2-40B4-BE49-F238E27FC236}">
                <a16:creationId xmlns:a16="http://schemas.microsoft.com/office/drawing/2014/main" id="{66DFE11E-DB64-F3CA-ED6C-0BBE42569CC9}"/>
              </a:ext>
            </a:extLst>
          </p:cNvPr>
          <p:cNvSpPr txBox="1"/>
          <p:nvPr/>
        </p:nvSpPr>
        <p:spPr>
          <a:xfrm>
            <a:off x="441173" y="5130225"/>
            <a:ext cx="8017028" cy="5847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solidFill>
                  <a:srgbClr val="FFFFFF"/>
                </a:solidFill>
                <a:uFill>
                  <a:solidFill>
                    <a:prstClr val="black">
                      <a:alpha val="0"/>
                    </a:prstClr>
                  </a:solidFill>
                </a:uFill>
                <a:latin typeface="Arial" panose="020B0604020202020204" pitchFamily="34" charset="0"/>
                <a:ea typeface="Aptos"/>
                <a:cs typeface="Arial" panose="020B0604020202020204" pitchFamily="34" charset="0"/>
              </a:rPr>
              <a:t>Résumé exécutif et principales conclusions</a:t>
            </a:r>
          </a:p>
        </p:txBody>
      </p:sp>
      <p:pic>
        <p:nvPicPr>
          <p:cNvPr id="5" name="Picture 4">
            <a:extLst>
              <a:ext uri="{FF2B5EF4-FFF2-40B4-BE49-F238E27FC236}">
                <a16:creationId xmlns:a16="http://schemas.microsoft.com/office/drawing/2014/main" id="{CE2D3F31-0CDF-DF96-AADA-922DAEF5EF67}"/>
              </a:ext>
            </a:extLst>
          </p:cNvPr>
          <p:cNvPicPr>
            <a:picLocks noChangeAspect="1"/>
          </p:cNvPicPr>
          <p:nvPr/>
        </p:nvPicPr>
        <p:blipFill>
          <a:blip r:embed="rId4"/>
          <a:stretch>
            <a:fillRect/>
          </a:stretch>
        </p:blipFill>
        <p:spPr>
          <a:xfrm>
            <a:off x="10072543" y="5546764"/>
            <a:ext cx="1579057" cy="565055"/>
          </a:xfrm>
          <a:prstGeom prst="rect">
            <a:avLst/>
          </a:prstGeom>
        </p:spPr>
      </p:pic>
    </p:spTree>
    <p:extLst>
      <p:ext uri="{BB962C8B-B14F-4D97-AF65-F5344CB8AC3E}">
        <p14:creationId xmlns:p14="http://schemas.microsoft.com/office/powerpoint/2010/main" val="71825544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CACBB224-5C43-C789-5721-2D1DEF034503}"/>
              </a:ext>
            </a:extLst>
          </p:cNvPr>
          <p:cNvPicPr>
            <a:picLocks noChangeAspect="1"/>
          </p:cNvPicPr>
          <p:nvPr/>
        </p:nvPicPr>
        <p:blipFill>
          <a:blip r:embed="rId3"/>
          <a:srcRect b="2988"/>
          <a:stretch>
            <a:fillRect/>
          </a:stretch>
        </p:blipFill>
        <p:spPr>
          <a:xfrm>
            <a:off x="0" y="-80391"/>
            <a:ext cx="12192000" cy="6938391"/>
          </a:xfrm>
          <a:prstGeom prst="rect">
            <a:avLst/>
          </a:prstGeom>
        </p:spPr>
      </p:pic>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685800" y="1282684"/>
            <a:ext cx="10530351" cy="5048667"/>
          </a:xfrm>
          <a:prstGeom prst="roundRect">
            <a:avLst>
              <a:gd name="adj" fmla="val 2184"/>
            </a:avLst>
          </a:prstGeom>
          <a:solidFill>
            <a:schemeClr val="bg1"/>
          </a:solidFill>
        </p:spPr>
        <p:txBody>
          <a:bodyPr lIns="91440" tIns="91440" rIns="91440" bIns="91440"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fr-FR" sz="1100" b="0" dirty="0" err="1">
                <a:solidFill>
                  <a:srgbClr val="000000"/>
                </a:solidFill>
                <a:uFill>
                  <a:solidFill>
                    <a:prstClr val="black">
                      <a:alpha val="0"/>
                    </a:prstClr>
                  </a:solidFill>
                </a:uFill>
              </a:rPr>
              <a:t>Ivanti</a:t>
            </a:r>
            <a:r>
              <a:rPr lang="fr-FR" sz="1100" b="0" dirty="0">
                <a:solidFill>
                  <a:srgbClr val="000000"/>
                </a:solidFill>
                <a:uFill>
                  <a:solidFill>
                    <a:prstClr val="black">
                      <a:alpha val="0"/>
                    </a:prstClr>
                  </a:solidFill>
                </a:uFill>
              </a:rPr>
              <a:t> a interrogé 3 900 employés dans six pays, les États-Unis, le Royaume-Uni, la France, l’Allemagne, l’Australie et le Japon, en février et mars 2026. Notre objectif : comprendre comment l’IA transforme les opérations informatiques et les dynamiques de main-d’œuvre à travers les régions et les secteurs.</a:t>
            </a:r>
          </a:p>
          <a:p>
            <a:br>
              <a:rPr lang="fr-FR" sz="1100" dirty="0"/>
            </a:br>
            <a:r>
              <a:rPr lang="fr-FR" sz="1100" b="0" dirty="0">
                <a:solidFill>
                  <a:srgbClr val="000000"/>
                </a:solidFill>
                <a:uFill>
                  <a:solidFill>
                    <a:prstClr val="black">
                      <a:alpha val="0"/>
                    </a:prstClr>
                  </a:solidFill>
                </a:uFill>
              </a:rPr>
              <a:t>L’enquête incluait deux groupes de répondants distincts : 1 500 professionnels de l’informatique dont les principales responsabilités sont liées à l’informatique ou à la cybersécurité, et 2 400 employés de bureau occupant des postes non informatiques. Tous les participants ont travaillé pour des organisations employant au moins 500 personnes.</a:t>
            </a:r>
            <a:endParaRPr lang="fr-FR" sz="1100" b="0" dirty="0">
              <a:solidFill>
                <a:srgbClr val="000000"/>
              </a:solidFill>
              <a:ea typeface="Bitter"/>
            </a:endParaRPr>
          </a:p>
          <a:p>
            <a:br>
              <a:rPr lang="fr-FR" sz="1100" dirty="0"/>
            </a:br>
            <a:r>
              <a:rPr lang="fr-FR" sz="1100" b="0" dirty="0">
                <a:solidFill>
                  <a:srgbClr val="000000"/>
                </a:solidFill>
                <a:uFill>
                  <a:solidFill>
                    <a:prstClr val="black">
                      <a:alpha val="0"/>
                    </a:prstClr>
                  </a:solidFill>
                </a:uFill>
              </a:rPr>
              <a:t>Ce rapport s’appuie sur deux échelles de maturité distinctes, chacune mesurant une dimension différente de l’adoption de l’IA. La première est une </a:t>
            </a:r>
            <a:r>
              <a:rPr lang="fr-FR" sz="1100" b="0" i="1" dirty="0">
                <a:solidFill>
                  <a:srgbClr val="000000"/>
                </a:solidFill>
                <a:uFill>
                  <a:solidFill>
                    <a:prstClr val="black">
                      <a:alpha val="0"/>
                    </a:prstClr>
                  </a:solidFill>
                </a:uFill>
              </a:rPr>
              <a:t>échelle de maturité organisationnelle de l’IA</a:t>
            </a:r>
            <a:r>
              <a:rPr lang="fr-FR" sz="1100" b="0" dirty="0">
                <a:solidFill>
                  <a:srgbClr val="000000"/>
                </a:solidFill>
                <a:uFill>
                  <a:solidFill>
                    <a:prstClr val="black">
                      <a:alpha val="0"/>
                    </a:prstClr>
                  </a:solidFill>
                </a:uFill>
              </a:rPr>
              <a:t>, qui reflète dans quelle mesure, en largeur et en profondeur, une organisation a intégré l’IA dans ses opérations informatiques. Les répondants (professionnels de l’informatique) ont évalué leur organisation sur une échelle de cinq points allant de « Expérimentation précoce : pilotes ou preuves de concept » à « Utilisation à grande échelle, critique pour l’entreprise avec amélioration continue ». Dans ce rapport, les comparaisons portent principalement sur les organisations en phase d’expérimentation initiale et celles ayant atteint un stade d’adoption à grande échelle ou critique, les deux extrémités du spectre d’adoption active. Les organisations ne déclarant aucune utilisation de l’IA sont exclues des comparaisons de maturité.</a:t>
            </a:r>
          </a:p>
          <a:p>
            <a:br>
              <a:rPr lang="fr-FR" sz="1100" dirty="0"/>
            </a:br>
            <a:r>
              <a:rPr lang="fr-FR" sz="1100" b="0" dirty="0">
                <a:solidFill>
                  <a:srgbClr val="000000"/>
                </a:solidFill>
                <a:uFill>
                  <a:solidFill>
                    <a:prstClr val="black">
                      <a:alpha val="0"/>
                    </a:prstClr>
                  </a:solidFill>
                </a:uFill>
              </a:rPr>
              <a:t>La deuxième est une </a:t>
            </a:r>
            <a:r>
              <a:rPr lang="fr-FR" sz="1100" b="0" i="1" dirty="0">
                <a:solidFill>
                  <a:srgbClr val="000000"/>
                </a:solidFill>
                <a:uFill>
                  <a:solidFill>
                    <a:prstClr val="black">
                      <a:alpha val="0"/>
                    </a:prstClr>
                  </a:solidFill>
                </a:uFill>
              </a:rPr>
              <a:t>échelle de maturité individuelle de l’IA</a:t>
            </a:r>
            <a:r>
              <a:rPr lang="fr-FR" sz="1100" b="0" dirty="0">
                <a:solidFill>
                  <a:srgbClr val="000000"/>
                </a:solidFill>
                <a:uFill>
                  <a:solidFill>
                    <a:prstClr val="black">
                      <a:alpha val="0"/>
                    </a:prstClr>
                  </a:solidFill>
                </a:uFill>
              </a:rPr>
              <a:t>, qui reflète à quel point une personne intègre l’IA dans son propre travail quotidien. Les répondants (professionnels de l’informatique et employés de bureau) ont choisi parmi cinq profils allant de « Utilisation de base : utilisation occasionnelle d’outils de chat IA pour des tâches simples » à « Automatisation avancée : création de flux de travail basés sur l’IA ou utilisation d’agents IA qui fonctionnent indépendamment ». Lorsque les résultats sont segmentés par maturité individuelle, le rapport compare les utilisateurs basiques et les utilisateurs en automatisation avancée.</a:t>
            </a:r>
            <a:endParaRPr lang="fr-FR" sz="1100" b="0" dirty="0">
              <a:solidFill>
                <a:srgbClr val="000000"/>
              </a:solidFill>
              <a:ea typeface="Bitter"/>
            </a:endParaRPr>
          </a:p>
          <a:p>
            <a:br>
              <a:rPr lang="fr-FR" sz="1100" dirty="0"/>
            </a:br>
            <a:r>
              <a:rPr lang="fr-FR" sz="1100" b="0" dirty="0">
                <a:solidFill>
                  <a:srgbClr val="000000"/>
                </a:solidFill>
                <a:uFill>
                  <a:solidFill>
                    <a:prstClr val="black">
                      <a:alpha val="0"/>
                    </a:prstClr>
                  </a:solidFill>
                </a:uFill>
              </a:rPr>
              <a:t>La collecte d’informations par </a:t>
            </a:r>
            <a:r>
              <a:rPr lang="fr-FR" sz="1100" b="0" dirty="0" err="1">
                <a:solidFill>
                  <a:srgbClr val="000000"/>
                </a:solidFill>
                <a:uFill>
                  <a:solidFill>
                    <a:prstClr val="black">
                      <a:alpha val="0"/>
                    </a:prstClr>
                  </a:solidFill>
                </a:uFill>
              </a:rPr>
              <a:t>auto-déclaration</a:t>
            </a:r>
            <a:r>
              <a:rPr lang="fr-FR" sz="1100" b="0" dirty="0">
                <a:solidFill>
                  <a:srgbClr val="000000"/>
                </a:solidFill>
                <a:uFill>
                  <a:solidFill>
                    <a:prstClr val="black">
                      <a:alpha val="0"/>
                    </a:prstClr>
                  </a:solidFill>
                </a:uFill>
              </a:rPr>
              <a:t> comporte des limites, car les personnes peuvent être biaisées dans l’évaluation de leurs propres efforts ou des capacités de leur organisation. Nous invitons les lecteurs à garder ces limites à l’esprit lors de l’interprétation des résultats.</a:t>
            </a:r>
            <a:endParaRPr lang="fr-FR" sz="1100" b="0" dirty="0">
              <a:solidFill>
                <a:srgbClr val="000000"/>
              </a:solidFill>
              <a:ea typeface="Bitter"/>
            </a:endParaRPr>
          </a:p>
          <a:p>
            <a:br>
              <a:rPr lang="fr-FR" sz="1100" dirty="0"/>
            </a:br>
            <a:r>
              <a:rPr lang="fr-FR" sz="1100" b="0" dirty="0">
                <a:solidFill>
                  <a:srgbClr val="000000"/>
                </a:solidFill>
                <a:uFill>
                  <a:solidFill>
                    <a:prstClr val="black">
                      <a:alpha val="0"/>
                    </a:prstClr>
                  </a:solidFill>
                </a:uFill>
              </a:rPr>
              <a:t>Cette étude a été menée par Ravn </a:t>
            </a:r>
            <a:r>
              <a:rPr lang="fr-FR" sz="1100" b="0" dirty="0" err="1">
                <a:solidFill>
                  <a:srgbClr val="000000"/>
                </a:solidFill>
                <a:uFill>
                  <a:solidFill>
                    <a:prstClr val="black">
                      <a:alpha val="0"/>
                    </a:prstClr>
                  </a:solidFill>
                </a:uFill>
              </a:rPr>
              <a:t>Research</a:t>
            </a:r>
            <a:r>
              <a:rPr lang="fr-FR" sz="1100" b="0" dirty="0">
                <a:solidFill>
                  <a:srgbClr val="000000"/>
                </a:solidFill>
                <a:uFill>
                  <a:solidFill>
                    <a:prstClr val="black">
                      <a:alpha val="0"/>
                    </a:prstClr>
                  </a:solidFill>
                </a:uFill>
              </a:rPr>
              <a:t>, et les personnes interrogées ont été recrutées par MSI Advanced Customer Insights. Les résultats de l’enquête ne sont pas pondérés. Les détails démographiques et </a:t>
            </a:r>
            <a:r>
              <a:rPr lang="fr-FR" sz="1100" b="0" dirty="0" err="1">
                <a:solidFill>
                  <a:srgbClr val="000000"/>
                </a:solidFill>
                <a:uFill>
                  <a:solidFill>
                    <a:prstClr val="black">
                      <a:alpha val="0"/>
                    </a:prstClr>
                  </a:solidFill>
                </a:uFill>
              </a:rPr>
              <a:t>firmographiques</a:t>
            </a:r>
            <a:r>
              <a:rPr lang="fr-FR" sz="1100" b="0" dirty="0">
                <a:solidFill>
                  <a:srgbClr val="000000"/>
                </a:solidFill>
                <a:uFill>
                  <a:solidFill>
                    <a:prstClr val="black">
                      <a:alpha val="0"/>
                    </a:prstClr>
                  </a:solidFill>
                </a:uFill>
              </a:rPr>
              <a:t> sont disponibles en annexe ; des détails supplémentaires par pays sont disponibles sur demande.</a:t>
            </a:r>
            <a:endParaRPr lang="fr-FR" sz="1100" b="0" dirty="0">
              <a:solidFill>
                <a:srgbClr val="000000"/>
              </a:solidFill>
              <a:ea typeface="Bitter"/>
            </a:endParaRPr>
          </a:p>
        </p:txBody>
      </p:sp>
      <p:sp>
        <p:nvSpPr>
          <p:cNvPr id="6" name="TextBox 5">
            <a:extLst>
              <a:ext uri="{FF2B5EF4-FFF2-40B4-BE49-F238E27FC236}">
                <a16:creationId xmlns:a16="http://schemas.microsoft.com/office/drawing/2014/main" id="{B66D8FE0-5CC5-0DB5-BFC0-456CA1F09DFC}"/>
              </a:ext>
            </a:extLst>
          </p:cNvPr>
          <p:cNvSpPr txBox="1"/>
          <p:nvPr/>
        </p:nvSpPr>
        <p:spPr>
          <a:xfrm>
            <a:off x="4572000" y="6470650"/>
            <a:ext cx="6644151" cy="215444"/>
          </a:xfrm>
          <a:prstGeom prst="rect">
            <a:avLst/>
          </a:prstGeom>
          <a:noFill/>
        </p:spPr>
        <p:txBody>
          <a:bodyPr wrap="square" lIns="91440" tIns="45720" rIns="91440" bIns="45720" rtlCol="0" anchor="b">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r"/>
            <a:r>
              <a:rPr lang="fr-FR" sz="800" dirty="0">
                <a:solidFill>
                  <a:schemeClr val="bg1"/>
                </a:solidFill>
                <a:uFill>
                  <a:solidFill>
                    <a:prstClr val="black">
                      <a:alpha val="0"/>
                    </a:prstClr>
                  </a:solidFill>
                </a:uFill>
                <a:latin typeface="Inter Italic"/>
                <a:ea typeface="Inter Italic"/>
                <a:cs typeface="Inter Italic"/>
              </a:rPr>
              <a:t>Copyright © 2026, </a:t>
            </a:r>
            <a:r>
              <a:rPr lang="fr-FR" sz="800" dirty="0" err="1">
                <a:solidFill>
                  <a:schemeClr val="bg1"/>
                </a:solidFill>
                <a:uFill>
                  <a:solidFill>
                    <a:prstClr val="black">
                      <a:alpha val="0"/>
                    </a:prstClr>
                  </a:solidFill>
                </a:uFill>
                <a:latin typeface="Inter Italic"/>
                <a:ea typeface="Inter Italic"/>
                <a:cs typeface="Inter Italic"/>
              </a:rPr>
              <a:t>Ivanti</a:t>
            </a:r>
            <a:r>
              <a:rPr lang="fr-FR" sz="800" dirty="0">
                <a:solidFill>
                  <a:schemeClr val="bg1"/>
                </a:solidFill>
                <a:uFill>
                  <a:solidFill>
                    <a:prstClr val="black">
                      <a:alpha val="0"/>
                    </a:prstClr>
                  </a:solidFill>
                </a:uFill>
                <a:latin typeface="Inter Italic"/>
                <a:ea typeface="Inter Italic"/>
                <a:cs typeface="Inter Italic"/>
              </a:rPr>
              <a:t>. Tous droits réservés. Rapport de changement de paradigme.</a:t>
            </a:r>
            <a:endParaRPr lang="en-US" sz="1000" dirty="0">
              <a:solidFill>
                <a:schemeClr val="bg1"/>
              </a:solidFill>
              <a:ea typeface="Calibri" panose="020F0502020204030204"/>
              <a:cs typeface="Calibri"/>
            </a:endParaRP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89894" y="381000"/>
            <a:ext cx="6344305"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fr-FR" sz="4000" dirty="0">
                <a:solidFill>
                  <a:srgbClr val="FFFFFF"/>
                </a:solidFill>
                <a:uFill>
                  <a:solidFill>
                    <a:prstClr val="black">
                      <a:alpha val="0"/>
                    </a:prstClr>
                  </a:solidFill>
                </a:uFill>
                <a:ea typeface="Arial"/>
                <a:cs typeface="Arial"/>
              </a:rPr>
              <a:t>À propos de la recherche</a:t>
            </a:r>
          </a:p>
        </p:txBody>
      </p:sp>
    </p:spTree>
    <p:extLst>
      <p:ext uri="{BB962C8B-B14F-4D97-AF65-F5344CB8AC3E}">
        <p14:creationId xmlns:p14="http://schemas.microsoft.com/office/powerpoint/2010/main" val="65064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1862E-CC7B-B82E-89BE-7691FCBF5A1F}"/>
            </a:ext>
          </a:extLst>
        </p:cNvPr>
        <p:cNvGrpSpPr/>
        <p:nvPr/>
      </p:nvGrpSpPr>
      <p:grpSpPr>
        <a:xfrm>
          <a:off x="0" y="0"/>
          <a:ext cx="0" cy="0"/>
          <a:chOff x="0" y="0"/>
          <a:chExt cx="0" cy="0"/>
        </a:xfrm>
      </p:grpSpPr>
      <p:sp>
        <p:nvSpPr>
          <p:cNvPr id="19" name="Rectangle 18">
            <a:extLst>
              <a:ext uri="{FF2B5EF4-FFF2-40B4-BE49-F238E27FC236}">
                <a16:creationId xmlns:a16="http://schemas.microsoft.com/office/drawing/2014/main" id="{BA3EA4E7-1A22-5543-EA89-42922989E7B8}"/>
              </a:ext>
            </a:extLst>
          </p:cNvPr>
          <p:cNvSpPr/>
          <p:nvPr/>
        </p:nvSpPr>
        <p:spPr>
          <a:xfrm rot="5400000">
            <a:off x="5368386" y="-5368383"/>
            <a:ext cx="1455229" cy="12192003"/>
          </a:xfrm>
          <a:prstGeom prst="rect">
            <a:avLst/>
          </a:prstGeom>
          <a:solidFill>
            <a:srgbClr val="280B3F"/>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Source Sans Pro"/>
              <a:ea typeface="Source Sans Pro"/>
            </a:endParaRPr>
          </a:p>
        </p:txBody>
      </p:sp>
      <p:pic>
        <p:nvPicPr>
          <p:cNvPr id="4" name="Picture 3" descr="A colorful fan shaped fan&#10;&#10;AI-generated content may be incorrect.">
            <a:extLst>
              <a:ext uri="{FF2B5EF4-FFF2-40B4-BE49-F238E27FC236}">
                <a16:creationId xmlns:a16="http://schemas.microsoft.com/office/drawing/2014/main" id="{AF36B8E7-083F-D5A9-FB45-669A8D0E09AD}"/>
              </a:ext>
            </a:extLst>
          </p:cNvPr>
          <p:cNvPicPr>
            <a:picLocks noChangeAspect="1"/>
          </p:cNvPicPr>
          <p:nvPr/>
        </p:nvPicPr>
        <p:blipFill>
          <a:blip r:embed="rId3"/>
          <a:srcRect l="6427" t="15580" b="6935"/>
          <a:stretch>
            <a:fillRect/>
          </a:stretch>
        </p:blipFill>
        <p:spPr>
          <a:xfrm>
            <a:off x="9067800" y="5"/>
            <a:ext cx="3124200" cy="1455228"/>
          </a:xfrm>
          <a:prstGeom prst="rect">
            <a:avLst/>
          </a:prstGeom>
        </p:spPr>
      </p:pic>
      <p:sp>
        <p:nvSpPr>
          <p:cNvPr id="2" name="TextBox 1">
            <a:extLst>
              <a:ext uri="{FF2B5EF4-FFF2-40B4-BE49-F238E27FC236}">
                <a16:creationId xmlns:a16="http://schemas.microsoft.com/office/drawing/2014/main" id="{07CC49FE-1F3D-6F10-C5D6-277A2808C56C}"/>
              </a:ext>
            </a:extLst>
          </p:cNvPr>
          <p:cNvSpPr txBox="1"/>
          <p:nvPr/>
        </p:nvSpPr>
        <p:spPr>
          <a:xfrm>
            <a:off x="609600" y="436267"/>
            <a:ext cx="978866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dirty="0">
                <a:solidFill>
                  <a:srgbClr val="FFFFFF"/>
                </a:solidFill>
                <a:uFill>
                  <a:solidFill>
                    <a:prstClr val="black">
                      <a:alpha val="0"/>
                    </a:prstClr>
                  </a:solidFill>
                </a:uFill>
                <a:latin typeface="Arial"/>
                <a:ea typeface="Arial"/>
              </a:rPr>
              <a:t>La plupart des organisations informatiques ont largement dépassé l’expérimentation de l’IA, mais l’écart entre les leaders et les retardataires se creuse rapidement.</a:t>
            </a:r>
            <a:endParaRPr lang="en-US" dirty="0"/>
          </a:p>
        </p:txBody>
      </p:sp>
      <p:pic>
        <p:nvPicPr>
          <p:cNvPr id="6" name="Picture 5" descr="A screenshot of a black and pink text&#10;&#10;AI-generated content may be incorrect.">
            <a:extLst>
              <a:ext uri="{FF2B5EF4-FFF2-40B4-BE49-F238E27FC236}">
                <a16:creationId xmlns:a16="http://schemas.microsoft.com/office/drawing/2014/main" id="{08F5905F-A130-7209-F832-3D7E8EEEDC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964" y="1657206"/>
            <a:ext cx="10626436" cy="4844797"/>
          </a:xfrm>
          <a:prstGeom prst="rect">
            <a:avLst/>
          </a:prstGeom>
        </p:spPr>
      </p:pic>
    </p:spTree>
    <p:extLst>
      <p:ext uri="{BB962C8B-B14F-4D97-AF65-F5344CB8AC3E}">
        <p14:creationId xmlns:p14="http://schemas.microsoft.com/office/powerpoint/2010/main" val="309968805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4010DB-DCD3-066A-F044-5441E0DCC748}"/>
              </a:ext>
            </a:extLst>
          </p:cNvPr>
          <p:cNvSpPr/>
          <p:nvPr/>
        </p:nvSpPr>
        <p:spPr>
          <a:xfrm rot="5400000">
            <a:off x="5368385" y="-5368381"/>
            <a:ext cx="1455229" cy="12192002"/>
          </a:xfrm>
          <a:prstGeom prst="rect">
            <a:avLst/>
          </a:prstGeom>
          <a:solidFill>
            <a:srgbClr val="280B3F"/>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Source Sans Pro"/>
              <a:ea typeface="Source Sans Pro"/>
            </a:endParaRPr>
          </a:p>
        </p:txBody>
      </p:sp>
      <p:pic>
        <p:nvPicPr>
          <p:cNvPr id="6" name="Picture 5" descr="A colorful fan shaped fan&#10;&#10;AI-generated content may be incorrect.">
            <a:extLst>
              <a:ext uri="{FF2B5EF4-FFF2-40B4-BE49-F238E27FC236}">
                <a16:creationId xmlns:a16="http://schemas.microsoft.com/office/drawing/2014/main" id="{99FEB149-B39F-1EE1-93C4-1B57DCBEDC10}"/>
              </a:ext>
            </a:extLst>
          </p:cNvPr>
          <p:cNvPicPr>
            <a:picLocks noChangeAspect="1"/>
          </p:cNvPicPr>
          <p:nvPr/>
        </p:nvPicPr>
        <p:blipFill>
          <a:blip r:embed="rId3"/>
          <a:srcRect l="6427" t="15580" b="6935"/>
          <a:stretch>
            <a:fillRect/>
          </a:stretch>
        </p:blipFill>
        <p:spPr>
          <a:xfrm>
            <a:off x="9067800" y="5"/>
            <a:ext cx="3124200" cy="1455228"/>
          </a:xfrm>
          <a:prstGeom prst="rect">
            <a:avLst/>
          </a:prstGeom>
        </p:spPr>
      </p:pic>
      <p:sp>
        <p:nvSpPr>
          <p:cNvPr id="8" name="TextBox 7">
            <a:extLst>
              <a:ext uri="{FF2B5EF4-FFF2-40B4-BE49-F238E27FC236}">
                <a16:creationId xmlns:a16="http://schemas.microsoft.com/office/drawing/2014/main" id="{3187CA16-1586-90B5-BE93-50E9B6F347DB}"/>
              </a:ext>
            </a:extLst>
          </p:cNvPr>
          <p:cNvSpPr txBox="1"/>
          <p:nvPr/>
        </p:nvSpPr>
        <p:spPr>
          <a:xfrm>
            <a:off x="609600" y="512175"/>
            <a:ext cx="9788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b="1" dirty="0">
                <a:solidFill>
                  <a:srgbClr val="FFFFFF"/>
                </a:solidFill>
                <a:uFill>
                  <a:solidFill>
                    <a:prstClr val="black">
                      <a:alpha val="0"/>
                    </a:prstClr>
                  </a:solidFill>
                </a:uFill>
              </a:rPr>
              <a:t>L’IA est intégrée à la gestion des postes de travail, et le rythme de l’automatisation s’accélère. </a:t>
            </a:r>
            <a:endParaRPr lang="en-US" sz="2000" b="1" dirty="0">
              <a:solidFill>
                <a:srgbClr val="FFFFFF"/>
              </a:solidFill>
            </a:endParaRPr>
          </a:p>
        </p:txBody>
      </p:sp>
      <p:pic>
        <p:nvPicPr>
          <p:cNvPr id="4" name="Picture 3" descr="A screenshot of a graph&#10;&#10;AI-generated content may be incorrect.">
            <a:extLst>
              <a:ext uri="{FF2B5EF4-FFF2-40B4-BE49-F238E27FC236}">
                <a16:creationId xmlns:a16="http://schemas.microsoft.com/office/drawing/2014/main" id="{1FAC9032-EA30-D4C9-6073-8C3CE533D3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 y="1600200"/>
            <a:ext cx="9580418" cy="5104789"/>
          </a:xfrm>
          <a:prstGeom prst="rect">
            <a:avLst/>
          </a:prstGeom>
        </p:spPr>
      </p:pic>
    </p:spTree>
    <p:extLst>
      <p:ext uri="{BB962C8B-B14F-4D97-AF65-F5344CB8AC3E}">
        <p14:creationId xmlns:p14="http://schemas.microsoft.com/office/powerpoint/2010/main" val="165834185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83142C-D189-131D-71E0-96525C3EC4CB}"/>
              </a:ext>
            </a:extLst>
          </p:cNvPr>
          <p:cNvPicPr>
            <a:picLocks noChangeAspect="1"/>
          </p:cNvPicPr>
          <p:nvPr/>
        </p:nvPicPr>
        <p:blipFill>
          <a:blip r:embed="rId2"/>
          <a:srcRect l="363" t="-1283" r="3980" b="56941"/>
          <a:stretch>
            <a:fillRect/>
          </a:stretch>
        </p:blipFill>
        <p:spPr>
          <a:xfrm>
            <a:off x="0" y="1394797"/>
            <a:ext cx="12192000" cy="5463203"/>
          </a:xfrm>
          <a:prstGeom prst="rect">
            <a:avLst/>
          </a:prstGeom>
        </p:spPr>
      </p:pic>
      <p:sp>
        <p:nvSpPr>
          <p:cNvPr id="18" name="Rounded Rectangle 17">
            <a:extLst>
              <a:ext uri="{FF2B5EF4-FFF2-40B4-BE49-F238E27FC236}">
                <a16:creationId xmlns:a16="http://schemas.microsoft.com/office/drawing/2014/main" id="{B4A13694-82CF-DAEE-FFED-4C1EA663B86E}"/>
              </a:ext>
            </a:extLst>
          </p:cNvPr>
          <p:cNvSpPr/>
          <p:nvPr/>
        </p:nvSpPr>
        <p:spPr>
          <a:xfrm>
            <a:off x="6346945" y="1828634"/>
            <a:ext cx="4727727" cy="4628332"/>
          </a:xfrm>
          <a:prstGeom prst="roundRect">
            <a:avLst>
              <a:gd name="adj" fmla="val 3889"/>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b="0" i="0" u="none" strike="noStrike">
                <a:solidFill>
                  <a:srgbClr val="000000"/>
                </a:solidFill>
                <a:latin typeface="Aptos"/>
              </a:rPr>
              <a:t> </a:t>
            </a:r>
            <a:r>
              <a:rPr lang="en-US" sz="1200" b="0" i="0">
                <a:solidFill>
                  <a:srgbClr val="000000"/>
                </a:solidFill>
                <a:latin typeface="Aptos"/>
                <a:ea typeface="Aptos"/>
                <a:cs typeface="Aptos"/>
              </a:rPr>
              <a:t> </a:t>
            </a:r>
            <a:endParaRPr lang="en-US"/>
          </a:p>
        </p:txBody>
      </p:sp>
      <p:graphicFrame>
        <p:nvGraphicFramePr>
          <p:cNvPr id="28" name="Chart 27">
            <a:extLst>
              <a:ext uri="{FF2B5EF4-FFF2-40B4-BE49-F238E27FC236}">
                <a16:creationId xmlns:a16="http://schemas.microsoft.com/office/drawing/2014/main" id="{70A5FCC8-86BB-AA5E-53BD-57D782CAF323}"/>
              </a:ext>
            </a:extLst>
          </p:cNvPr>
          <p:cNvGraphicFramePr/>
          <p:nvPr/>
        </p:nvGraphicFramePr>
        <p:xfrm>
          <a:off x="6046057" y="4155963"/>
          <a:ext cx="3342243" cy="222816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Chart 26">
            <a:extLst>
              <a:ext uri="{FF2B5EF4-FFF2-40B4-BE49-F238E27FC236}">
                <a16:creationId xmlns:a16="http://schemas.microsoft.com/office/drawing/2014/main" id="{8045BBDA-6538-3472-7CA4-084539902214}"/>
              </a:ext>
            </a:extLst>
          </p:cNvPr>
          <p:cNvGraphicFramePr/>
          <p:nvPr/>
        </p:nvGraphicFramePr>
        <p:xfrm>
          <a:off x="6046057" y="1905000"/>
          <a:ext cx="3342243" cy="2228162"/>
        </p:xfrm>
        <a:graphic>
          <a:graphicData uri="http://schemas.openxmlformats.org/drawingml/2006/chart">
            <c:chart xmlns:c="http://schemas.openxmlformats.org/drawingml/2006/chart" xmlns:r="http://schemas.openxmlformats.org/officeDocument/2006/relationships" r:id="rId4"/>
          </a:graphicData>
        </a:graphic>
      </p:graphicFrame>
      <p:sp>
        <p:nvSpPr>
          <p:cNvPr id="12" name="Rounded Rectangle 11">
            <a:extLst>
              <a:ext uri="{FF2B5EF4-FFF2-40B4-BE49-F238E27FC236}">
                <a16:creationId xmlns:a16="http://schemas.microsoft.com/office/drawing/2014/main" id="{DFC00371-8811-1FEC-93C4-F06B0BC5640B}"/>
              </a:ext>
            </a:extLst>
          </p:cNvPr>
          <p:cNvSpPr/>
          <p:nvPr/>
        </p:nvSpPr>
        <p:spPr>
          <a:xfrm>
            <a:off x="1066800" y="1828800"/>
            <a:ext cx="4727727" cy="4628332"/>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7">
            <a:extLst>
              <a:ext uri="{FF2B5EF4-FFF2-40B4-BE49-F238E27FC236}">
                <a16:creationId xmlns:a16="http://schemas.microsoft.com/office/drawing/2014/main" id="{22352CBF-7202-3D2C-62AF-D997DD3893C0}"/>
              </a:ext>
            </a:extLst>
          </p:cNvPr>
          <p:cNvSpPr txBox="1"/>
          <p:nvPr/>
        </p:nvSpPr>
        <p:spPr>
          <a:xfrm>
            <a:off x="1230729" y="4527895"/>
            <a:ext cx="4393183" cy="1769972"/>
          </a:xfrm>
          <a:prstGeom prst="rect">
            <a:avLst/>
          </a:prstGeom>
        </p:spPr>
        <p:txBody>
          <a:bodyPr wrap="square" lIns="0" tIns="0" rIns="0" bIns="0" rtlCol="0" anchor="ctr" anchorCtr="0">
            <a:spAutoFit/>
          </a:bodyPr>
          <a:lstStyle/>
          <a:p>
            <a:pPr algn="r">
              <a:lnSpc>
                <a:spcPts val="5000"/>
              </a:lnSpc>
              <a:spcBef>
                <a:spcPct val="0"/>
              </a:spcBef>
            </a:pPr>
            <a:r>
              <a:rPr lang="en-US" sz="6600" b="1" dirty="0">
                <a:solidFill>
                  <a:schemeClr val="tx2"/>
                </a:solidFill>
                <a:latin typeface="Arial"/>
                <a:cs typeface="Arial"/>
              </a:rPr>
              <a:t>200+ </a:t>
            </a:r>
            <a:endParaRPr lang="en-US" sz="6600" dirty="0">
              <a:solidFill>
                <a:schemeClr val="tx2"/>
              </a:solidFill>
              <a:latin typeface="Arial"/>
              <a:cs typeface="Arial"/>
            </a:endParaRPr>
          </a:p>
          <a:p>
            <a:pPr algn="r">
              <a:lnSpc>
                <a:spcPts val="3840"/>
              </a:lnSpc>
              <a:spcBef>
                <a:spcPct val="0"/>
              </a:spcBef>
            </a:pPr>
            <a:r>
              <a:rPr lang="fr-FR" sz="4500" b="1" dirty="0">
                <a:solidFill>
                  <a:schemeClr val="tx2"/>
                </a:solidFill>
                <a:uFill>
                  <a:solidFill>
                    <a:prstClr val="black">
                      <a:alpha val="0"/>
                    </a:prstClr>
                  </a:solidFill>
                </a:uFill>
                <a:ea typeface="Arial"/>
                <a:cs typeface="Arial"/>
              </a:rPr>
              <a:t>heures/an</a:t>
            </a:r>
            <a:r>
              <a:rPr lang="fr-FR" sz="5500" b="1" dirty="0">
                <a:solidFill>
                  <a:schemeClr val="tx2"/>
                </a:solidFill>
                <a:uFill>
                  <a:solidFill>
                    <a:prstClr val="black">
                      <a:alpha val="0"/>
                    </a:prstClr>
                  </a:solidFill>
                </a:uFill>
                <a:ea typeface="Arial"/>
                <a:cs typeface="Arial"/>
              </a:rPr>
              <a:t> </a:t>
            </a:r>
            <a:endParaRPr lang="en-US" sz="5500" dirty="0">
              <a:solidFill>
                <a:schemeClr val="tx2"/>
              </a:solidFill>
              <a:cs typeface="Arial"/>
            </a:endParaRPr>
          </a:p>
          <a:p>
            <a:pPr algn="r">
              <a:lnSpc>
                <a:spcPts val="5000"/>
              </a:lnSpc>
              <a:spcBef>
                <a:spcPct val="0"/>
              </a:spcBef>
            </a:pPr>
            <a:endParaRPr lang="en-US" sz="5500" dirty="0">
              <a:solidFill>
                <a:schemeClr val="tx2"/>
              </a:solidFill>
              <a:cs typeface="Arial"/>
            </a:endParaRPr>
          </a:p>
        </p:txBody>
      </p:sp>
      <p:sp>
        <p:nvSpPr>
          <p:cNvPr id="21" name="TextBox 10">
            <a:extLst>
              <a:ext uri="{FF2B5EF4-FFF2-40B4-BE49-F238E27FC236}">
                <a16:creationId xmlns:a16="http://schemas.microsoft.com/office/drawing/2014/main" id="{C6C65323-48D2-E89C-C19F-5AE207D7F46F}"/>
              </a:ext>
            </a:extLst>
          </p:cNvPr>
          <p:cNvSpPr txBox="1"/>
          <p:nvPr/>
        </p:nvSpPr>
        <p:spPr>
          <a:xfrm>
            <a:off x="8812562" y="2488507"/>
            <a:ext cx="2010512" cy="1077218"/>
          </a:xfrm>
          <a:prstGeom prst="rect">
            <a:avLst/>
          </a:prstGeom>
        </p:spPr>
        <p:txBody>
          <a:bodyPr wrap="square" lIns="0" tIns="0" rIns="0" bIns="0" rtlCol="0" anchor="t">
            <a:spAutoFit/>
          </a:bodyPr>
          <a:lstStyle/>
          <a:p>
            <a:r>
              <a:rPr lang="fr-FR" sz="1400" b="1" dirty="0">
                <a:solidFill>
                  <a:schemeClr val="accent1"/>
                </a:solidFill>
                <a:uFill>
                  <a:solidFill>
                    <a:prstClr val="black">
                      <a:alpha val="0"/>
                    </a:prstClr>
                  </a:solidFill>
                </a:uFill>
                <a:cs typeface="Arial"/>
              </a:rPr>
              <a:t>des professionnels de l’informatique déclarent que l’IA leur permet de travailler </a:t>
            </a:r>
            <a:r>
              <a:rPr lang="fr-FR" sz="1400" b="1" i="1" dirty="0">
                <a:solidFill>
                  <a:schemeClr val="accent1"/>
                </a:solidFill>
                <a:uFill>
                  <a:solidFill>
                    <a:prstClr val="black">
                      <a:alpha val="0"/>
                    </a:prstClr>
                  </a:solidFill>
                </a:uFill>
                <a:cs typeface="Arial"/>
              </a:rPr>
              <a:t>plus</a:t>
            </a:r>
            <a:r>
              <a:rPr lang="fr-FR" sz="1400" b="1" dirty="0">
                <a:solidFill>
                  <a:schemeClr val="accent1"/>
                </a:solidFill>
                <a:uFill>
                  <a:solidFill>
                    <a:prstClr val="black">
                      <a:alpha val="0"/>
                    </a:prstClr>
                  </a:solidFill>
                </a:uFill>
                <a:cs typeface="Arial"/>
              </a:rPr>
              <a:t> </a:t>
            </a:r>
            <a:r>
              <a:rPr lang="fr-FR" sz="1400" b="1" i="1" dirty="0">
                <a:solidFill>
                  <a:schemeClr val="accent1"/>
                </a:solidFill>
                <a:uFill>
                  <a:solidFill>
                    <a:prstClr val="black">
                      <a:alpha val="0"/>
                    </a:prstClr>
                  </a:solidFill>
                </a:uFill>
                <a:cs typeface="Arial"/>
              </a:rPr>
              <a:t>rapidement et mieux.</a:t>
            </a:r>
          </a:p>
        </p:txBody>
      </p:sp>
      <p:sp>
        <p:nvSpPr>
          <p:cNvPr id="3" name="TextBox 2">
            <a:extLst>
              <a:ext uri="{FF2B5EF4-FFF2-40B4-BE49-F238E27FC236}">
                <a16:creationId xmlns:a16="http://schemas.microsoft.com/office/drawing/2014/main" id="{F67035E8-8EAE-41E9-AA81-030335E986A2}"/>
              </a:ext>
            </a:extLst>
          </p:cNvPr>
          <p:cNvSpPr txBox="1"/>
          <p:nvPr/>
        </p:nvSpPr>
        <p:spPr>
          <a:xfrm>
            <a:off x="360947" y="200526"/>
            <a:ext cx="11563684" cy="6951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8" name="TextBox 7">
            <a:extLst>
              <a:ext uri="{FF2B5EF4-FFF2-40B4-BE49-F238E27FC236}">
                <a16:creationId xmlns:a16="http://schemas.microsoft.com/office/drawing/2014/main" id="{5A4A9B46-E913-42EB-D5E4-BE005E49DA57}"/>
              </a:ext>
            </a:extLst>
          </p:cNvPr>
          <p:cNvSpPr txBox="1"/>
          <p:nvPr/>
        </p:nvSpPr>
        <p:spPr>
          <a:xfrm>
            <a:off x="3048000" y="2646416"/>
            <a:ext cx="2575912" cy="1569660"/>
          </a:xfrm>
          <a:prstGeom prst="rect">
            <a:avLst/>
          </a:prstGeom>
          <a:solidFill>
            <a:schemeClr val="bg1"/>
          </a:solid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fr-FR" sz="2400" dirty="0">
                <a:solidFill>
                  <a:schemeClr val="tx2"/>
                </a:solidFill>
                <a:uFill>
                  <a:solidFill>
                    <a:prstClr val="black">
                      <a:alpha val="0"/>
                    </a:prstClr>
                  </a:solidFill>
                </a:uFill>
                <a:ea typeface="Arial"/>
                <a:cs typeface="Arial"/>
              </a:rPr>
              <a:t>L’IA fait gagner du temps aux professionnels de l’informatique</a:t>
            </a:r>
            <a:endParaRPr lang="en-US" sz="2400" dirty="0">
              <a:solidFill>
                <a:schemeClr val="tx2"/>
              </a:solidFill>
              <a:cs typeface="Arial"/>
            </a:endParaRPr>
          </a:p>
        </p:txBody>
      </p:sp>
      <p:sp>
        <p:nvSpPr>
          <p:cNvPr id="9" name="TextBox 10">
            <a:extLst>
              <a:ext uri="{FF2B5EF4-FFF2-40B4-BE49-F238E27FC236}">
                <a16:creationId xmlns:a16="http://schemas.microsoft.com/office/drawing/2014/main" id="{5D7E2CF5-B616-9C86-5D3A-38D3A9AA975E}"/>
              </a:ext>
            </a:extLst>
          </p:cNvPr>
          <p:cNvSpPr txBox="1"/>
          <p:nvPr/>
        </p:nvSpPr>
        <p:spPr>
          <a:xfrm>
            <a:off x="8812562" y="4480684"/>
            <a:ext cx="1931638" cy="1292662"/>
          </a:xfrm>
          <a:prstGeom prst="rect">
            <a:avLst/>
          </a:prstGeom>
        </p:spPr>
        <p:txBody>
          <a:bodyPr wrap="square" lIns="0" tIns="0" rIns="0" bIns="0" rtlCol="0" anchor="t">
            <a:spAutoFit/>
          </a:bodyPr>
          <a:lstStyle/>
          <a:p>
            <a:r>
              <a:rPr lang="fr-FR" sz="1400" b="1" dirty="0">
                <a:solidFill>
                  <a:schemeClr val="accent2"/>
                </a:solidFill>
                <a:uFill>
                  <a:solidFill>
                    <a:prstClr val="black">
                      <a:alpha val="0"/>
                    </a:prstClr>
                  </a:solidFill>
                </a:uFill>
                <a:cs typeface="Arial"/>
              </a:rPr>
              <a:t>des professionnels de l’informatique déclarent que l’IA les aide à se concentrer sur un travail plus complexe/stratégique,</a:t>
            </a:r>
            <a:endParaRPr lang="en-US" sz="1400" b="1" dirty="0">
              <a:solidFill>
                <a:schemeClr val="accent2"/>
              </a:solidFill>
              <a:uFill>
                <a:solidFill>
                  <a:prstClr val="black">
                    <a:alpha val="0"/>
                  </a:prstClr>
                </a:solidFill>
              </a:uFill>
              <a:cs typeface="Arial"/>
            </a:endParaRPr>
          </a:p>
        </p:txBody>
      </p:sp>
      <p:sp>
        <p:nvSpPr>
          <p:cNvPr id="4" name="TextBox 3">
            <a:extLst>
              <a:ext uri="{FF2B5EF4-FFF2-40B4-BE49-F238E27FC236}">
                <a16:creationId xmlns:a16="http://schemas.microsoft.com/office/drawing/2014/main" id="{01C296F0-EAEC-01F7-885E-5AE2F0F4EFD9}"/>
              </a:ext>
            </a:extLst>
          </p:cNvPr>
          <p:cNvSpPr txBox="1"/>
          <p:nvPr/>
        </p:nvSpPr>
        <p:spPr>
          <a:xfrm>
            <a:off x="1066800" y="473875"/>
            <a:ext cx="10007872"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b="1" dirty="0">
                <a:solidFill>
                  <a:srgbClr val="4E0389"/>
                </a:solidFill>
                <a:uFill>
                  <a:solidFill>
                    <a:prstClr val="black">
                      <a:alpha val="0"/>
                    </a:prstClr>
                  </a:solidFill>
                </a:uFill>
              </a:rPr>
              <a:t>L’IA permet aux équipes informatiques de gagner du temps et de libérer la capacité des équipes à se concentrer sur le travail stratégique et complexe qui compte le plus pour l’organisation. </a:t>
            </a:r>
            <a:endParaRPr lang="en-US" sz="2000" b="1" dirty="0">
              <a:solidFill>
                <a:schemeClr val="accent1"/>
              </a:solidFill>
            </a:endParaRPr>
          </a:p>
        </p:txBody>
      </p:sp>
      <p:pic>
        <p:nvPicPr>
          <p:cNvPr id="17" name="Graphic 16" descr="Clock with solid fill">
            <a:extLst>
              <a:ext uri="{FF2B5EF4-FFF2-40B4-BE49-F238E27FC236}">
                <a16:creationId xmlns:a16="http://schemas.microsoft.com/office/drawing/2014/main" id="{8986814B-B3EC-8E89-02A6-FCDDE12BF64F}"/>
              </a:ext>
            </a:extLst>
          </p:cNvPr>
          <p:cNvPicPr>
            <a:picLocks noChangeAspect="1"/>
          </p:cNvPicPr>
          <p:nvPr/>
        </p:nvPicPr>
        <p:blipFill>
          <a:blip>
            <a:extLst>
              <a:ext uri="{96DAC541-7B7A-43D3-8B79-37D633B846F1}">
                <asvg:svgBlip xmlns:asvg="http://schemas.microsoft.com/office/drawing/2016/SVG/main" r:embed="rId5"/>
              </a:ext>
            </a:extLst>
          </a:blip>
          <a:srcRect l="33049"/>
          <a:stretch>
            <a:fillRect/>
          </a:stretch>
        </p:blipFill>
        <p:spPr>
          <a:xfrm>
            <a:off x="1066800" y="1905000"/>
            <a:ext cx="2288674" cy="3418408"/>
          </a:xfrm>
          <a:prstGeom prst="rect">
            <a:avLst/>
          </a:prstGeom>
        </p:spPr>
      </p:pic>
      <p:sp>
        <p:nvSpPr>
          <p:cNvPr id="24" name="TextBox 10">
            <a:extLst>
              <a:ext uri="{FF2B5EF4-FFF2-40B4-BE49-F238E27FC236}">
                <a16:creationId xmlns:a16="http://schemas.microsoft.com/office/drawing/2014/main" id="{A8D5A16B-4A79-1B1F-4D57-22A98F130ADE}"/>
              </a:ext>
            </a:extLst>
          </p:cNvPr>
          <p:cNvSpPr txBox="1"/>
          <p:nvPr/>
        </p:nvSpPr>
        <p:spPr>
          <a:xfrm>
            <a:off x="6934200" y="4883523"/>
            <a:ext cx="1635760" cy="769441"/>
          </a:xfrm>
          <a:prstGeom prst="rect">
            <a:avLst/>
          </a:prstGeom>
        </p:spPr>
        <p:txBody>
          <a:bodyPr wrap="square" lIns="0" tIns="0" rIns="0" bIns="0" rtlCol="0" anchor="t">
            <a:spAutoFit/>
          </a:bodyPr>
          <a:lstStyle/>
          <a:p>
            <a:pPr algn="ctr"/>
            <a:r>
              <a:rPr lang="en-US" sz="5000" b="1" dirty="0">
                <a:solidFill>
                  <a:schemeClr val="accent2"/>
                </a:solidFill>
                <a:ea typeface="+mn-lt"/>
                <a:cs typeface="+mn-lt"/>
              </a:rPr>
              <a:t>50</a:t>
            </a:r>
            <a:r>
              <a:rPr lang="en-US" sz="5000" b="1" baseline="30000" dirty="0">
                <a:solidFill>
                  <a:schemeClr val="accent2"/>
                </a:solidFill>
                <a:ea typeface="+mn-lt"/>
                <a:cs typeface="+mn-lt"/>
              </a:rPr>
              <a:t>%</a:t>
            </a:r>
            <a:endParaRPr lang="en-US" sz="5000" baseline="30000" dirty="0">
              <a:solidFill>
                <a:schemeClr val="accent2"/>
              </a:solidFill>
              <a:cs typeface="Arial"/>
            </a:endParaRPr>
          </a:p>
        </p:txBody>
      </p:sp>
      <p:sp>
        <p:nvSpPr>
          <p:cNvPr id="26" name="TextBox 10">
            <a:extLst>
              <a:ext uri="{FF2B5EF4-FFF2-40B4-BE49-F238E27FC236}">
                <a16:creationId xmlns:a16="http://schemas.microsoft.com/office/drawing/2014/main" id="{DAE8502E-B822-BDC0-3E19-6AA8F768AE19}"/>
              </a:ext>
            </a:extLst>
          </p:cNvPr>
          <p:cNvSpPr txBox="1"/>
          <p:nvPr/>
        </p:nvSpPr>
        <p:spPr>
          <a:xfrm>
            <a:off x="7054942" y="2632561"/>
            <a:ext cx="1394276" cy="769441"/>
          </a:xfrm>
          <a:prstGeom prst="rect">
            <a:avLst/>
          </a:prstGeom>
        </p:spPr>
        <p:txBody>
          <a:bodyPr wrap="square" lIns="0" tIns="0" rIns="0" bIns="0" rtlCol="0" anchor="t">
            <a:spAutoFit/>
          </a:bodyPr>
          <a:lstStyle/>
          <a:p>
            <a:pPr algn="ctr"/>
            <a:r>
              <a:rPr lang="en-US" sz="5000" b="1" dirty="0">
                <a:solidFill>
                  <a:schemeClr val="accent1"/>
                </a:solidFill>
                <a:ea typeface="+mn-lt"/>
                <a:cs typeface="+mn-lt"/>
              </a:rPr>
              <a:t>45</a:t>
            </a:r>
            <a:r>
              <a:rPr lang="en-US" sz="5000" b="1" baseline="30000" dirty="0">
                <a:solidFill>
                  <a:schemeClr val="accent1"/>
                </a:solidFill>
                <a:ea typeface="+mn-lt"/>
                <a:cs typeface="+mn-lt"/>
              </a:rPr>
              <a:t>%</a:t>
            </a:r>
            <a:endParaRPr lang="en-US" sz="5000" baseline="30000" dirty="0">
              <a:solidFill>
                <a:schemeClr val="accent1"/>
              </a:solidFill>
              <a:cs typeface="Arial"/>
            </a:endParaRPr>
          </a:p>
        </p:txBody>
      </p:sp>
    </p:spTree>
    <p:extLst>
      <p:ext uri="{BB962C8B-B14F-4D97-AF65-F5344CB8AC3E}">
        <p14:creationId xmlns:p14="http://schemas.microsoft.com/office/powerpoint/2010/main" val="403495535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DB228-F01E-6872-1B06-B2813E30BA6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F5129A6A-70B1-7548-5FFB-5C15CC1104CE}"/>
              </a:ext>
            </a:extLst>
          </p:cNvPr>
          <p:cNvSpPr>
            <a:spLocks noGrp="1" noRot="1" noMove="1" noResize="1" noEditPoints="1" noAdjustHandles="1" noChangeArrowheads="1" noChangeShapeType="1"/>
          </p:cNvSpPr>
          <p:nvPr/>
        </p:nvSpPr>
        <p:spPr>
          <a:xfrm>
            <a:off x="0" y="0"/>
            <a:ext cx="5092485" cy="6857999"/>
          </a:xfrm>
          <a:prstGeom prst="rect">
            <a:avLst/>
          </a:prstGeom>
          <a:solidFill>
            <a:srgbClr val="280B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colorful fan shaped fan&#10;&#10;AI-generated content may be incorrect.">
            <a:extLst>
              <a:ext uri="{FF2B5EF4-FFF2-40B4-BE49-F238E27FC236}">
                <a16:creationId xmlns:a16="http://schemas.microsoft.com/office/drawing/2014/main" id="{AFB69DAF-9FEE-806B-EDC0-71D50E1C190C}"/>
              </a:ext>
            </a:extLst>
          </p:cNvPr>
          <p:cNvPicPr>
            <a:picLocks noChangeAspect="1"/>
          </p:cNvPicPr>
          <p:nvPr/>
        </p:nvPicPr>
        <p:blipFill>
          <a:blip r:embed="rId3"/>
          <a:srcRect l="26797" t="-478" r="19597" b="8254"/>
          <a:stretch>
            <a:fillRect/>
          </a:stretch>
        </p:blipFill>
        <p:spPr>
          <a:xfrm>
            <a:off x="5092485" y="-76200"/>
            <a:ext cx="7165340" cy="6934199"/>
          </a:xfrm>
          <a:prstGeom prst="rect">
            <a:avLst/>
          </a:prstGeom>
        </p:spPr>
      </p:pic>
      <p:sp>
        <p:nvSpPr>
          <p:cNvPr id="7" name="TextBox 6">
            <a:extLst>
              <a:ext uri="{FF2B5EF4-FFF2-40B4-BE49-F238E27FC236}">
                <a16:creationId xmlns:a16="http://schemas.microsoft.com/office/drawing/2014/main" id="{AFE91AAD-4666-2B49-8E5D-4DF96448EC5C}"/>
              </a:ext>
            </a:extLst>
          </p:cNvPr>
          <p:cNvSpPr txBox="1"/>
          <p:nvPr/>
        </p:nvSpPr>
        <p:spPr>
          <a:xfrm>
            <a:off x="614170" y="815285"/>
            <a:ext cx="2291806"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000" b="1" dirty="0">
                <a:solidFill>
                  <a:srgbClr val="FFFFFF"/>
                </a:solidFill>
                <a:uFill>
                  <a:solidFill>
                    <a:prstClr val="black">
                      <a:alpha val="0"/>
                    </a:prstClr>
                  </a:solidFill>
                </a:uFill>
              </a:rPr>
              <a:t>Le résultat déterminant de la maturité de l’IA consiste à passer</a:t>
            </a:r>
            <a:r>
              <a:rPr lang="fr-FR" sz="2000" b="1" dirty="0">
                <a:solidFill>
                  <a:srgbClr val="FFFF00"/>
                </a:solidFill>
                <a:uFill>
                  <a:solidFill>
                    <a:prstClr val="black">
                      <a:alpha val="0"/>
                    </a:prstClr>
                  </a:solidFill>
                </a:uFill>
              </a:rPr>
              <a:t> </a:t>
            </a:r>
            <a:r>
              <a:rPr lang="fr-FR" sz="2000" b="1" dirty="0">
                <a:solidFill>
                  <a:schemeClr val="accent6"/>
                </a:solidFill>
                <a:uFill>
                  <a:solidFill>
                    <a:prstClr val="black">
                      <a:alpha val="0"/>
                    </a:prstClr>
                  </a:solidFill>
                </a:uFill>
              </a:rPr>
              <a:t>d'une gestion réactive des problèmes </a:t>
            </a:r>
            <a:r>
              <a:rPr lang="fr-FR" sz="2000" b="1" dirty="0">
                <a:solidFill>
                  <a:schemeClr val="bg1"/>
                </a:solidFill>
                <a:uFill>
                  <a:solidFill>
                    <a:prstClr val="black">
                      <a:alpha val="0"/>
                    </a:prstClr>
                  </a:solidFill>
                </a:uFill>
              </a:rPr>
              <a:t>à une </a:t>
            </a:r>
            <a:r>
              <a:rPr lang="fr-FR" sz="2000" b="1" dirty="0">
                <a:solidFill>
                  <a:schemeClr val="accent6"/>
                </a:solidFill>
                <a:uFill>
                  <a:solidFill>
                    <a:prstClr val="black">
                      <a:alpha val="0"/>
                    </a:prstClr>
                  </a:solidFill>
                </a:uFill>
              </a:rPr>
              <a:t>détection proactive de ceux-ci, </a:t>
            </a:r>
            <a:r>
              <a:rPr lang="fr-FR" sz="2000" b="1" dirty="0">
                <a:solidFill>
                  <a:srgbClr val="FFFFFF"/>
                </a:solidFill>
                <a:uFill>
                  <a:solidFill>
                    <a:prstClr val="black">
                      <a:alpha val="0"/>
                    </a:prstClr>
                  </a:solidFill>
                </a:uFill>
              </a:rPr>
              <a:t>avant même que les utilisateurs finaux ne s’en aperçoivent. </a:t>
            </a:r>
            <a:endParaRPr lang="en-US" sz="2000" b="1" dirty="0">
              <a:solidFill>
                <a:srgbClr val="FFFFFF"/>
              </a:solidFill>
            </a:endParaRPr>
          </a:p>
        </p:txBody>
      </p:sp>
      <p:pic>
        <p:nvPicPr>
          <p:cNvPr id="3" name="Picture 2" descr="A screenshot of a graph&#10;&#10;AI-generated content may be incorrect.">
            <a:extLst>
              <a:ext uri="{FF2B5EF4-FFF2-40B4-BE49-F238E27FC236}">
                <a16:creationId xmlns:a16="http://schemas.microsoft.com/office/drawing/2014/main" id="{3D6E7D79-5FAD-AB20-7133-BC95A419C2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1400" y="228600"/>
            <a:ext cx="8229600" cy="6229206"/>
          </a:xfrm>
          <a:prstGeom prst="roundRect">
            <a:avLst>
              <a:gd name="adj" fmla="val 2074"/>
            </a:avLst>
          </a:prstGeom>
          <a:solidFill>
            <a:schemeClr val="bg1"/>
          </a:solidFill>
        </p:spPr>
      </p:pic>
    </p:spTree>
    <p:extLst>
      <p:ext uri="{BB962C8B-B14F-4D97-AF65-F5344CB8AC3E}">
        <p14:creationId xmlns:p14="http://schemas.microsoft.com/office/powerpoint/2010/main" val="101127386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BF2D1-0AAE-7192-BB76-F5341B4A0DF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90E699E8-CD02-7D0B-4E18-3BC061D8DD2C}"/>
              </a:ext>
            </a:extLst>
          </p:cNvPr>
          <p:cNvSpPr>
            <a:spLocks noGrp="1" noRot="1" noMove="1" noResize="1" noEditPoints="1" noAdjustHandles="1" noChangeArrowheads="1" noChangeShapeType="1"/>
          </p:cNvSpPr>
          <p:nvPr/>
        </p:nvSpPr>
        <p:spPr>
          <a:xfrm>
            <a:off x="0" y="0"/>
            <a:ext cx="5092485" cy="6857999"/>
          </a:xfrm>
          <a:prstGeom prst="rect">
            <a:avLst/>
          </a:prstGeom>
          <a:solidFill>
            <a:srgbClr val="280B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colorful fan shaped fan&#10;&#10;AI-generated content may be incorrect.">
            <a:extLst>
              <a:ext uri="{FF2B5EF4-FFF2-40B4-BE49-F238E27FC236}">
                <a16:creationId xmlns:a16="http://schemas.microsoft.com/office/drawing/2014/main" id="{D184C47A-2C8F-97D4-8F8C-A46752A5BC4D}"/>
              </a:ext>
            </a:extLst>
          </p:cNvPr>
          <p:cNvPicPr>
            <a:picLocks noChangeAspect="1"/>
          </p:cNvPicPr>
          <p:nvPr/>
        </p:nvPicPr>
        <p:blipFill>
          <a:blip r:embed="rId2"/>
          <a:srcRect l="26797" t="-478" r="19597" b="8254"/>
          <a:stretch>
            <a:fillRect/>
          </a:stretch>
        </p:blipFill>
        <p:spPr>
          <a:xfrm>
            <a:off x="5092485" y="-76200"/>
            <a:ext cx="7165340" cy="6934199"/>
          </a:xfrm>
          <a:prstGeom prst="rect">
            <a:avLst/>
          </a:prstGeom>
        </p:spPr>
      </p:pic>
      <p:sp>
        <p:nvSpPr>
          <p:cNvPr id="3" name="TextBox 2">
            <a:extLst>
              <a:ext uri="{FF2B5EF4-FFF2-40B4-BE49-F238E27FC236}">
                <a16:creationId xmlns:a16="http://schemas.microsoft.com/office/drawing/2014/main" id="{A1F5C63F-6983-BAB1-45F0-DD705662E838}"/>
              </a:ext>
            </a:extLst>
          </p:cNvPr>
          <p:cNvSpPr txBox="1"/>
          <p:nvPr/>
        </p:nvSpPr>
        <p:spPr>
          <a:xfrm>
            <a:off x="360947" y="200526"/>
            <a:ext cx="11563684" cy="6951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7" name="TextBox 6">
            <a:extLst>
              <a:ext uri="{FF2B5EF4-FFF2-40B4-BE49-F238E27FC236}">
                <a16:creationId xmlns:a16="http://schemas.microsoft.com/office/drawing/2014/main" id="{6F14B393-F6FA-AE18-93F6-E970D87F94BF}"/>
              </a:ext>
            </a:extLst>
          </p:cNvPr>
          <p:cNvSpPr txBox="1"/>
          <p:nvPr/>
        </p:nvSpPr>
        <p:spPr>
          <a:xfrm>
            <a:off x="1593302" y="480184"/>
            <a:ext cx="898330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lgn="ctr" eaLnBrk="0" fontAlgn="base" hangingPunct="0">
              <a:spcBef>
                <a:spcPct val="0"/>
              </a:spcBef>
              <a:spcAft>
                <a:spcPct val="0"/>
              </a:spcAft>
            </a:pPr>
            <a:r>
              <a:rPr lang="fr-CA" sz="2400" b="1" dirty="0">
                <a:solidFill>
                  <a:schemeClr val="bg1"/>
                </a:solidFill>
                <a:uFill>
                  <a:solidFill>
                    <a:prstClr val="black">
                      <a:alpha val="0"/>
                    </a:prstClr>
                  </a:solidFill>
                </a:uFill>
              </a:rPr>
              <a:t>Alors que le déploiement de l’IA dans le secteur informatique s’accélère, la gouvernance n’a pas suivi le rythme, et ce retard commence à devenir un risque. </a:t>
            </a:r>
          </a:p>
        </p:txBody>
      </p:sp>
      <p:sp>
        <p:nvSpPr>
          <p:cNvPr id="4" name="Rounded Rectangle 3">
            <a:extLst>
              <a:ext uri="{FF2B5EF4-FFF2-40B4-BE49-F238E27FC236}">
                <a16:creationId xmlns:a16="http://schemas.microsoft.com/office/drawing/2014/main" id="{70F62B27-D014-C67F-ED8D-D12FA71B4A46}"/>
              </a:ext>
            </a:extLst>
          </p:cNvPr>
          <p:cNvSpPr/>
          <p:nvPr/>
        </p:nvSpPr>
        <p:spPr>
          <a:xfrm>
            <a:off x="1355116" y="1839505"/>
            <a:ext cx="2743200" cy="4027895"/>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tIns="1280160" bIns="0" rtlCol="0" anchor="t" anchorCtr="0"/>
          <a:lstStyle/>
          <a:p>
            <a:pPr algn="ctr"/>
            <a:r>
              <a:rPr lang="en-US" sz="3600" b="1" dirty="0">
                <a:solidFill>
                  <a:srgbClr val="280B3F"/>
                </a:solidFill>
                <a:cs typeface="Arial"/>
              </a:rPr>
              <a:t>85%</a:t>
            </a:r>
          </a:p>
          <a:p>
            <a:pPr algn="ctr"/>
            <a:r>
              <a:rPr lang="fr-FR" dirty="0">
                <a:solidFill>
                  <a:srgbClr val="280B3F"/>
                </a:solidFill>
                <a:uFill>
                  <a:solidFill>
                    <a:prstClr val="black">
                      <a:alpha val="0"/>
                    </a:prstClr>
                  </a:solidFill>
                </a:uFill>
              </a:rPr>
              <a:t>des professionnels de l’informatique affirment qu’il existe un responsable désigné pour chaque agent et flux de travail d’IA. </a:t>
            </a:r>
            <a:endParaRPr lang="en-US" dirty="0">
              <a:solidFill>
                <a:srgbClr val="280B3F"/>
              </a:solidFill>
            </a:endParaRPr>
          </a:p>
        </p:txBody>
      </p:sp>
      <p:sp>
        <p:nvSpPr>
          <p:cNvPr id="6" name="Rounded Rectangle 5">
            <a:extLst>
              <a:ext uri="{FF2B5EF4-FFF2-40B4-BE49-F238E27FC236}">
                <a16:creationId xmlns:a16="http://schemas.microsoft.com/office/drawing/2014/main" id="{ED770611-56AB-6135-B23B-883423994C70}"/>
              </a:ext>
            </a:extLst>
          </p:cNvPr>
          <p:cNvSpPr/>
          <p:nvPr/>
        </p:nvSpPr>
        <p:spPr>
          <a:xfrm>
            <a:off x="4724400" y="1839505"/>
            <a:ext cx="2743200" cy="4027895"/>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tIns="1280160" bIns="0" rtlCol="0" anchor="t" anchorCtr="0"/>
          <a:lstStyle/>
          <a:p>
            <a:pPr algn="ctr"/>
            <a:r>
              <a:rPr lang="en-US" sz="3600" b="1" dirty="0">
                <a:solidFill>
                  <a:schemeClr val="accent2"/>
                </a:solidFill>
                <a:cs typeface="Arial"/>
              </a:rPr>
              <a:t>42%</a:t>
            </a:r>
          </a:p>
          <a:p>
            <a:pPr algn="ctr"/>
            <a:r>
              <a:rPr lang="fr-FR" dirty="0">
                <a:solidFill>
                  <a:srgbClr val="850A64"/>
                </a:solidFill>
                <a:uFill>
                  <a:solidFill>
                    <a:prstClr val="black">
                      <a:alpha val="0"/>
                    </a:prstClr>
                  </a:solidFill>
                </a:uFill>
              </a:rPr>
              <a:t>déclarent que la responsabilité en matière d’IA est réellement claire. </a:t>
            </a:r>
          </a:p>
        </p:txBody>
      </p:sp>
      <p:sp>
        <p:nvSpPr>
          <p:cNvPr id="8" name="Rounded Rectangle 7">
            <a:extLst>
              <a:ext uri="{FF2B5EF4-FFF2-40B4-BE49-F238E27FC236}">
                <a16:creationId xmlns:a16="http://schemas.microsoft.com/office/drawing/2014/main" id="{23DFDA11-8E09-585E-D713-EC46F9CE7FB8}"/>
              </a:ext>
            </a:extLst>
          </p:cNvPr>
          <p:cNvSpPr/>
          <p:nvPr/>
        </p:nvSpPr>
        <p:spPr>
          <a:xfrm>
            <a:off x="8093684" y="1828800"/>
            <a:ext cx="2743200" cy="4027895"/>
          </a:xfrm>
          <a:prstGeom prst="roundRect">
            <a:avLst>
              <a:gd name="adj" fmla="val 4328"/>
            </a:avLst>
          </a:prstGeom>
          <a:solidFill>
            <a:schemeClr val="bg1"/>
          </a:solidFill>
          <a:ln>
            <a:noFill/>
          </a:ln>
          <a:effectLst>
            <a:outerShdw blurRad="190500" sx="102000" sy="102000" algn="ctr" rotWithShape="0">
              <a:prstClr val="black">
                <a:alpha val="10051"/>
              </a:prstClr>
            </a:outerShdw>
          </a:effectLst>
        </p:spPr>
        <p:style>
          <a:lnRef idx="2">
            <a:schemeClr val="accent1">
              <a:shade val="15000"/>
            </a:schemeClr>
          </a:lnRef>
          <a:fillRef idx="1">
            <a:schemeClr val="accent1"/>
          </a:fillRef>
          <a:effectRef idx="0">
            <a:schemeClr val="accent1"/>
          </a:effectRef>
          <a:fontRef idx="minor">
            <a:schemeClr val="lt1"/>
          </a:fontRef>
        </p:style>
        <p:txBody>
          <a:bodyPr tIns="1280160" bIns="0" rtlCol="0" anchor="t" anchorCtr="0"/>
          <a:lstStyle/>
          <a:p>
            <a:pPr algn="ctr"/>
            <a:r>
              <a:rPr lang="en-US" sz="3600" b="1" dirty="0">
                <a:solidFill>
                  <a:schemeClr val="accent4"/>
                </a:solidFill>
                <a:cs typeface="Arial"/>
              </a:rPr>
              <a:t>24%</a:t>
            </a:r>
          </a:p>
          <a:p>
            <a:pPr algn="ctr"/>
            <a:r>
              <a:rPr lang="fr-FR" dirty="0">
                <a:solidFill>
                  <a:srgbClr val="E71225"/>
                </a:solidFill>
                <a:uFill>
                  <a:solidFill>
                    <a:prstClr val="black">
                      <a:alpha val="0"/>
                    </a:prstClr>
                  </a:solidFill>
                </a:uFill>
              </a:rPr>
              <a:t>des employés affirment que les politiques d’IA sont suivies « très systématiquement » dans leur travail quotidien.</a:t>
            </a:r>
            <a:endParaRPr lang="en-US" dirty="0">
              <a:solidFill>
                <a:srgbClr val="E71225"/>
              </a:solidFill>
            </a:endParaRPr>
          </a:p>
        </p:txBody>
      </p:sp>
      <p:pic>
        <p:nvPicPr>
          <p:cNvPr id="10" name="Graphic 9" descr="Shield Tick with solid fill">
            <a:extLst>
              <a:ext uri="{FF2B5EF4-FFF2-40B4-BE49-F238E27FC236}">
                <a16:creationId xmlns:a16="http://schemas.microsoft.com/office/drawing/2014/main" id="{E0B08901-D4C9-4518-7BE6-A980DB24549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223665" y="2172471"/>
            <a:ext cx="914400" cy="914400"/>
          </a:xfrm>
          <a:prstGeom prst="rect">
            <a:avLst/>
          </a:prstGeom>
        </p:spPr>
      </p:pic>
      <p:pic>
        <p:nvPicPr>
          <p:cNvPr id="12" name="Graphic 11" descr="Warning with solid fill">
            <a:extLst>
              <a:ext uri="{FF2B5EF4-FFF2-40B4-BE49-F238E27FC236}">
                <a16:creationId xmlns:a16="http://schemas.microsoft.com/office/drawing/2014/main" id="{6031AE23-36A4-E916-9BC7-659F625B4B4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627753" y="2172471"/>
            <a:ext cx="914400" cy="914400"/>
          </a:xfrm>
          <a:prstGeom prst="rect">
            <a:avLst/>
          </a:prstGeom>
        </p:spPr>
      </p:pic>
      <p:pic>
        <p:nvPicPr>
          <p:cNvPr id="14" name="Graphic 13" descr="Clipboard Checked with solid fill">
            <a:extLst>
              <a:ext uri="{FF2B5EF4-FFF2-40B4-BE49-F238E27FC236}">
                <a16:creationId xmlns:a16="http://schemas.microsoft.com/office/drawing/2014/main" id="{115D127F-C4C2-DA0E-9BAC-49C2EB04598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008084" y="2172471"/>
            <a:ext cx="914400" cy="914400"/>
          </a:xfrm>
          <a:prstGeom prst="rect">
            <a:avLst/>
          </a:prstGeom>
        </p:spPr>
      </p:pic>
    </p:spTree>
    <p:extLst>
      <p:ext uri="{BB962C8B-B14F-4D97-AF65-F5344CB8AC3E}">
        <p14:creationId xmlns:p14="http://schemas.microsoft.com/office/powerpoint/2010/main" val="131211694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8268A-286C-3CBE-BE58-4D3BC30DC97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61E83AB2-8855-7D64-6877-6922550EBC88}"/>
              </a:ext>
            </a:extLst>
          </p:cNvPr>
          <p:cNvSpPr/>
          <p:nvPr/>
        </p:nvSpPr>
        <p:spPr>
          <a:xfrm rot="5400000">
            <a:off x="5368386" y="-5368382"/>
            <a:ext cx="1455229" cy="12192002"/>
          </a:xfrm>
          <a:prstGeom prst="rect">
            <a:avLst/>
          </a:prstGeom>
          <a:solidFill>
            <a:srgbClr val="280B3F"/>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Source Sans Pro"/>
              <a:ea typeface="Source Sans Pro"/>
            </a:endParaRPr>
          </a:p>
        </p:txBody>
      </p:sp>
      <p:pic>
        <p:nvPicPr>
          <p:cNvPr id="4" name="Picture 3" descr="A colorful fan shaped fan&#10;&#10;AI-generated content may be incorrect.">
            <a:extLst>
              <a:ext uri="{FF2B5EF4-FFF2-40B4-BE49-F238E27FC236}">
                <a16:creationId xmlns:a16="http://schemas.microsoft.com/office/drawing/2014/main" id="{15844B5D-9690-7DD1-8F68-516F0CB8D5D4}"/>
              </a:ext>
            </a:extLst>
          </p:cNvPr>
          <p:cNvPicPr>
            <a:picLocks noChangeAspect="1"/>
          </p:cNvPicPr>
          <p:nvPr/>
        </p:nvPicPr>
        <p:blipFill>
          <a:blip r:embed="rId3"/>
          <a:srcRect l="6427" t="15580" b="6935"/>
          <a:stretch>
            <a:fillRect/>
          </a:stretch>
        </p:blipFill>
        <p:spPr>
          <a:xfrm>
            <a:off x="9067800" y="5"/>
            <a:ext cx="3124200" cy="1455228"/>
          </a:xfrm>
          <a:prstGeom prst="rect">
            <a:avLst/>
          </a:prstGeom>
        </p:spPr>
      </p:pic>
      <p:sp>
        <p:nvSpPr>
          <p:cNvPr id="5" name="TextBox 4">
            <a:extLst>
              <a:ext uri="{FF2B5EF4-FFF2-40B4-BE49-F238E27FC236}">
                <a16:creationId xmlns:a16="http://schemas.microsoft.com/office/drawing/2014/main" id="{8C16FB7A-EDAA-D53C-D8C8-EC855839DCDF}"/>
              </a:ext>
            </a:extLst>
          </p:cNvPr>
          <p:cNvSpPr txBox="1"/>
          <p:nvPr/>
        </p:nvSpPr>
        <p:spPr>
          <a:xfrm>
            <a:off x="609600" y="297527"/>
            <a:ext cx="9788661"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dirty="0">
                <a:solidFill>
                  <a:srgbClr val="FFFFFF"/>
                </a:solidFill>
                <a:uFill>
                  <a:solidFill>
                    <a:prstClr val="black">
                      <a:alpha val="0"/>
                    </a:prstClr>
                  </a:solidFill>
                </a:uFill>
              </a:rPr>
              <a:t>La gouvernance s’améliore considérablement avec la maturité de l’IA. Cependant, même les leaders en matière de maturité de l’IA ont encore une marge de progression pour combler l’écart.</a:t>
            </a:r>
            <a:endParaRPr lang="en-US" b="1" dirty="0">
              <a:solidFill>
                <a:srgbClr val="FFFFFF"/>
              </a:solidFill>
            </a:endParaRPr>
          </a:p>
        </p:txBody>
      </p:sp>
      <p:pic>
        <p:nvPicPr>
          <p:cNvPr id="7" name="Picture 6" descr="A screenshot of a graph&#10;&#10;AI-generated content may be incorrect.">
            <a:extLst>
              <a:ext uri="{FF2B5EF4-FFF2-40B4-BE49-F238E27FC236}">
                <a16:creationId xmlns:a16="http://schemas.microsoft.com/office/drawing/2014/main" id="{DB7C6286-AECF-3595-440D-5C642C8AE4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828800"/>
            <a:ext cx="11192400" cy="4488741"/>
          </a:xfrm>
          <a:prstGeom prst="rect">
            <a:avLst/>
          </a:prstGeom>
        </p:spPr>
      </p:pic>
    </p:spTree>
    <p:extLst>
      <p:ext uri="{BB962C8B-B14F-4D97-AF65-F5344CB8AC3E}">
        <p14:creationId xmlns:p14="http://schemas.microsoft.com/office/powerpoint/2010/main" val="383925643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828BC-E6EB-FDEC-829B-31373E55F62F}"/>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046F8206-537D-8CEF-CA14-B4B6A2DA7C90}"/>
              </a:ext>
            </a:extLst>
          </p:cNvPr>
          <p:cNvSpPr>
            <a:spLocks noGrp="1" noRot="1" noMove="1" noResize="1" noEditPoints="1" noAdjustHandles="1" noChangeArrowheads="1" noChangeShapeType="1"/>
          </p:cNvSpPr>
          <p:nvPr/>
        </p:nvSpPr>
        <p:spPr>
          <a:xfrm>
            <a:off x="0" y="0"/>
            <a:ext cx="5092485" cy="6857999"/>
          </a:xfrm>
          <a:prstGeom prst="rect">
            <a:avLst/>
          </a:prstGeom>
          <a:solidFill>
            <a:srgbClr val="280B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colorful fan shaped fan&#10;&#10;AI-generated content may be incorrect.">
            <a:extLst>
              <a:ext uri="{FF2B5EF4-FFF2-40B4-BE49-F238E27FC236}">
                <a16:creationId xmlns:a16="http://schemas.microsoft.com/office/drawing/2014/main" id="{10878C9C-6719-3C6C-A742-F4C9B752FE10}"/>
              </a:ext>
            </a:extLst>
          </p:cNvPr>
          <p:cNvPicPr>
            <a:picLocks noChangeAspect="1"/>
          </p:cNvPicPr>
          <p:nvPr/>
        </p:nvPicPr>
        <p:blipFill>
          <a:blip r:embed="rId3"/>
          <a:srcRect l="26797" t="-478" r="19597" b="8254"/>
          <a:stretch>
            <a:fillRect/>
          </a:stretch>
        </p:blipFill>
        <p:spPr>
          <a:xfrm>
            <a:off x="5092485" y="-76200"/>
            <a:ext cx="7165340" cy="6934199"/>
          </a:xfrm>
          <a:prstGeom prst="rect">
            <a:avLst/>
          </a:prstGeom>
        </p:spPr>
      </p:pic>
      <p:pic>
        <p:nvPicPr>
          <p:cNvPr id="4" name="Picture 3" descr="A screenshot of a graph&#10;&#10;AI-generated content may be incorrect.">
            <a:extLst>
              <a:ext uri="{FF2B5EF4-FFF2-40B4-BE49-F238E27FC236}">
                <a16:creationId xmlns:a16="http://schemas.microsoft.com/office/drawing/2014/main" id="{6A2F6417-B0B6-2995-B759-051E5183B5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492325"/>
            <a:ext cx="10363200" cy="5873350"/>
          </a:xfrm>
          <a:prstGeom prst="roundRect">
            <a:avLst>
              <a:gd name="adj" fmla="val 3386"/>
            </a:avLst>
          </a:prstGeom>
          <a:solidFill>
            <a:schemeClr val="bg1"/>
          </a:solidFill>
        </p:spPr>
      </p:pic>
    </p:spTree>
    <p:extLst>
      <p:ext uri="{BB962C8B-B14F-4D97-AF65-F5344CB8AC3E}">
        <p14:creationId xmlns:p14="http://schemas.microsoft.com/office/powerpoint/2010/main" val="218463275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2188DF-C7D0-D9C8-287D-51DEAF42CC06}"/>
              </a:ext>
            </a:extLst>
          </p:cNvPr>
          <p:cNvSpPr>
            <a:spLocks noGrp="1" noRot="1" noMove="1" noResize="1" noEditPoints="1" noAdjustHandles="1" noChangeArrowheads="1" noChangeShapeType="1"/>
          </p:cNvSpPr>
          <p:nvPr/>
        </p:nvSpPr>
        <p:spPr>
          <a:xfrm>
            <a:off x="0" y="0"/>
            <a:ext cx="7151914" cy="6857999"/>
          </a:xfrm>
          <a:prstGeom prst="rect">
            <a:avLst/>
          </a:prstGeom>
          <a:solidFill>
            <a:srgbClr val="280B3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colorful fan shaped fan&#10;&#10;AI-generated content may be incorrect.">
            <a:extLst>
              <a:ext uri="{FF2B5EF4-FFF2-40B4-BE49-F238E27FC236}">
                <a16:creationId xmlns:a16="http://schemas.microsoft.com/office/drawing/2014/main" id="{3921B95A-CCDF-B88C-3F0A-6F303C1A8336}"/>
              </a:ext>
            </a:extLst>
          </p:cNvPr>
          <p:cNvPicPr>
            <a:picLocks noChangeAspect="1"/>
          </p:cNvPicPr>
          <p:nvPr/>
        </p:nvPicPr>
        <p:blipFill>
          <a:blip r:embed="rId3"/>
          <a:srcRect l="26797" t="-478" r="33431" b="7230"/>
          <a:stretch>
            <a:fillRect/>
          </a:stretch>
        </p:blipFill>
        <p:spPr>
          <a:xfrm>
            <a:off x="6934200" y="-76200"/>
            <a:ext cx="5257800" cy="6934200"/>
          </a:xfrm>
          <a:prstGeom prst="rect">
            <a:avLst/>
          </a:prstGeom>
        </p:spPr>
      </p:pic>
      <p:sp>
        <p:nvSpPr>
          <p:cNvPr id="15" name="TextBox 14">
            <a:extLst>
              <a:ext uri="{FF2B5EF4-FFF2-40B4-BE49-F238E27FC236}">
                <a16:creationId xmlns:a16="http://schemas.microsoft.com/office/drawing/2014/main" id="{5B6215CE-285B-E028-5A18-BCAADB03A550}"/>
              </a:ext>
            </a:extLst>
          </p:cNvPr>
          <p:cNvSpPr txBox="1"/>
          <p:nvPr/>
        </p:nvSpPr>
        <p:spPr>
          <a:xfrm>
            <a:off x="533400" y="436267"/>
            <a:ext cx="97886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4000" b="1" dirty="0">
                <a:solidFill>
                  <a:srgbClr val="FFFFFF"/>
                </a:solidFill>
                <a:uFill>
                  <a:solidFill>
                    <a:prstClr val="black">
                      <a:alpha val="0"/>
                    </a:prstClr>
                  </a:solidFill>
                </a:uFill>
                <a:ea typeface="Arial"/>
                <a:cs typeface="Arial"/>
              </a:rPr>
              <a:t>La voie à suivre</a:t>
            </a:r>
            <a:endParaRPr lang="en-US" sz="4000" dirty="0"/>
          </a:p>
        </p:txBody>
      </p:sp>
      <p:sp>
        <p:nvSpPr>
          <p:cNvPr id="6" name="Text Placeholder 5">
            <a:extLst>
              <a:ext uri="{FF2B5EF4-FFF2-40B4-BE49-F238E27FC236}">
                <a16:creationId xmlns:a16="http://schemas.microsoft.com/office/drawing/2014/main" id="{73AD18C2-9206-F088-3B05-6F9D02FD5365}"/>
              </a:ext>
            </a:extLst>
          </p:cNvPr>
          <p:cNvSpPr>
            <a:spLocks noGrp="1"/>
          </p:cNvSpPr>
          <p:nvPr>
            <p:ph type="body" sz="quarter" idx="4294967295"/>
          </p:nvPr>
        </p:nvSpPr>
        <p:spPr>
          <a:xfrm>
            <a:off x="3581400" y="4912681"/>
            <a:ext cx="6096000" cy="1166172"/>
          </a:xfrm>
          <a:prstGeom prst="rect">
            <a:avLst/>
          </a:prstGeom>
        </p:spPr>
        <p:txBody>
          <a:bodyPr lIns="91440" tIns="45720" rIns="91440" bIns="45720" anchor="t">
            <a:noAutofit/>
          </a:bodyPr>
          <a:lstStyle/>
          <a:p>
            <a:r>
              <a:rPr lang="fr-FR" sz="2000" dirty="0">
                <a:solidFill>
                  <a:schemeClr val="accent2"/>
                </a:solidFill>
                <a:uFill>
                  <a:solidFill>
                    <a:prstClr val="black">
                      <a:alpha val="0"/>
                    </a:prstClr>
                  </a:solidFill>
                </a:uFill>
                <a:latin typeface="Arial"/>
                <a:ea typeface="Arial"/>
                <a:cs typeface="Arial"/>
              </a:rPr>
              <a:t>Repensez les rôles, ne vous </a:t>
            </a:r>
            <a:br>
              <a:rPr lang="fr-FR" sz="2000" dirty="0">
                <a:solidFill>
                  <a:schemeClr val="accent2"/>
                </a:solidFill>
                <a:uFill>
                  <a:solidFill>
                    <a:prstClr val="black">
                      <a:alpha val="0"/>
                    </a:prstClr>
                  </a:solidFill>
                </a:uFill>
                <a:latin typeface="Arial"/>
                <a:ea typeface="Arial"/>
                <a:cs typeface="Arial"/>
              </a:rPr>
            </a:br>
            <a:r>
              <a:rPr lang="fr-FR" sz="2000" dirty="0">
                <a:solidFill>
                  <a:schemeClr val="accent2"/>
                </a:solidFill>
                <a:uFill>
                  <a:solidFill>
                    <a:prstClr val="black">
                      <a:alpha val="0"/>
                    </a:prstClr>
                  </a:solidFill>
                </a:uFill>
                <a:latin typeface="Arial"/>
                <a:ea typeface="Arial"/>
                <a:cs typeface="Arial"/>
              </a:rPr>
              <a:t>contentez pas de les renforcer.</a:t>
            </a:r>
            <a:r>
              <a:rPr lang="fr-FR" sz="2000" b="0" dirty="0">
                <a:solidFill>
                  <a:schemeClr val="accent2"/>
                </a:solidFill>
                <a:uFill>
                  <a:solidFill>
                    <a:prstClr val="black">
                      <a:alpha val="0"/>
                    </a:prstClr>
                  </a:solidFill>
                </a:uFill>
                <a:latin typeface="Arial"/>
                <a:ea typeface="Arial"/>
                <a:cs typeface="Arial"/>
              </a:rPr>
              <a:t> </a:t>
            </a:r>
            <a:br>
              <a:rPr lang="fr-FR" sz="2000" b="0" dirty="0">
                <a:solidFill>
                  <a:schemeClr val="accent2"/>
                </a:solidFill>
                <a:uFill>
                  <a:solidFill>
                    <a:prstClr val="black">
                      <a:alpha val="0"/>
                    </a:prstClr>
                  </a:solidFill>
                </a:uFill>
                <a:latin typeface="Arial"/>
                <a:ea typeface="Arial"/>
                <a:cs typeface="Arial"/>
              </a:rPr>
            </a:br>
            <a:r>
              <a:rPr lang="fr-FR" sz="1600" b="0" dirty="0">
                <a:solidFill>
                  <a:schemeClr val="bg1"/>
                </a:solidFill>
                <a:uFill>
                  <a:solidFill>
                    <a:prstClr val="black">
                      <a:alpha val="0"/>
                    </a:prstClr>
                  </a:solidFill>
                </a:uFill>
                <a:latin typeface="Arial"/>
                <a:cs typeface="Arial"/>
              </a:rPr>
              <a:t>Plus d’une organisation sur trois a déjà profondément transformé les rôles informatiques autour de l’IA. Les dirigeants redéfinissent les indicateurs de performance et les parcours professionnels. </a:t>
            </a:r>
            <a:endParaRPr lang="en-US" sz="1600" b="0" dirty="0">
              <a:solidFill>
                <a:schemeClr val="bg1"/>
              </a:solidFill>
              <a:latin typeface="Arial"/>
            </a:endParaRPr>
          </a:p>
        </p:txBody>
      </p:sp>
      <p:sp>
        <p:nvSpPr>
          <p:cNvPr id="14" name="Title 13">
            <a:extLst>
              <a:ext uri="{FF2B5EF4-FFF2-40B4-BE49-F238E27FC236}">
                <a16:creationId xmlns:a16="http://schemas.microsoft.com/office/drawing/2014/main" id="{4C6B04D5-DBBE-00ED-3317-7709CB132241}"/>
              </a:ext>
            </a:extLst>
          </p:cNvPr>
          <p:cNvSpPr>
            <a:spLocks noGrp="1"/>
          </p:cNvSpPr>
          <p:nvPr>
            <p:ph type="title" idx="4294967295"/>
          </p:nvPr>
        </p:nvSpPr>
        <p:spPr>
          <a:xfrm>
            <a:off x="3747437" y="1488838"/>
            <a:ext cx="6574624" cy="570078"/>
          </a:xfrm>
          <a:prstGeom prst="rect">
            <a:avLst/>
          </a:prstGeom>
        </p:spPr>
        <p:txBody>
          <a:bodyPr lIns="0" tIns="0" rIns="91440" bIns="0" anchor="ctr" anchorCtr="0">
            <a:noAutofit/>
          </a:bodyPr>
          <a:lstStyle/>
          <a:p>
            <a:r>
              <a:rPr lang="fr-FR" sz="2000" dirty="0">
                <a:solidFill>
                  <a:schemeClr val="bg1"/>
                </a:solidFill>
                <a:uFill>
                  <a:solidFill>
                    <a:srgbClr val="231F20"/>
                  </a:solidFill>
                </a:uFill>
                <a:latin typeface="Arial"/>
                <a:cs typeface="Arial"/>
              </a:rPr>
              <a:t>À quoi ressemble le chemin vers la</a:t>
            </a:r>
            <a:r>
              <a:rPr lang="fr-FR" sz="2000" dirty="0">
                <a:solidFill>
                  <a:schemeClr val="bg1"/>
                </a:solidFill>
                <a:uFill>
                  <a:solidFill>
                    <a:srgbClr val="850A64"/>
                  </a:solidFill>
                </a:uFill>
                <a:latin typeface="Arial"/>
                <a:cs typeface="Arial"/>
              </a:rPr>
              <a:t> maturité de l’IA</a:t>
            </a:r>
            <a:r>
              <a:rPr lang="fr-FR" sz="2000" dirty="0">
                <a:solidFill>
                  <a:schemeClr val="bg1"/>
                </a:solidFill>
                <a:uFill>
                  <a:solidFill>
                    <a:srgbClr val="231F20"/>
                  </a:solidFill>
                </a:uFill>
                <a:latin typeface="Arial"/>
                <a:cs typeface="Arial"/>
              </a:rPr>
              <a:t> ?</a:t>
            </a:r>
            <a:endParaRPr lang="en-US" sz="2000" dirty="0">
              <a:solidFill>
                <a:schemeClr val="bg1"/>
              </a:solidFill>
              <a:ea typeface="Inter Semi Bold" panose="020B0502030000000004" pitchFamily="34" charset="0"/>
            </a:endParaRPr>
          </a:p>
        </p:txBody>
      </p:sp>
      <p:sp>
        <p:nvSpPr>
          <p:cNvPr id="7" name="Text Placeholder 5">
            <a:extLst>
              <a:ext uri="{FF2B5EF4-FFF2-40B4-BE49-F238E27FC236}">
                <a16:creationId xmlns:a16="http://schemas.microsoft.com/office/drawing/2014/main" id="{6B961AE5-D31C-5688-E83A-1283B37BBEC4}"/>
              </a:ext>
            </a:extLst>
          </p:cNvPr>
          <p:cNvSpPr txBox="1">
            <a:spLocks/>
          </p:cNvSpPr>
          <p:nvPr/>
        </p:nvSpPr>
        <p:spPr>
          <a:xfrm>
            <a:off x="3585709" y="2094747"/>
            <a:ext cx="5932953" cy="1223354"/>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000" b="1" dirty="0">
                <a:solidFill>
                  <a:schemeClr val="accent5"/>
                </a:solidFill>
                <a:uFill>
                  <a:solidFill>
                    <a:prstClr val="black">
                      <a:alpha val="0"/>
                    </a:prstClr>
                  </a:solidFill>
                </a:uFill>
                <a:ea typeface="Arial"/>
                <a:cs typeface="Arial"/>
              </a:rPr>
              <a:t>Commencez là où vous en êtes.</a:t>
            </a:r>
            <a:br>
              <a:rPr lang="fr-FR" sz="2000" b="1" dirty="0">
                <a:solidFill>
                  <a:schemeClr val="accent5"/>
                </a:solidFill>
                <a:uFill>
                  <a:solidFill>
                    <a:prstClr val="black">
                      <a:alpha val="0"/>
                    </a:prstClr>
                  </a:solidFill>
                </a:uFill>
                <a:ea typeface="Arial"/>
                <a:cs typeface="Arial"/>
              </a:rPr>
            </a:br>
            <a:r>
              <a:rPr lang="fr-FR" sz="1600" dirty="0">
                <a:solidFill>
                  <a:schemeClr val="bg1"/>
                </a:solidFill>
                <a:uFill>
                  <a:solidFill>
                    <a:prstClr val="black">
                      <a:alpha val="0"/>
                    </a:prstClr>
                  </a:solidFill>
                </a:uFill>
              </a:rPr>
              <a:t>Les bénéfices de l’IA se manifestent rapidement et s’amplifient avec l’investissement. La plupart des équipes informatiques disposent déjà d’un potentiel inexploité dans les outils et les flux de travail qu’elles utilisent aujourd’hui.</a:t>
            </a:r>
            <a:endParaRPr lang="en-US" sz="1600" dirty="0">
              <a:solidFill>
                <a:schemeClr val="bg1"/>
              </a:solidFill>
              <a:cs typeface="Arial"/>
            </a:endParaRPr>
          </a:p>
        </p:txBody>
      </p:sp>
      <p:sp>
        <p:nvSpPr>
          <p:cNvPr id="11" name="Text Placeholder 5">
            <a:extLst>
              <a:ext uri="{FF2B5EF4-FFF2-40B4-BE49-F238E27FC236}">
                <a16:creationId xmlns:a16="http://schemas.microsoft.com/office/drawing/2014/main" id="{6E8CF878-F5B6-529A-D987-AF276649BB95}"/>
              </a:ext>
            </a:extLst>
          </p:cNvPr>
          <p:cNvSpPr txBox="1">
            <a:spLocks/>
          </p:cNvSpPr>
          <p:nvPr/>
        </p:nvSpPr>
        <p:spPr>
          <a:xfrm>
            <a:off x="3581400" y="3539900"/>
            <a:ext cx="5951010" cy="111638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2000" b="1" dirty="0">
                <a:solidFill>
                  <a:schemeClr val="accent4"/>
                </a:solidFill>
                <a:uFill>
                  <a:solidFill>
                    <a:prstClr val="black">
                      <a:alpha val="0"/>
                    </a:prstClr>
                  </a:solidFill>
                </a:uFill>
                <a:ea typeface="Arial"/>
                <a:cs typeface="Arial"/>
              </a:rPr>
              <a:t>Intégrez la gouvernance, ne l’ajoutez pas.</a:t>
            </a:r>
            <a:br>
              <a:rPr lang="fr-FR" sz="2000" b="1" dirty="0">
                <a:solidFill>
                  <a:schemeClr val="accent4"/>
                </a:solidFill>
                <a:uFill>
                  <a:solidFill>
                    <a:prstClr val="black">
                      <a:alpha val="0"/>
                    </a:prstClr>
                  </a:solidFill>
                </a:uFill>
                <a:ea typeface="Arial"/>
                <a:cs typeface="Arial"/>
              </a:rPr>
            </a:br>
            <a:r>
              <a:rPr lang="fr-FR" sz="1600" dirty="0">
                <a:solidFill>
                  <a:schemeClr val="bg1"/>
                </a:solidFill>
                <a:uFill>
                  <a:solidFill>
                    <a:prstClr val="black">
                      <a:alpha val="0"/>
                    </a:prstClr>
                  </a:solidFill>
                </a:uFill>
              </a:rPr>
              <a:t>Les organisations qui ont comblé l’écart de gouvernance intègrent structurellement la responsabilité. Les contrôles de gouvernance sont intégrés à la plateforme, pas seulement consignés dans un document de politique.</a:t>
            </a:r>
          </a:p>
          <a:p>
            <a:pPr marL="0" indent="0">
              <a:buNone/>
            </a:pPr>
            <a:endParaRPr lang="en-US" sz="1600" dirty="0">
              <a:solidFill>
                <a:schemeClr val="bg1"/>
              </a:solidFill>
            </a:endParaRPr>
          </a:p>
        </p:txBody>
      </p:sp>
      <p:sp>
        <p:nvSpPr>
          <p:cNvPr id="17" name="TextBox 16">
            <a:extLst>
              <a:ext uri="{FF2B5EF4-FFF2-40B4-BE49-F238E27FC236}">
                <a16:creationId xmlns:a16="http://schemas.microsoft.com/office/drawing/2014/main" id="{24A2B8D1-E279-73F0-78E0-985FC95F3B0B}"/>
              </a:ext>
            </a:extLst>
          </p:cNvPr>
          <p:cNvSpPr txBox="1"/>
          <p:nvPr/>
        </p:nvSpPr>
        <p:spPr>
          <a:xfrm>
            <a:off x="593470" y="1656620"/>
            <a:ext cx="2605253" cy="4141232"/>
          </a:xfrm>
          <a:prstGeom prst="roundRect">
            <a:avLst>
              <a:gd name="adj" fmla="val 6748"/>
            </a:avLst>
          </a:prstGeom>
          <a:solidFill>
            <a:schemeClr val="bg1"/>
          </a:solidFill>
        </p:spPr>
        <p:txBody>
          <a:bodyPr rot="0" spcFirstLastPara="0" vertOverflow="overflow" horzOverflow="overflow" vert="horz" wrap="square" lIns="182880" tIns="182880" rIns="182880" bIns="182880" numCol="1" spcCol="0" rtlCol="0" fromWordArt="0" anchor="t" anchorCtr="0" forceAA="0" compatLnSpc="1">
            <a:prstTxWarp prst="textNoShape">
              <a:avLst/>
            </a:prstTxWarp>
            <a:spAutoFit/>
          </a:bodyPr>
          <a:lstStyle/>
          <a:p>
            <a:r>
              <a:rPr lang="fr-FR" sz="2000" dirty="0">
                <a:solidFill>
                  <a:srgbClr val="231F20"/>
                </a:solidFill>
                <a:uFill>
                  <a:solidFill>
                    <a:prstClr val="black">
                      <a:alpha val="0"/>
                    </a:prstClr>
                  </a:solidFill>
                </a:uFill>
                <a:cs typeface="Arial"/>
              </a:rPr>
              <a:t>Les recherches d’</a:t>
            </a:r>
            <a:r>
              <a:rPr lang="fr-FR" sz="2000" dirty="0" err="1">
                <a:solidFill>
                  <a:srgbClr val="231F20"/>
                </a:solidFill>
                <a:uFill>
                  <a:solidFill>
                    <a:prstClr val="black">
                      <a:alpha val="0"/>
                    </a:prstClr>
                  </a:solidFill>
                </a:uFill>
                <a:cs typeface="Arial"/>
              </a:rPr>
              <a:t>Ivanti</a:t>
            </a:r>
            <a:r>
              <a:rPr lang="fr-FR" sz="2000" dirty="0">
                <a:solidFill>
                  <a:srgbClr val="231F20"/>
                </a:solidFill>
                <a:uFill>
                  <a:solidFill>
                    <a:prstClr val="black">
                      <a:alpha val="0"/>
                    </a:prstClr>
                  </a:solidFill>
                </a:uFill>
                <a:cs typeface="Arial"/>
              </a:rPr>
              <a:t> mettent en évidence des </a:t>
            </a:r>
            <a:r>
              <a:rPr lang="fr-FR" sz="2000" b="1" dirty="0">
                <a:solidFill>
                  <a:schemeClr val="accent5"/>
                </a:solidFill>
                <a:uFill>
                  <a:solidFill>
                    <a:prstClr val="black">
                      <a:alpha val="0"/>
                    </a:prstClr>
                  </a:solidFill>
                </a:uFill>
                <a:cs typeface="Arial"/>
              </a:rPr>
              <a:t>impératifs clairs pour les organisations qui cherchent à déployer l’IA </a:t>
            </a:r>
            <a:r>
              <a:rPr lang="fr-FR" sz="2000" dirty="0">
                <a:solidFill>
                  <a:srgbClr val="231F20"/>
                </a:solidFill>
                <a:uFill>
                  <a:solidFill>
                    <a:prstClr val="black">
                      <a:alpha val="0"/>
                    </a:prstClr>
                  </a:solidFill>
                </a:uFill>
                <a:cs typeface="Arial"/>
              </a:rPr>
              <a:t>efficacement, quel que soit leur point de départ.</a:t>
            </a:r>
            <a:endParaRPr lang="en-US" sz="2000" dirty="0">
              <a:solidFill>
                <a:srgbClr val="231F20"/>
              </a:solidFill>
              <a:uFill>
                <a:solidFill>
                  <a:prstClr val="black">
                    <a:alpha val="0"/>
                  </a:prstClr>
                </a:solidFill>
              </a:uFill>
              <a:cs typeface="Arial"/>
            </a:endParaRPr>
          </a:p>
          <a:p>
            <a:pPr algn="ctr"/>
            <a:endParaRPr lang="en-US" sz="2000" dirty="0">
              <a:cs typeface="Arial"/>
            </a:endParaRPr>
          </a:p>
        </p:txBody>
      </p:sp>
    </p:spTree>
    <p:extLst>
      <p:ext uri="{BB962C8B-B14F-4D97-AF65-F5344CB8AC3E}">
        <p14:creationId xmlns:p14="http://schemas.microsoft.com/office/powerpoint/2010/main" val="89521172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5.14.0.611"/>
  <p:tag name="AS_RELEASE_DATE" val="2025.07.31"/>
  <p:tag name="AS_TITLE" val="Aspose.Slides for Java"/>
  <p:tag name="AS_VERSION" val="2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Aptos Display" panose="020F0302020204030204"/>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Aptos" panose="020B0004020202020204"/>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vanti.com">
  <a:themeElements>
    <a:clrScheme name="Custom 1">
      <a:dk1>
        <a:srgbClr val="231F20"/>
      </a:dk1>
      <a:lt1>
        <a:srgbClr val="FFFFFF"/>
      </a:lt1>
      <a:dk2>
        <a:srgbClr val="FF1515"/>
      </a:dk2>
      <a:lt2>
        <a:srgbClr val="FF9D00"/>
      </a:lt2>
      <a:accent1>
        <a:srgbClr val="4E0389"/>
      </a:accent1>
      <a:accent2>
        <a:srgbClr val="850A64"/>
      </a:accent2>
      <a:accent3>
        <a:srgbClr val="B60F45"/>
      </a:accent3>
      <a:accent4>
        <a:srgbClr val="E71326"/>
      </a:accent4>
      <a:accent5>
        <a:srgbClr val="FF380F"/>
      </a:accent5>
      <a:accent6>
        <a:srgbClr val="FF7106"/>
      </a:accent6>
      <a:hlink>
        <a:srgbClr val="4E0389"/>
      </a:hlink>
      <a:folHlink>
        <a:srgbClr val="660579"/>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_Ivanti-Deck-v3" id="{7DCB42D9-6988-8E4B-AB44-21087DA21EDB}" vid="{0731EA20-05FC-C54C-96AE-AE34575CC12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Calibri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Calibri"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tags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ate xmlns="5fdd1cf4-3cc0-4432-a7a2-7109790f3d3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33" ma:contentTypeDescription="Create a new document." ma:contentTypeScope="" ma:versionID="03891ec772d5fa2a4aa8396186b9af16">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b0b5a21162edc0d4251e6badb29d493a"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date" minOccurs="0"/>
                <xsd:element ref="ns2:Choice" minOccurs="0"/>
                <xsd:element ref="ns2:Hyperlink" minOccurs="0"/>
                <xsd:element ref="ns2:Round_x002d_01" minOccurs="0"/>
                <xsd:element ref="ns2:Thumbnail"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ImageType" minOccurs="0"/>
                <xsd:element ref="ns2:MediaServiceSearchProperties" minOccurs="0"/>
                <xsd:element ref="ns2:MediaServiceMetadata" minOccurs="0"/>
                <xsd:element ref="ns2:MediaServiceBillingMetadata" minOccurs="0"/>
                <xsd:element ref="ns2: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date" ma:index="3" nillable="true" ma:displayName="date" ma:format="DateTime" ma:internalName="date" ma:readOnly="false">
      <xsd:simpleType>
        <xsd:restriction base="dms:DateTime"/>
      </xsd:simpleType>
    </xsd:element>
    <xsd:element name="Choice" ma:index="5"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6"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Round_x002d_01" ma:index="7" nillable="true" ma:displayName="Round-01" ma:default="0" ma:format="Dropdown" ma:internalName="Round_x002d_01" ma:readOnly="false">
      <xsd:simpleType>
        <xsd:restriction base="dms:Boolean"/>
      </xsd:simpleType>
    </xsd:element>
    <xsd:element name="Thumbnail" ma:index="8" nillable="true" ma:displayName="Thumbnail" ma:format="Thumbnail" ma:internalName="Thumbnail" ma:readOnly="false">
      <xsd:simpleType>
        <xsd:restriction base="dms:Unknown"/>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ImageType" ma:index="31"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MediaServiceMetadata" ma:index="33" nillable="true" ma:displayName="MediaServiceMetadata" ma:hidden="true" ma:internalName="MediaServiceMetadata" ma:readOnly="true">
      <xsd:simpleType>
        <xsd:restriction base="dms:Note"/>
      </xsd:simpleType>
    </xsd:element>
    <xsd:element name="MediaServiceBillingMetadata" ma:index="35" nillable="true" ma:displayName="MediaServiceBillingMetadata" ma:hidden="true" ma:internalName="MediaServiceBillingMetadata" ma:readOnly="true">
      <xsd:simpleType>
        <xsd:restriction base="dms:Note"/>
      </xsd:simpleType>
    </xsd:element>
    <xsd:element name="tags" ma:index="36" nillable="true" ma:displayName="tags" ma:internalName="tag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244A23-5B39-4E41-BFA6-EC864FE98F23}">
  <ds:schemaRefs>
    <ds:schemaRef ds:uri="http://schemas.microsoft.com/sharepoint/v3/contenttype/forms"/>
  </ds:schemaRefs>
</ds:datastoreItem>
</file>

<file path=customXml/itemProps2.xml><?xml version="1.0" encoding="utf-8"?>
<ds:datastoreItem xmlns:ds="http://schemas.openxmlformats.org/officeDocument/2006/customXml" ds:itemID="{998B58DB-78DD-4561-9106-830E42CD28FC}">
  <ds:schemaRefs>
    <ds:schemaRef ds:uri="bd2db370-3fdd-4f5b-bdac-829abca11e3e"/>
    <ds:schemaRef ds:uri="cce0c20c-2a0a-40d7-b79c-c34288d2daf8"/>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AE3F786-85D9-4BD7-9B9B-BE3F51150E55}"/>
</file>

<file path=docProps/app.xml><?xml version="1.0" encoding="utf-8"?>
<Properties xmlns="http://schemas.openxmlformats.org/officeDocument/2006/extended-properties" xmlns:vt="http://schemas.openxmlformats.org/officeDocument/2006/docPropsVTypes">
  <Template>office theme</Template>
  <TotalTime>2465</TotalTime>
  <Words>974</Words>
  <Application>Microsoft Macintosh PowerPoint</Application>
  <PresentationFormat>Widescreen</PresentationFormat>
  <Paragraphs>45</Paragraphs>
  <Slides>10</Slides>
  <Notes>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10</vt:i4>
      </vt:variant>
    </vt:vector>
  </HeadingPairs>
  <TitlesOfParts>
    <vt:vector size="21" baseType="lpstr">
      <vt:lpstr>Aptos Display</vt:lpstr>
      <vt:lpstr>Inter Italic</vt:lpstr>
      <vt:lpstr>Calibri</vt:lpstr>
      <vt:lpstr>Aptos</vt:lpstr>
      <vt:lpstr>Wingdings</vt:lpstr>
      <vt:lpstr>Bitter</vt:lpstr>
      <vt:lpstr>Inter Semi Bold</vt:lpstr>
      <vt:lpstr>Source Sans Pro</vt:lpstr>
      <vt:lpstr>Arial</vt:lpstr>
      <vt:lpstr>office theme</vt:lpstr>
      <vt:lpstr>ivanti.com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À quoi ressemble le chemin vers la maturité de l’IA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Mara Mercer</cp:lastModifiedBy>
  <cp:revision>457</cp:revision>
  <dcterms:created xsi:type="dcterms:W3CDTF">2025-07-24T17:42:59Z</dcterms:created>
  <dcterms:modified xsi:type="dcterms:W3CDTF">2026-05-28T12:40:42Z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