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6"/>
  </p:notesMasterIdLst>
  <p:sldIdLst>
    <p:sldId id="256" r:id="rId5"/>
    <p:sldId id="2147478951" r:id="rId6"/>
    <p:sldId id="2147478957" r:id="rId7"/>
    <p:sldId id="2147478958" r:id="rId8"/>
    <p:sldId id="2147478959" r:id="rId9"/>
    <p:sldId id="2147478930" r:id="rId10"/>
    <p:sldId id="2147478960" r:id="rId11"/>
    <p:sldId id="2147478961" r:id="rId12"/>
    <p:sldId id="2147478962" r:id="rId13"/>
    <p:sldId id="2147478941" r:id="rId14"/>
    <p:sldId id="2147478934" r:id="rId15"/>
  </p:sldIdLst>
  <p:sldSz cx="18288000" cy="10287000"/>
  <p:notesSz cx="6858000" cy="9144000"/>
  <p:embeddedFontLst>
    <p:embeddedFont>
      <p:font typeface="Inter" panose="020B0502030000000004" pitchFamily="34" charset="0"/>
      <p:regular r:id="rId17"/>
      <p:bold r:id="rId18"/>
      <p:italic r:id="rId19"/>
      <p:boldItalic r:id="rId20"/>
    </p:embeddedFont>
    <p:embeddedFont>
      <p:font typeface="Inter Italic" panose="020B0502030000000004" pitchFamily="34" charset="0"/>
      <p:regular r:id="rId21"/>
      <p:bold r:id="rId22"/>
      <p:italic r:id="rId23"/>
      <p:boldItalic r:id="rId24"/>
    </p:embeddedFont>
    <p:embeddedFont>
      <p:font typeface="Meiryo UI" panose="020B0604030504040204" pitchFamily="34" charset="-128"/>
      <p:regular r:id="rId25"/>
      <p:bold r:id="rId26"/>
      <p:italic r:id="rId27"/>
      <p:boldItalic r:id="rId28"/>
    </p:embeddedFont>
    <p:embeddedFont>
      <p:font typeface="Roboto" pitchFamily="2" charset="0"/>
      <p:regular r:id="rId29"/>
      <p:bold r:id="rId30"/>
      <p:italic r:id="rId31"/>
      <p:bold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orient="horz" pos="32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5E3D9B5D-32A8-C702-7B42-68F84607944D}" name="Devin Hanson" initials="DH" userId="S::devin.hanson@ivanti.com::58ccc2a3-3649-461e-8a55-57d52dbae2f6" providerId="AD"/>
  <p188:author id="{4FF61F7F-8BFD-A616-E8DC-517718F72168}" name="Paige Breaux" initials="PB" userId="S::paige.breaux@ivanti.com::a63b32b6-6732-400a-a2cf-b4842bf2a45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0C54"/>
    <a:srgbClr val="E92A3B"/>
    <a:srgbClr val="4E0389"/>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B83CAD-2D9E-9C61-8BE3-25C399210F7B}" v="33" dt="2025-02-21T18:49:40.885"/>
    <p1510:client id="{7166DDA8-6809-AE91-EC2C-20991E87082F}" v="1" dt="2025-02-21T19:13:42.3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82"/>
    <p:restoredTop sz="94705"/>
  </p:normalViewPr>
  <p:slideViewPr>
    <p:cSldViewPr snapToGrid="0">
      <p:cViewPr varScale="1">
        <p:scale>
          <a:sx n="69" d="100"/>
          <a:sy n="69" d="100"/>
        </p:scale>
        <p:origin x="1200" y="208"/>
      </p:cViewPr>
      <p:guideLst>
        <p:guide pos="5760"/>
        <p:guide orient="horz" pos="32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font" Target="fonts/font10.fntdata"/><Relationship Id="rId21" Type="http://schemas.openxmlformats.org/officeDocument/2006/relationships/font" Target="fonts/font5.fntdata"/><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32" Type="http://schemas.openxmlformats.org/officeDocument/2006/relationships/font" Target="fonts/font16.fntdata"/><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15:21:56.443"/>
    </inkml:context>
    <inkml:brush xml:id="br0">
      <inkml:brushProperty name="width" value="0.1" units="cm"/>
      <inkml:brushProperty name="height" value="0.1" units="cm"/>
    </inkml:brush>
  </inkml:definitions>
  <inkml:trace contextRef="#ctx0" brushRef="#br0">21937 6867 871 0 0,'0'1'5432'0'0,"5"-2"-2432"0"0,2-4-3116 0 0,4-1 24 0 0,-1 2 16 0 0,2 1-4 0 0,-3 0-60 0 0,0 1-108 0 0,-3 4-140 0 0,-3 2-40 0 0,0 5 36 0 0,-3 2-128 0 0,0 2-156 0 0,-4 2-496 0 0,-1 0-1068 0 0,-1 2 568 0 0,-1-4 609 0 0,4-22 1063 0 0,1-12 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FD3440-A990-B743-94FD-1272A487B74C}" type="datetimeFigureOut">
              <a:rPr lang="en-US" smtClean="0"/>
              <a:t>3/10/25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9D702E-58EF-6646-AF43-A7D5FE7CEE5D}" type="slidenum">
              <a:rPr lang="en-US" smtClean="0"/>
              <a:t>‹#›</a:t>
            </a:fld>
            <a:endParaRPr lang="en-US"/>
          </a:p>
        </p:txBody>
      </p:sp>
    </p:spTree>
    <p:extLst>
      <p:ext uri="{BB962C8B-B14F-4D97-AF65-F5344CB8AC3E}">
        <p14:creationId xmlns:p14="http://schemas.microsoft.com/office/powerpoint/2010/main" val="35933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1</a:t>
            </a:fld>
            <a:endParaRPr lang="en-US"/>
          </a:p>
        </p:txBody>
      </p:sp>
    </p:spTree>
    <p:extLst>
      <p:ext uri="{BB962C8B-B14F-4D97-AF65-F5344CB8AC3E}">
        <p14:creationId xmlns:p14="http://schemas.microsoft.com/office/powerpoint/2010/main" val="2632498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D702E-58EF-6646-AF43-A7D5FE7CEE5D}" type="slidenum">
              <a:rPr lang="en-US" smtClean="0"/>
              <a:t>10</a:t>
            </a:fld>
            <a:endParaRPr lang="en-US"/>
          </a:p>
        </p:txBody>
      </p:sp>
    </p:spTree>
    <p:extLst>
      <p:ext uri="{BB962C8B-B14F-4D97-AF65-F5344CB8AC3E}">
        <p14:creationId xmlns:p14="http://schemas.microsoft.com/office/powerpoint/2010/main" val="3487242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11</a:t>
            </a:fld>
            <a:endParaRPr lang="en-US"/>
          </a:p>
        </p:txBody>
      </p:sp>
    </p:spTree>
    <p:extLst>
      <p:ext uri="{BB962C8B-B14F-4D97-AF65-F5344CB8AC3E}">
        <p14:creationId xmlns:p14="http://schemas.microsoft.com/office/powerpoint/2010/main" val="1001605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3540007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2633329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98949-50D3-BB7B-F0A9-923D21945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00C92-FC77-2A5A-075D-77975BCF1B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AFF5D7-FC75-D68D-92A2-59F5138815B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10A9BD-C2E3-168E-651E-F6F6C82633F4}"/>
              </a:ext>
            </a:extLst>
          </p:cNvPr>
          <p:cNvSpPr>
            <a:spLocks noGrp="1"/>
          </p:cNvSpPr>
          <p:nvPr>
            <p:ph type="sldNum" sz="quarter" idx="5"/>
          </p:nvPr>
        </p:nvSpPr>
        <p:spPr/>
        <p:txBody>
          <a:bodyPr/>
          <a:lstStyle/>
          <a:p>
            <a:fld id="{6A6C0BA5-3971-3645-86F9-CC5C47721CEF}" type="slidenum">
              <a:rPr lang="en-US" smtClean="0"/>
              <a:pPr/>
              <a:t>4</a:t>
            </a:fld>
            <a:endParaRPr lang="en-US"/>
          </a:p>
        </p:txBody>
      </p:sp>
    </p:spTree>
    <p:extLst>
      <p:ext uri="{BB962C8B-B14F-4D97-AF65-F5344CB8AC3E}">
        <p14:creationId xmlns:p14="http://schemas.microsoft.com/office/powerpoint/2010/main" val="1829331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506916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6C0BA5-3971-3645-86F9-CC5C47721CEF}" type="slidenum">
              <a:rPr lang="en-US" smtClean="0"/>
              <a:pPr/>
              <a:t>6</a:t>
            </a:fld>
            <a:endParaRPr lang="en-US"/>
          </a:p>
        </p:txBody>
      </p:sp>
    </p:spTree>
    <p:extLst>
      <p:ext uri="{BB962C8B-B14F-4D97-AF65-F5344CB8AC3E}">
        <p14:creationId xmlns:p14="http://schemas.microsoft.com/office/powerpoint/2010/main" val="3080080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98949-50D3-BB7B-F0A9-923D21945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00C92-FC77-2A5A-075D-77975BCF1B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AFF5D7-FC75-D68D-92A2-59F5138815B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10A9BD-C2E3-168E-651E-F6F6C82633F4}"/>
              </a:ext>
            </a:extLst>
          </p:cNvPr>
          <p:cNvSpPr>
            <a:spLocks noGrp="1"/>
          </p:cNvSpPr>
          <p:nvPr>
            <p:ph type="sldNum" sz="quarter" idx="5"/>
          </p:nvPr>
        </p:nvSpPr>
        <p:spPr/>
        <p:txBody>
          <a:bodyPr/>
          <a:lstStyle/>
          <a:p>
            <a:fld id="{6A6C0BA5-3971-3645-86F9-CC5C47721CEF}" type="slidenum">
              <a:rPr lang="en-US" smtClean="0"/>
              <a:pPr/>
              <a:t>7</a:t>
            </a:fld>
            <a:endParaRPr lang="en-US"/>
          </a:p>
        </p:txBody>
      </p:sp>
    </p:spTree>
    <p:extLst>
      <p:ext uri="{BB962C8B-B14F-4D97-AF65-F5344CB8AC3E}">
        <p14:creationId xmlns:p14="http://schemas.microsoft.com/office/powerpoint/2010/main" val="3464802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4AD14-9278-3985-7C41-79BA1F489E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A4C6BC-B805-5B47-2D8C-4DD5498690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62176B-E0C7-2E84-5B8C-B82A97A22B4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A62C5CD-9EB9-3537-FC85-7AD2F4E9B484}"/>
              </a:ext>
            </a:extLst>
          </p:cNvPr>
          <p:cNvSpPr>
            <a:spLocks noGrp="1"/>
          </p:cNvSpPr>
          <p:nvPr>
            <p:ph type="sldNum" sz="quarter" idx="5"/>
          </p:nvPr>
        </p:nvSpPr>
        <p:spPr/>
        <p:txBody>
          <a:bodyPr/>
          <a:lstStyle/>
          <a:p>
            <a:fld id="{6A6C0BA5-3971-3645-86F9-CC5C47721CEF}" type="slidenum">
              <a:rPr lang="en-US" smtClean="0"/>
              <a:pPr/>
              <a:t>8</a:t>
            </a:fld>
            <a:endParaRPr lang="en-US"/>
          </a:p>
        </p:txBody>
      </p:sp>
    </p:spTree>
    <p:extLst>
      <p:ext uri="{BB962C8B-B14F-4D97-AF65-F5344CB8AC3E}">
        <p14:creationId xmlns:p14="http://schemas.microsoft.com/office/powerpoint/2010/main" val="585167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C0454-DF31-196B-5BF4-FEE031C22F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85CB67-F6F0-B453-6810-AB527C1131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9AC08D-6E1F-724F-309C-06AA34F75CB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587E87E-F839-88B4-E554-9A47B9CBF343}"/>
              </a:ext>
            </a:extLst>
          </p:cNvPr>
          <p:cNvSpPr>
            <a:spLocks noGrp="1"/>
          </p:cNvSpPr>
          <p:nvPr>
            <p:ph type="sldNum" sz="quarter" idx="5"/>
          </p:nvPr>
        </p:nvSpPr>
        <p:spPr/>
        <p:txBody>
          <a:bodyPr/>
          <a:lstStyle/>
          <a:p>
            <a:fld id="{6A6C0BA5-3971-3645-86F9-CC5C47721CEF}" type="slidenum">
              <a:rPr lang="en-US" smtClean="0"/>
              <a:pPr/>
              <a:t>9</a:t>
            </a:fld>
            <a:endParaRPr lang="en-US"/>
          </a:p>
        </p:txBody>
      </p:sp>
    </p:spTree>
    <p:extLst>
      <p:ext uri="{BB962C8B-B14F-4D97-AF65-F5344CB8AC3E}">
        <p14:creationId xmlns:p14="http://schemas.microsoft.com/office/powerpoint/2010/main" val="42159758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01F22D-DAE1-AA68-ABE8-F6B8D783CCCB}"/>
              </a:ext>
            </a:extLst>
          </p:cNvPr>
          <p:cNvPicPr>
            <a:picLocks noChangeAspect="1"/>
          </p:cNvPicPr>
          <p:nvPr userDrawn="1"/>
        </p:nvPicPr>
        <p:blipFill>
          <a:blip r:embed="rId2">
            <a:extLst>
              <a:ext uri="{28A0092B-C50C-407E-A947-70E740481C1C}">
                <a14:useLocalDpi xmlns:a14="http://schemas.microsoft.com/office/drawing/2010/main" val="0"/>
              </a:ext>
            </a:extLst>
          </a:blip>
          <a:srcRect l="1976" r="1976"/>
          <a:stretch/>
        </p:blipFill>
        <p:spPr>
          <a:xfrm>
            <a:off x="-187569" y="-109849"/>
            <a:ext cx="18882451" cy="11058405"/>
          </a:xfrm>
          <a:prstGeom prst="rect">
            <a:avLst/>
          </a:prstGeom>
        </p:spPr>
      </p:pic>
    </p:spTree>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i="0">
                <a:latin typeface="Inter" panose="020B0502030000000004" pitchFamily="34" charset="0"/>
              </a:defRPr>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b="1" i="0">
                <a:latin typeface="Inter" panose="020B05020300000000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b="1" i="0">
                <a:latin typeface="Inter" panose="020B05020300000000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3/10/25</a:t>
            </a:fld>
            <a:endParaRPr lang="en-US"/>
          </a:p>
        </p:txBody>
      </p:sp>
      <p:sp>
        <p:nvSpPr>
          <p:cNvPr id="6" name="Footer Placeholder 5"/>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7" name="Slide Number Placeholder 6"/>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b="1" i="0">
                <a:latin typeface="Inter" panose="020B0502030000000004" pitchFamily="34" charset="0"/>
              </a:defRPr>
            </a:lvl1pPr>
            <a:lvl2pPr>
              <a:defRPr b="1" i="0">
                <a:latin typeface="Inter" panose="020B0502030000000004" pitchFamily="34" charset="0"/>
              </a:defRPr>
            </a:lvl2pPr>
            <a:lvl3pPr>
              <a:defRPr b="1" i="0">
                <a:latin typeface="Inter" panose="020B0502030000000004" pitchFamily="34" charset="0"/>
              </a:defRPr>
            </a:lvl3pPr>
            <a:lvl4pPr>
              <a:defRPr b="1" i="0">
                <a:latin typeface="Inter" panose="020B0502030000000004" pitchFamily="34" charset="0"/>
              </a:defRPr>
            </a:lvl4pPr>
            <a:lvl5pPr>
              <a:defRPr b="1" i="0">
                <a:latin typeface="Inter" panose="020B050203000000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3/10/25</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defRPr b="1" i="0">
                <a:latin typeface="Inter" panose="020B0502030000000004" pitchFamily="34" charset="0"/>
              </a:defRPr>
            </a:lvl1pPr>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lvl1pPr>
              <a:defRPr b="1" i="0">
                <a:latin typeface="Inter" panose="020B0502030000000004" pitchFamily="34" charset="0"/>
              </a:defRPr>
            </a:lvl1pPr>
            <a:lvl2pPr>
              <a:defRPr b="1" i="0">
                <a:latin typeface="Inter" panose="020B0502030000000004" pitchFamily="34" charset="0"/>
              </a:defRPr>
            </a:lvl2pPr>
            <a:lvl3pPr>
              <a:defRPr b="1" i="0">
                <a:latin typeface="Inter" panose="020B0502030000000004" pitchFamily="34" charset="0"/>
              </a:defRPr>
            </a:lvl3pPr>
            <a:lvl4pPr>
              <a:defRPr b="1" i="0">
                <a:latin typeface="Inter" panose="020B0502030000000004" pitchFamily="34" charset="0"/>
              </a:defRPr>
            </a:lvl4pPr>
            <a:lvl5pPr>
              <a:defRPr b="1" i="0">
                <a:latin typeface="Inter" panose="020B050203000000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3/10/25</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051094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urple - texture right">
    <p:spTree>
      <p:nvGrpSpPr>
        <p:cNvPr id="1" name=""/>
        <p:cNvGrpSpPr/>
        <p:nvPr/>
      </p:nvGrpSpPr>
      <p:grpSpPr>
        <a:xfrm>
          <a:off x="0" y="0"/>
          <a:ext cx="0" cy="0"/>
          <a:chOff x="0" y="0"/>
          <a:chExt cx="0" cy="0"/>
        </a:xfrm>
      </p:grpSpPr>
      <p:pic>
        <p:nvPicPr>
          <p:cNvPr id="3" name="Picture 2" descr="A red and blue background&#10;&#10;Description automatically generated">
            <a:extLst>
              <a:ext uri="{FF2B5EF4-FFF2-40B4-BE49-F238E27FC236}">
                <a16:creationId xmlns:a16="http://schemas.microsoft.com/office/drawing/2014/main" id="{E9DD9B4D-7F17-380A-8FD9-8B5A761F44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rple - texture lef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BBEF499-5A6B-F38E-7930-AAC4A242C857}"/>
              </a:ext>
            </a:extLst>
          </p:cNvPr>
          <p:cNvSpPr/>
          <p:nvPr userDrawn="1"/>
        </p:nvSpPr>
        <p:spPr>
          <a:xfrm>
            <a:off x="0" y="0"/>
            <a:ext cx="18287999"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b="1">
              <a:latin typeface="Inter" panose="020B0502030000000004" pitchFamily="34" charset="0"/>
            </a:endParaRPr>
          </a:p>
        </p:txBody>
      </p:sp>
    </p:spTree>
    <p:extLst>
      <p:ext uri="{BB962C8B-B14F-4D97-AF65-F5344CB8AC3E}">
        <p14:creationId xmlns:p14="http://schemas.microsoft.com/office/powerpoint/2010/main" val="2001591483"/>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i="0" cap="all">
                <a:latin typeface="Inter" panose="020B0502030000000004" pitchFamily="34" charset="0"/>
              </a:defRPr>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b="1" i="0">
                <a:solidFill>
                  <a:schemeClr val="tx1">
                    <a:tint val="75000"/>
                  </a:schemeClr>
                </a:solidFill>
                <a:latin typeface="Inter" panose="020B05020300000000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3/10/25</a:t>
            </a:fld>
            <a:endParaRPr lang="en-US"/>
          </a:p>
        </p:txBody>
      </p:sp>
      <p:sp>
        <p:nvSpPr>
          <p:cNvPr id="5" name="Footer Placeholder 4"/>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6" name="Slide Number Placeholder 5"/>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b="1" i="0">
                <a:latin typeface="Inter" panose="020B0502030000000004" pitchFamily="34" charset="0"/>
              </a:defRPr>
            </a:lvl1pPr>
            <a:lvl2pPr>
              <a:defRPr sz="2400" b="1" i="0">
                <a:latin typeface="Inter" panose="020B0502030000000004" pitchFamily="34" charset="0"/>
              </a:defRPr>
            </a:lvl2pPr>
            <a:lvl3pPr>
              <a:defRPr sz="2000" b="1" i="0">
                <a:latin typeface="Inter" panose="020B0502030000000004" pitchFamily="34" charset="0"/>
              </a:defRPr>
            </a:lvl3pPr>
            <a:lvl4pPr>
              <a:defRPr sz="1800" b="1" i="0">
                <a:latin typeface="Inter" panose="020B0502030000000004" pitchFamily="34" charset="0"/>
              </a:defRPr>
            </a:lvl4pPr>
            <a:lvl5pPr>
              <a:defRPr sz="1800" b="1" i="0">
                <a:latin typeface="Inter" panose="020B05020300000000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b="1" i="0">
                <a:latin typeface="Inter" panose="020B0502030000000004" pitchFamily="34" charset="0"/>
              </a:defRPr>
            </a:lvl1pPr>
            <a:lvl2pPr>
              <a:defRPr sz="2400" b="1" i="0">
                <a:latin typeface="Inter" panose="020B0502030000000004" pitchFamily="34" charset="0"/>
              </a:defRPr>
            </a:lvl2pPr>
            <a:lvl3pPr>
              <a:defRPr sz="2000" b="1" i="0">
                <a:latin typeface="Inter" panose="020B0502030000000004" pitchFamily="34" charset="0"/>
              </a:defRPr>
            </a:lvl3pPr>
            <a:lvl4pPr>
              <a:defRPr sz="1800" b="1" i="0">
                <a:latin typeface="Inter" panose="020B0502030000000004" pitchFamily="34" charset="0"/>
              </a:defRPr>
            </a:lvl4pPr>
            <a:lvl5pPr>
              <a:defRPr sz="1800" b="1" i="0">
                <a:latin typeface="Inter" panose="020B05020300000000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3/10/25</a:t>
            </a:fld>
            <a:endParaRPr lang="en-US"/>
          </a:p>
        </p:txBody>
      </p:sp>
      <p:sp>
        <p:nvSpPr>
          <p:cNvPr id="6" name="Footer Placeholder 5"/>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7" name="Slide Number Placeholder 6"/>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i="0">
                <a:latin typeface="Inter" panose="020B050203000000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b="1" i="0">
                <a:latin typeface="Inter" panose="020B0502030000000004" pitchFamily="34" charset="0"/>
              </a:defRPr>
            </a:lvl1pPr>
            <a:lvl2pPr>
              <a:defRPr sz="2000" b="1" i="0">
                <a:latin typeface="Inter" panose="020B0502030000000004" pitchFamily="34" charset="0"/>
              </a:defRPr>
            </a:lvl2pPr>
            <a:lvl3pPr>
              <a:defRPr sz="1800" b="1" i="0">
                <a:latin typeface="Inter" panose="020B0502030000000004" pitchFamily="34" charset="0"/>
              </a:defRPr>
            </a:lvl3pPr>
            <a:lvl4pPr>
              <a:defRPr sz="1600" b="1" i="0">
                <a:latin typeface="Inter" panose="020B0502030000000004" pitchFamily="34" charset="0"/>
              </a:defRPr>
            </a:lvl4pPr>
            <a:lvl5pPr>
              <a:defRPr sz="1600" b="1" i="0">
                <a:latin typeface="Inter" panose="020B05020300000000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i="0">
                <a:latin typeface="Inter" panose="020B050203000000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b="1" i="0">
                <a:latin typeface="Inter" panose="020B0502030000000004" pitchFamily="34" charset="0"/>
              </a:defRPr>
            </a:lvl1pPr>
            <a:lvl2pPr>
              <a:defRPr sz="2000" b="1" i="0">
                <a:latin typeface="Inter" panose="020B0502030000000004" pitchFamily="34" charset="0"/>
              </a:defRPr>
            </a:lvl2pPr>
            <a:lvl3pPr>
              <a:defRPr sz="1800" b="1" i="0">
                <a:latin typeface="Inter" panose="020B0502030000000004" pitchFamily="34" charset="0"/>
              </a:defRPr>
            </a:lvl3pPr>
            <a:lvl4pPr>
              <a:defRPr sz="1600" b="1" i="0">
                <a:latin typeface="Inter" panose="020B0502030000000004" pitchFamily="34" charset="0"/>
              </a:defRPr>
            </a:lvl4pPr>
            <a:lvl5pPr>
              <a:defRPr sz="1600" b="1" i="0">
                <a:latin typeface="Inter" panose="020B05020300000000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3/10/25</a:t>
            </a:fld>
            <a:endParaRPr lang="en-US"/>
          </a:p>
        </p:txBody>
      </p:sp>
      <p:sp>
        <p:nvSpPr>
          <p:cNvPr id="8" name="Footer Placeholder 7"/>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9" name="Slide Number Placeholder 8"/>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Inter" panose="020B0502030000000004" pitchFamily="34" charset="0"/>
              </a:defRPr>
            </a:lvl1pPr>
          </a:lstStyle>
          <a:p>
            <a:r>
              <a:rPr lang="en-US"/>
              <a:t>Click to edit Master title style</a:t>
            </a:r>
          </a:p>
        </p:txBody>
      </p:sp>
      <p:sp>
        <p:nvSpPr>
          <p:cNvPr id="3" name="Date Placeholder 2"/>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3/10/25</a:t>
            </a:fld>
            <a:endParaRPr lang="en-US"/>
          </a:p>
        </p:txBody>
      </p:sp>
      <p:sp>
        <p:nvSpPr>
          <p:cNvPr id="4" name="Footer Placeholder 3"/>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5" name="Slide Number Placeholder 4"/>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3/10/25</a:t>
            </a:fld>
            <a:endParaRPr lang="en-US"/>
          </a:p>
        </p:txBody>
      </p:sp>
      <p:sp>
        <p:nvSpPr>
          <p:cNvPr id="3" name="Footer Placeholder 2"/>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4" name="Slide Number Placeholder 3"/>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i="0">
                <a:latin typeface="Inter" panose="020B0502030000000004" pitchFamily="34" charset="0"/>
              </a:defRPr>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b="1" i="0">
                <a:latin typeface="Inter" panose="020B0502030000000004" pitchFamily="34" charset="0"/>
              </a:defRPr>
            </a:lvl1pPr>
            <a:lvl2pPr>
              <a:defRPr sz="2800" b="1" i="0">
                <a:latin typeface="Inter" panose="020B0502030000000004" pitchFamily="34" charset="0"/>
              </a:defRPr>
            </a:lvl2pPr>
            <a:lvl3pPr>
              <a:defRPr sz="2400" b="1" i="0">
                <a:latin typeface="Inter" panose="020B0502030000000004" pitchFamily="34" charset="0"/>
              </a:defRPr>
            </a:lvl3pPr>
            <a:lvl4pPr>
              <a:defRPr sz="2000" b="1" i="0">
                <a:latin typeface="Inter" panose="020B0502030000000004" pitchFamily="34" charset="0"/>
              </a:defRPr>
            </a:lvl4pPr>
            <a:lvl5pPr>
              <a:defRPr sz="2000" b="1" i="0">
                <a:latin typeface="Inter" panose="020B05020300000000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b="1" i="0">
                <a:latin typeface="Inter" panose="020B05020300000000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3/10/25</a:t>
            </a:fld>
            <a:endParaRPr lang="en-US"/>
          </a:p>
        </p:txBody>
      </p:sp>
      <p:sp>
        <p:nvSpPr>
          <p:cNvPr id="6" name="Footer Placeholder 5"/>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7" name="Slide Number Placeholder 6"/>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1" i="0">
                <a:solidFill>
                  <a:schemeClr val="tx1">
                    <a:tint val="75000"/>
                  </a:schemeClr>
                </a:solidFill>
                <a:latin typeface="Inter" panose="020B0502030000000004" pitchFamily="34" charset="0"/>
              </a:defRPr>
            </a:lvl1pPr>
          </a:lstStyle>
          <a:p>
            <a:fld id="{1D8BD707-D9CF-40AE-B4C6-C98DA3205C09}" type="datetimeFigureOut">
              <a:rPr lang="en-US" smtClean="0"/>
              <a:pPr/>
              <a:t>3/10/25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1" i="0">
                <a:solidFill>
                  <a:schemeClr val="tx1">
                    <a:tint val="75000"/>
                  </a:schemeClr>
                </a:solidFill>
                <a:latin typeface="Inter" panose="020B0502030000000004"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1" i="0">
                <a:solidFill>
                  <a:schemeClr val="tx1">
                    <a:tint val="75000"/>
                  </a:schemeClr>
                </a:solidFill>
                <a:latin typeface="Inter" panose="020B0502030000000004" pitchFamily="34" charset="0"/>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b="1" i="0" kern="1200">
          <a:solidFill>
            <a:schemeClr val="tx1"/>
          </a:solidFill>
          <a:latin typeface="Inter" panose="020B0502030000000004"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b="1" i="0" kern="1200">
          <a:solidFill>
            <a:schemeClr val="tx1"/>
          </a:solidFill>
          <a:latin typeface="Inter" panose="020B0502030000000004" pitchFamily="34" charset="0"/>
          <a:ea typeface="+mn-ea"/>
          <a:cs typeface="+mn-cs"/>
        </a:defRPr>
      </a:lvl1pPr>
      <a:lvl2pPr marL="742950" indent="-285750" algn="l" defTabSz="914400" rtl="0" eaLnBrk="1" latinLnBrk="0" hangingPunct="1">
        <a:spcBef>
          <a:spcPct val="20000"/>
        </a:spcBef>
        <a:buFont typeface="Arial" pitchFamily="34" charset="0"/>
        <a:buChar char="–"/>
        <a:defRPr sz="2800" b="1" i="0" kern="1200">
          <a:solidFill>
            <a:schemeClr val="tx1"/>
          </a:solidFill>
          <a:latin typeface="Inter" panose="020B0502030000000004" pitchFamily="34" charset="0"/>
          <a:ea typeface="+mn-ea"/>
          <a:cs typeface="+mn-cs"/>
        </a:defRPr>
      </a:lvl2pPr>
      <a:lvl3pPr marL="1143000" indent="-228600" algn="l" defTabSz="914400" rtl="0" eaLnBrk="1" latinLnBrk="0" hangingPunct="1">
        <a:spcBef>
          <a:spcPct val="20000"/>
        </a:spcBef>
        <a:buFont typeface="Arial" pitchFamily="34" charset="0"/>
        <a:buChar char="•"/>
        <a:defRPr sz="2400" b="1" i="0" kern="1200">
          <a:solidFill>
            <a:schemeClr val="tx1"/>
          </a:solidFill>
          <a:latin typeface="Inter" panose="020B0502030000000004" pitchFamily="34" charset="0"/>
          <a:ea typeface="+mn-ea"/>
          <a:cs typeface="+mn-cs"/>
        </a:defRPr>
      </a:lvl3pPr>
      <a:lvl4pPr marL="1600200" indent="-228600" algn="l" defTabSz="914400" rtl="0" eaLnBrk="1" latinLnBrk="0" hangingPunct="1">
        <a:spcBef>
          <a:spcPct val="20000"/>
        </a:spcBef>
        <a:buFont typeface="Arial" pitchFamily="34" charset="0"/>
        <a:buChar char="–"/>
        <a:defRPr sz="2000" b="1" i="0" kern="1200">
          <a:solidFill>
            <a:schemeClr val="tx1"/>
          </a:solidFill>
          <a:latin typeface="Inter" panose="020B0502030000000004" pitchFamily="34" charset="0"/>
          <a:ea typeface="+mn-ea"/>
          <a:cs typeface="+mn-cs"/>
        </a:defRPr>
      </a:lvl4pPr>
      <a:lvl5pPr marL="2057400" indent="-228600" algn="l" defTabSz="914400" rtl="0" eaLnBrk="1" latinLnBrk="0" hangingPunct="1">
        <a:spcBef>
          <a:spcPct val="20000"/>
        </a:spcBef>
        <a:buFont typeface="Arial" pitchFamily="34" charset="0"/>
        <a:buChar char="»"/>
        <a:defRPr sz="2000" b="1" i="0" kern="1200">
          <a:solidFill>
            <a:schemeClr val="tx1"/>
          </a:solidFill>
          <a:latin typeface="Inter" panose="020B05020300000000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ivanti.com/ja/stateofcybe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hyperlink" Target="http://ivanti.com/ja/research"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11.jpeg"/><Relationship Id="rId7" Type="http://schemas.openxmlformats.org/officeDocument/2006/relationships/image" Target="../media/image12.emf"/><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2.png"/><Relationship Id="rId4" Type="http://schemas.openxmlformats.org/officeDocument/2006/relationships/customXml" Target="../ink/ink1.xml"/><Relationship Id="rId9" Type="http://schemas.openxmlformats.org/officeDocument/2006/relationships/image" Target="../media/image14.emf"/></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7"/>
          <p:cNvSpPr txBox="1"/>
          <p:nvPr/>
        </p:nvSpPr>
        <p:spPr>
          <a:xfrm>
            <a:off x="981080" y="8949764"/>
            <a:ext cx="11464859" cy="936282"/>
          </a:xfrm>
          <a:prstGeom prst="rect">
            <a:avLst/>
          </a:prstGeom>
        </p:spPr>
        <p:txBody>
          <a:bodyPr wrap="square" lIns="0" tIns="0" rIns="0" bIns="0" rtlCol="0" anchor="ctr">
            <a:spAutoFit/>
          </a:bodyPr>
          <a:lstStyle/>
          <a:p>
            <a:pPr>
              <a:lnSpc>
                <a:spcPts val="3919"/>
              </a:lnSpc>
              <a:spcBef>
                <a:spcPct val="0"/>
              </a:spcBef>
            </a:pPr>
            <a:r>
              <a:rPr lang="ja-JP" altLang="en-US" sz="2400" b="0" i="0" u="sng" strike="noStrike" cap="none" dirty="0">
                <a:solidFill>
                  <a:schemeClr val="bg1"/>
                </a:solidFill>
                <a:latin typeface="Meiryo UI" panose="020B0604030504040204" pitchFamily="34" charset="-128"/>
                <a:ea typeface="Meiryo UI" panose="020B0604030504040204" pitchFamily="34" charset="-128"/>
                <a:sym typeface="Arial"/>
                <a:hlinkClick r:id="rId3">
                  <a:extLst>
                    <a:ext uri="{A12FA001-AC4F-418D-AE19-62706E023703}">
                      <ahyp:hlinkClr xmlns:ahyp="http://schemas.microsoft.com/office/drawing/2018/hyperlinkcolor" val="tx"/>
                    </a:ext>
                  </a:extLst>
                </a:hlinkClick>
              </a:rPr>
              <a:t>レポートのフルバージョンおよびすべての図表のダウンロードは、</a:t>
            </a:r>
            <a:endParaRPr lang="en-US" altLang="ja-JP" sz="2400" b="0" i="0" u="sng" strike="noStrike" cap="none" dirty="0">
              <a:solidFill>
                <a:schemeClr val="bg1"/>
              </a:solidFill>
              <a:latin typeface="Meiryo UI" panose="020B0604030504040204" pitchFamily="34" charset="-128"/>
              <a:ea typeface="Meiryo UI" panose="020B0604030504040204" pitchFamily="34" charset="-128"/>
              <a:sym typeface="Arial"/>
              <a:hlinkClick r:id="rId3">
                <a:extLst>
                  <a:ext uri="{A12FA001-AC4F-418D-AE19-62706E023703}">
                    <ahyp:hlinkClr xmlns:ahyp="http://schemas.microsoft.com/office/drawing/2018/hyperlinkcolor" val="tx"/>
                  </a:ext>
                </a:extLst>
              </a:hlinkClick>
            </a:endParaRPr>
          </a:p>
          <a:p>
            <a:pPr>
              <a:lnSpc>
                <a:spcPts val="3919"/>
              </a:lnSpc>
              <a:spcBef>
                <a:spcPct val="0"/>
              </a:spcBef>
            </a:pPr>
            <a:r>
              <a:rPr lang="en-US" sz="2400" dirty="0">
                <a:solidFill>
                  <a:schemeClr val="bg1"/>
                </a:solidFill>
                <a:latin typeface="Meiryo UI" panose="020B0604030504040204" pitchFamily="34" charset="-128"/>
                <a:ea typeface="Meiryo UI" panose="020B060403050404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ivanti.com/ja/</a:t>
            </a:r>
            <a:r>
              <a:rPr lang="en-US" sz="2400" dirty="0" err="1">
                <a:solidFill>
                  <a:schemeClr val="bg1"/>
                </a:solidFill>
                <a:latin typeface="Meiryo UI" panose="020B0604030504040204" pitchFamily="34" charset="-128"/>
                <a:ea typeface="Meiryo UI" panose="020B060403050404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stateofcyber</a:t>
            </a:r>
            <a:r>
              <a:rPr lang="ja-JP" altLang="en-US" sz="2400" dirty="0">
                <a:solidFill>
                  <a:schemeClr val="bg1"/>
                </a:solidFill>
                <a:latin typeface="Meiryo UI" panose="020B0604030504040204" pitchFamily="34" charset="-128"/>
                <a:ea typeface="Meiryo UI" panose="020B0604030504040204" pitchFamily="34" charset="-128"/>
                <a:cs typeface="Arial"/>
              </a:rPr>
              <a:t>でご覧いただけます</a:t>
            </a:r>
            <a:endParaRPr lang="en-US" sz="2400" u="sng" dirty="0">
              <a:solidFill>
                <a:schemeClr val="bg1"/>
              </a:solidFill>
              <a:latin typeface="Meiryo UI" panose="020B0604030504040204" pitchFamily="34" charset="-128"/>
              <a:ea typeface="Meiryo UI" panose="020B0604030504040204" pitchFamily="34" charset="-128"/>
              <a:cs typeface="Arial" panose="020B0604020202020204" pitchFamily="34" charset="0"/>
            </a:endParaRPr>
          </a:p>
        </p:txBody>
      </p:sp>
      <p:sp>
        <p:nvSpPr>
          <p:cNvPr id="8" name="Rectangle 7">
            <a:extLst>
              <a:ext uri="{FF2B5EF4-FFF2-40B4-BE49-F238E27FC236}">
                <a16:creationId xmlns:a16="http://schemas.microsoft.com/office/drawing/2014/main" id="{165E5CAD-E61E-45D2-27C6-16DD64CC80ED}"/>
              </a:ext>
            </a:extLst>
          </p:cNvPr>
          <p:cNvSpPr/>
          <p:nvPr/>
        </p:nvSpPr>
        <p:spPr>
          <a:xfrm>
            <a:off x="8805929" y="8822028"/>
            <a:ext cx="4962292" cy="5296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eiryo UI" panose="020B0604030504040204" pitchFamily="34" charset="-128"/>
              <a:ea typeface="Meiryo UI" panose="020B0604030504040204" pitchFamily="34" charset="-128"/>
            </a:endParaRPr>
          </a:p>
        </p:txBody>
      </p:sp>
      <p:sp>
        <p:nvSpPr>
          <p:cNvPr id="10" name="TextBox 9">
            <a:extLst>
              <a:ext uri="{FF2B5EF4-FFF2-40B4-BE49-F238E27FC236}">
                <a16:creationId xmlns:a16="http://schemas.microsoft.com/office/drawing/2014/main" id="{66DFE11E-DB64-F3CA-ED6C-0BBE42569CC9}"/>
              </a:ext>
            </a:extLst>
          </p:cNvPr>
          <p:cNvSpPr txBox="1"/>
          <p:nvPr/>
        </p:nvSpPr>
        <p:spPr>
          <a:xfrm>
            <a:off x="857195" y="5342323"/>
            <a:ext cx="11192150" cy="830997"/>
          </a:xfrm>
          <a:prstGeom prst="rect">
            <a:avLst/>
          </a:prstGeom>
          <a:noFill/>
        </p:spPr>
        <p:txBody>
          <a:bodyPr wrap="square" lIns="91440" tIns="45720" rIns="91440" bIns="45720" rtlCol="0" anchor="t">
            <a:spAutoFit/>
          </a:bodyPr>
          <a:lstStyle/>
          <a:p>
            <a:r>
              <a:rPr lang="ja-JP" altLang="en-US" sz="4800" dirty="0">
                <a:solidFill>
                  <a:schemeClr val="bg1"/>
                </a:solidFill>
                <a:latin typeface="Meiryo UI" panose="020B0604030504040204" pitchFamily="34" charset="-128"/>
                <a:ea typeface="Meiryo UI" panose="020B0604030504040204" pitchFamily="34" charset="-128"/>
                <a:cs typeface="Calibri"/>
              </a:rPr>
              <a:t>エグゼクティブサマリーと主な調査結果</a:t>
            </a:r>
            <a:endParaRPr lang="en-US" sz="4800" dirty="0">
              <a:solidFill>
                <a:schemeClr val="bg1"/>
              </a:solidFill>
              <a:latin typeface="Meiryo UI" panose="020B0604030504040204" pitchFamily="34" charset="-128"/>
              <a:ea typeface="Meiryo UI" panose="020B0604030504040204" pitchFamily="34" charset="-128"/>
              <a:cs typeface="Calibri"/>
            </a:endParaRPr>
          </a:p>
        </p:txBody>
      </p:sp>
      <p:pic>
        <p:nvPicPr>
          <p:cNvPr id="4" name="Picture 3">
            <a:extLst>
              <a:ext uri="{FF2B5EF4-FFF2-40B4-BE49-F238E27FC236}">
                <a16:creationId xmlns:a16="http://schemas.microsoft.com/office/drawing/2014/main" id="{10D88664-4EF6-096E-E817-3A114E99E432}"/>
              </a:ext>
            </a:extLst>
          </p:cNvPr>
          <p:cNvPicPr>
            <a:picLocks noChangeAspect="1"/>
          </p:cNvPicPr>
          <p:nvPr/>
        </p:nvPicPr>
        <p:blipFill>
          <a:blip r:embed="rId4"/>
          <a:stretch>
            <a:fillRect/>
          </a:stretch>
        </p:blipFill>
        <p:spPr>
          <a:xfrm>
            <a:off x="15323126" y="8911151"/>
            <a:ext cx="2368585" cy="847582"/>
          </a:xfrm>
          <a:prstGeom prst="rect">
            <a:avLst/>
          </a:prstGeom>
        </p:spPr>
      </p:pic>
      <p:grpSp>
        <p:nvGrpSpPr>
          <p:cNvPr id="5" name="Group 4">
            <a:extLst>
              <a:ext uri="{FF2B5EF4-FFF2-40B4-BE49-F238E27FC236}">
                <a16:creationId xmlns:a16="http://schemas.microsoft.com/office/drawing/2014/main" id="{B854957B-01CC-DD48-D882-49343E000614}"/>
              </a:ext>
            </a:extLst>
          </p:cNvPr>
          <p:cNvGrpSpPr/>
          <p:nvPr/>
        </p:nvGrpSpPr>
        <p:grpSpPr>
          <a:xfrm>
            <a:off x="707908" y="1976862"/>
            <a:ext cx="15251230" cy="2924456"/>
            <a:chOff x="670586" y="706478"/>
            <a:chExt cx="15251230" cy="2924456"/>
          </a:xfrm>
        </p:grpSpPr>
        <p:sp>
          <p:nvSpPr>
            <p:cNvPr id="9" name="TextBox 8">
              <a:extLst>
                <a:ext uri="{FF2B5EF4-FFF2-40B4-BE49-F238E27FC236}">
                  <a16:creationId xmlns:a16="http://schemas.microsoft.com/office/drawing/2014/main" id="{07CEB03F-FAA4-8FB3-C3DB-8BA039F446EC}"/>
                </a:ext>
              </a:extLst>
            </p:cNvPr>
            <p:cNvSpPr txBox="1"/>
            <p:nvPr/>
          </p:nvSpPr>
          <p:spPr>
            <a:xfrm>
              <a:off x="670586" y="2063838"/>
              <a:ext cx="12011205" cy="1567096"/>
            </a:xfrm>
            <a:prstGeom prst="rect">
              <a:avLst/>
            </a:prstGeom>
            <a:noFill/>
          </p:spPr>
          <p:txBody>
            <a:bodyPr wrap="square" lIns="91440" tIns="45720" rIns="91440" bIns="45720" rtlCol="0" anchor="t">
              <a:spAutoFit/>
            </a:bodyPr>
            <a:lstStyle/>
            <a:p>
              <a:pPr>
                <a:lnSpc>
                  <a:spcPts val="11500"/>
                </a:lnSpc>
              </a:pPr>
              <a:r>
                <a:rPr lang="ja-JP" altLang="en-US" sz="13000" b="1" dirty="0">
                  <a:solidFill>
                    <a:schemeClr val="bg1"/>
                  </a:solidFill>
                  <a:latin typeface="Meiryo UI" panose="020B0604030504040204" pitchFamily="34" charset="-128"/>
                  <a:ea typeface="Meiryo UI" panose="020B0604030504040204" pitchFamily="34" charset="-128"/>
                  <a:cs typeface="Arial"/>
                </a:rPr>
                <a:t>パラダイムシフト</a:t>
              </a:r>
              <a:endParaRPr lang="en-US" sz="13000" b="1" dirty="0">
                <a:solidFill>
                  <a:schemeClr val="bg1"/>
                </a:solidFill>
                <a:latin typeface="Meiryo UI" panose="020B0604030504040204" pitchFamily="34" charset="-128"/>
                <a:ea typeface="Meiryo UI" panose="020B0604030504040204" pitchFamily="34" charset="-128"/>
                <a:cs typeface="Arial"/>
              </a:endParaRPr>
            </a:p>
          </p:txBody>
        </p:sp>
        <p:sp>
          <p:nvSpPr>
            <p:cNvPr id="2" name="TextBox 1">
              <a:extLst>
                <a:ext uri="{FF2B5EF4-FFF2-40B4-BE49-F238E27FC236}">
                  <a16:creationId xmlns:a16="http://schemas.microsoft.com/office/drawing/2014/main" id="{AAA25694-E0AE-5D8C-7819-F9855E312A04}"/>
                </a:ext>
              </a:extLst>
            </p:cNvPr>
            <p:cNvSpPr txBox="1"/>
            <p:nvPr/>
          </p:nvSpPr>
          <p:spPr>
            <a:xfrm>
              <a:off x="819873" y="706478"/>
              <a:ext cx="15101943" cy="1015663"/>
            </a:xfrm>
            <a:prstGeom prst="rect">
              <a:avLst/>
            </a:prstGeom>
            <a:noFill/>
          </p:spPr>
          <p:txBody>
            <a:bodyPr wrap="square" lIns="91440" tIns="45720" rIns="91440" bIns="45720" rtlCol="0" anchor="t">
              <a:spAutoFit/>
            </a:bodyPr>
            <a:lstStyle/>
            <a:p>
              <a:r>
                <a:rPr lang="en-US" altLang="ja-JP" sz="6000" dirty="0">
                  <a:solidFill>
                    <a:schemeClr val="bg1"/>
                  </a:solidFill>
                  <a:latin typeface="Meiryo UI" panose="020B0604030504040204" pitchFamily="34" charset="-128"/>
                  <a:ea typeface="Meiryo UI" panose="020B0604030504040204" pitchFamily="34" charset="-128"/>
                  <a:cs typeface="Calibri"/>
                </a:rPr>
                <a:t>2025</a:t>
              </a:r>
              <a:r>
                <a:rPr lang="ja-JP" altLang="en-US" sz="6000" dirty="0">
                  <a:solidFill>
                    <a:schemeClr val="bg1"/>
                  </a:solidFill>
                  <a:latin typeface="Meiryo UI" panose="020B0604030504040204" pitchFamily="34" charset="-128"/>
                  <a:ea typeface="Meiryo UI" panose="020B0604030504040204" pitchFamily="34" charset="-128"/>
                  <a:cs typeface="Calibri"/>
                </a:rPr>
                <a:t>年サイバーセキュリティ ステータスレポート</a:t>
              </a:r>
              <a:endParaRPr lang="en-US" sz="6000" dirty="0">
                <a:solidFill>
                  <a:schemeClr val="bg1"/>
                </a:solidFill>
                <a:latin typeface="Meiryo UI" panose="020B0604030504040204" pitchFamily="34" charset="-128"/>
                <a:ea typeface="Meiryo UI" panose="020B0604030504040204" pitchFamily="34" charset="-128"/>
                <a:cs typeface="Calibri"/>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7279341" y="1179788"/>
            <a:ext cx="10265709" cy="6032421"/>
          </a:xfrm>
          <a:prstGeom prst="rect">
            <a:avLst/>
          </a:prstGeom>
        </p:spPr>
        <p:txBody>
          <a:bodyPr wrap="square" lIns="0" tIns="0" rIns="0" bIns="0" rtlCol="0" anchor="t">
            <a:spAutoFit/>
          </a:bodyPr>
          <a:lstStyle/>
          <a:p>
            <a:pPr marL="694055" lvl="1" indent="-457200">
              <a:buFont typeface="+mj-lt"/>
              <a:buAutoNum type="arabicPeriod"/>
            </a:pPr>
            <a:r>
              <a:rPr lang="ja-JP" altLang="en-US" sz="2800" dirty="0">
                <a:solidFill>
                  <a:srgbClr val="FFFFFF"/>
                </a:solidFill>
                <a:latin typeface="Meiryo UI" panose="020B0604030504040204" pitchFamily="34" charset="-128"/>
                <a:ea typeface="Meiryo UI" panose="020B0604030504040204" pitchFamily="34" charset="-128"/>
                <a:cs typeface="Arial"/>
              </a:rPr>
              <a:t>どのようにして組織全体の攻撃対象領域を可視化することができるのでしょうか？</a:t>
            </a:r>
            <a:endParaRPr lang="en-US" altLang="ja-JP" sz="2800" dirty="0">
              <a:solidFill>
                <a:srgbClr val="FFFFFF"/>
              </a:solidFill>
              <a:latin typeface="Meiryo UI" panose="020B0604030504040204" pitchFamily="34" charset="-128"/>
              <a:ea typeface="Meiryo UI" panose="020B0604030504040204" pitchFamily="34" charset="-128"/>
              <a:cs typeface="Arial"/>
            </a:endParaRPr>
          </a:p>
          <a:p>
            <a:pPr marL="694055" lvl="1" indent="-457200">
              <a:buFont typeface="+mj-lt"/>
              <a:buAutoNum type="arabicPeriod"/>
            </a:pPr>
            <a:endParaRPr lang="ja-JP" altLang="en-US" sz="2800" dirty="0">
              <a:solidFill>
                <a:srgbClr val="FFFFFF"/>
              </a:solidFill>
              <a:latin typeface="Meiryo UI" panose="020B0604030504040204" pitchFamily="34" charset="-128"/>
              <a:ea typeface="Meiryo UI" panose="020B0604030504040204" pitchFamily="34" charset="-128"/>
              <a:cs typeface="Arial"/>
            </a:endParaRPr>
          </a:p>
          <a:p>
            <a:pPr marL="694055" lvl="1" indent="-457200">
              <a:buFont typeface="+mj-lt"/>
              <a:buAutoNum type="arabicPeriod"/>
            </a:pPr>
            <a:r>
              <a:rPr lang="ja-JP" altLang="en-US" sz="2800" dirty="0">
                <a:solidFill>
                  <a:srgbClr val="FFFFFF"/>
                </a:solidFill>
                <a:latin typeface="Meiryo UI" panose="020B0604030504040204" pitchFamily="34" charset="-128"/>
                <a:ea typeface="Meiryo UI" panose="020B0604030504040204" pitchFamily="34" charset="-128"/>
                <a:cs typeface="Arial"/>
              </a:rPr>
              <a:t>組織のリスクアペタイトとサイバーリスクの影響（財務、法務、評判、運用など）を優先する方法について、セキュリティリーダーとビジネスリーダーは一致していますか？</a:t>
            </a:r>
            <a:endParaRPr lang="en-US" altLang="ja-JP" sz="2800" dirty="0">
              <a:solidFill>
                <a:srgbClr val="FFFFFF"/>
              </a:solidFill>
              <a:latin typeface="Meiryo UI" panose="020B0604030504040204" pitchFamily="34" charset="-128"/>
              <a:ea typeface="Meiryo UI" panose="020B0604030504040204" pitchFamily="34" charset="-128"/>
              <a:cs typeface="Arial"/>
            </a:endParaRPr>
          </a:p>
          <a:p>
            <a:pPr marL="694055" lvl="1" indent="-457200">
              <a:buFont typeface="+mj-lt"/>
              <a:buAutoNum type="arabicPeriod"/>
            </a:pPr>
            <a:endParaRPr lang="ja-JP" altLang="en-US" sz="2800" dirty="0">
              <a:solidFill>
                <a:srgbClr val="FFFFFF"/>
              </a:solidFill>
              <a:latin typeface="Meiryo UI" panose="020B0604030504040204" pitchFamily="34" charset="-128"/>
              <a:ea typeface="Meiryo UI" panose="020B0604030504040204" pitchFamily="34" charset="-128"/>
              <a:cs typeface="Arial"/>
            </a:endParaRPr>
          </a:p>
          <a:p>
            <a:pPr marL="694055" lvl="1" indent="-457200">
              <a:buFont typeface="+mj-lt"/>
              <a:buAutoNum type="arabicPeriod"/>
            </a:pPr>
            <a:r>
              <a:rPr lang="ja-JP" altLang="en-US" sz="2800" dirty="0">
                <a:solidFill>
                  <a:srgbClr val="FFFFFF"/>
                </a:solidFill>
                <a:latin typeface="Meiryo UI" panose="020B0604030504040204" pitchFamily="34" charset="-128"/>
                <a:ea typeface="Meiryo UI" panose="020B0604030504040204" pitchFamily="34" charset="-128"/>
                <a:cs typeface="Arial"/>
              </a:rPr>
              <a:t>潜在的なリスクのビジネスへの影響を測定し伝達するために、セキュリティと他のビジネス関係者との間で確立した主要な指標は何ですか？</a:t>
            </a:r>
            <a:endParaRPr lang="en-US" altLang="ja-JP" sz="2800" dirty="0">
              <a:solidFill>
                <a:srgbClr val="FFFFFF"/>
              </a:solidFill>
              <a:latin typeface="Meiryo UI" panose="020B0604030504040204" pitchFamily="34" charset="-128"/>
              <a:ea typeface="Meiryo UI" panose="020B0604030504040204" pitchFamily="34" charset="-128"/>
              <a:cs typeface="Arial"/>
            </a:endParaRPr>
          </a:p>
          <a:p>
            <a:pPr marL="694055" lvl="1" indent="-457200">
              <a:buFont typeface="+mj-lt"/>
              <a:buAutoNum type="arabicPeriod"/>
            </a:pPr>
            <a:endParaRPr lang="ja-JP" altLang="en-US" sz="2800" dirty="0">
              <a:solidFill>
                <a:srgbClr val="FFFFFF"/>
              </a:solidFill>
              <a:latin typeface="Meiryo UI" panose="020B0604030504040204" pitchFamily="34" charset="-128"/>
              <a:ea typeface="Meiryo UI" panose="020B0604030504040204" pitchFamily="34" charset="-128"/>
              <a:cs typeface="Arial"/>
            </a:endParaRPr>
          </a:p>
          <a:p>
            <a:pPr marL="694055" lvl="1" indent="-457200">
              <a:buFont typeface="+mj-lt"/>
              <a:buAutoNum type="arabicPeriod"/>
            </a:pPr>
            <a:r>
              <a:rPr lang="ja-JP" altLang="en-US" sz="2800" dirty="0">
                <a:solidFill>
                  <a:srgbClr val="FFFFFF"/>
                </a:solidFill>
                <a:latin typeface="Meiryo UI" panose="020B0604030504040204" pitchFamily="34" charset="-128"/>
                <a:ea typeface="Meiryo UI" panose="020B0604030504040204" pitchFamily="34" charset="-128"/>
                <a:cs typeface="Arial"/>
              </a:rPr>
              <a:t>技術的債務のビジネスへの影響を経営幹部に伝えるために、セキュリティリーダーはどのようにコミュニケーションを取ることができるでしょうか？</a:t>
            </a:r>
            <a:endParaRPr lang="en-US" altLang="ja-JP" sz="2800" dirty="0">
              <a:solidFill>
                <a:srgbClr val="FFFFFF"/>
              </a:solidFill>
              <a:latin typeface="Meiryo UI" panose="020B0604030504040204" pitchFamily="34" charset="-128"/>
              <a:ea typeface="Meiryo UI" panose="020B0604030504040204" pitchFamily="34" charset="-128"/>
              <a:cs typeface="Arial"/>
            </a:endParaRPr>
          </a:p>
          <a:p>
            <a:pPr marL="694055" lvl="1" indent="-457200">
              <a:buFont typeface="+mj-lt"/>
              <a:buAutoNum type="arabicPeriod"/>
            </a:pPr>
            <a:endParaRPr lang="ja-JP" altLang="en-US" sz="2800" dirty="0">
              <a:solidFill>
                <a:srgbClr val="FFFFFF"/>
              </a:solidFill>
              <a:latin typeface="Meiryo UI" panose="020B0604030504040204" pitchFamily="34" charset="-128"/>
              <a:ea typeface="Meiryo UI" panose="020B0604030504040204" pitchFamily="34" charset="-128"/>
              <a:cs typeface="Arial"/>
            </a:endParaRPr>
          </a:p>
          <a:p>
            <a:pPr marL="694055" lvl="1" indent="-457200">
              <a:buFont typeface="+mj-lt"/>
              <a:buAutoNum type="arabicPeriod"/>
            </a:pPr>
            <a:r>
              <a:rPr lang="ja-JP" altLang="en-US" sz="2800" dirty="0">
                <a:solidFill>
                  <a:srgbClr val="FFFFFF"/>
                </a:solidFill>
                <a:latin typeface="Meiryo UI" panose="020B0604030504040204" pitchFamily="34" charset="-128"/>
                <a:ea typeface="Meiryo UI" panose="020B0604030504040204" pitchFamily="34" charset="-128"/>
                <a:cs typeface="Arial"/>
              </a:rPr>
              <a:t>第三者とのセキュリティリスクを評価するためのプロセスは何ですか？</a:t>
            </a:r>
            <a:endParaRPr lang="en-US" sz="2800" dirty="0">
              <a:solidFill>
                <a:srgbClr val="FFFFFF"/>
              </a:solidFill>
              <a:latin typeface="Meiryo UI" panose="020B0604030504040204" pitchFamily="34" charset="-128"/>
              <a:ea typeface="Meiryo UI" panose="020B0604030504040204" pitchFamily="34" charset="-128"/>
              <a:cs typeface="Arial"/>
            </a:endParaRPr>
          </a:p>
        </p:txBody>
      </p:sp>
      <p:sp>
        <p:nvSpPr>
          <p:cNvPr id="11" name="TextBox 20">
            <a:extLst>
              <a:ext uri="{FF2B5EF4-FFF2-40B4-BE49-F238E27FC236}">
                <a16:creationId xmlns:a16="http://schemas.microsoft.com/office/drawing/2014/main" id="{DD29FC4A-9AE1-C058-5091-FB9B74FB2322}"/>
              </a:ext>
            </a:extLst>
          </p:cNvPr>
          <p:cNvSpPr txBox="1"/>
          <p:nvPr/>
        </p:nvSpPr>
        <p:spPr>
          <a:xfrm>
            <a:off x="1028700" y="1085850"/>
            <a:ext cx="5150427" cy="718466"/>
          </a:xfrm>
          <a:prstGeom prst="rect">
            <a:avLst/>
          </a:prstGeom>
        </p:spPr>
        <p:txBody>
          <a:bodyPr wrap="square" lIns="0" tIns="0" rIns="0" bIns="0" rtlCol="0" anchor="t">
            <a:spAutoFit/>
          </a:bodyPr>
          <a:lstStyle/>
          <a:p>
            <a:pPr>
              <a:lnSpc>
                <a:spcPts val="6160"/>
              </a:lnSpc>
              <a:spcBef>
                <a:spcPct val="0"/>
              </a:spcBef>
            </a:pPr>
            <a:r>
              <a:rPr lang="ja-JP" altLang="en-US" sz="4800" b="1" spc="-168" dirty="0">
                <a:solidFill>
                  <a:srgbClr val="FFFFFF"/>
                </a:solidFill>
                <a:latin typeface="Meiryo UI" panose="020B0604030504040204" pitchFamily="34" charset="-128"/>
                <a:ea typeface="Meiryo UI" panose="020B0604030504040204" pitchFamily="34" charset="-128"/>
                <a:cs typeface="Arial"/>
              </a:rPr>
              <a:t>ディスカッションガイド</a:t>
            </a:r>
            <a:endParaRPr lang="en-US" sz="4800" b="1" spc="-168" dirty="0">
              <a:solidFill>
                <a:srgbClr val="FFFFFF"/>
              </a:solidFill>
              <a:latin typeface="Meiryo UI" panose="020B0604030504040204" pitchFamily="34" charset="-128"/>
              <a:ea typeface="Meiryo UI" panose="020B0604030504040204" pitchFamily="34" charset="-128"/>
              <a:cs typeface="Arial"/>
            </a:endParaRPr>
          </a:p>
        </p:txBody>
      </p:sp>
      <p:sp>
        <p:nvSpPr>
          <p:cNvPr id="7" name="TextBox 6">
            <a:extLst>
              <a:ext uri="{FF2B5EF4-FFF2-40B4-BE49-F238E27FC236}">
                <a16:creationId xmlns:a16="http://schemas.microsoft.com/office/drawing/2014/main" id="{2E57FF18-369B-BC8A-4A87-13F6517825D2}"/>
              </a:ext>
            </a:extLst>
          </p:cNvPr>
          <p:cNvSpPr txBox="1"/>
          <p:nvPr/>
        </p:nvSpPr>
        <p:spPr>
          <a:xfrm>
            <a:off x="1022676" y="2154898"/>
            <a:ext cx="5150426" cy="1477328"/>
          </a:xfrm>
          <a:prstGeom prst="rect">
            <a:avLst/>
          </a:prstGeom>
        </p:spPr>
        <p:txBody>
          <a:bodyPr wrap="square" lIns="0" tIns="0" rIns="0" bIns="0" rtlCol="0" anchor="t">
            <a:spAutoFit/>
          </a:bodyPr>
          <a:lstStyle/>
          <a:p>
            <a:r>
              <a:rPr lang="ja-JP" altLang="en-US" sz="3200" dirty="0">
                <a:solidFill>
                  <a:srgbClr val="FFFFFF"/>
                </a:solidFill>
                <a:latin typeface="Meiryo UI" panose="020B0604030504040204" pitchFamily="34" charset="-128"/>
                <a:ea typeface="Meiryo UI" panose="020B0604030504040204" pitchFamily="34" charset="-128"/>
                <a:cs typeface="Arial"/>
              </a:rPr>
              <a:t>組織全体でリスクを管理するためのサイバーセキュリティの考え方と戦略を評価するための質問</a:t>
            </a:r>
            <a:endParaRPr lang="en-US" sz="3200" dirty="0">
              <a:solidFill>
                <a:srgbClr val="FFFFFF"/>
              </a:solidFill>
              <a:latin typeface="Meiryo UI" panose="020B0604030504040204" pitchFamily="34" charset="-128"/>
              <a:ea typeface="Meiryo UI" panose="020B0604030504040204" pitchFamily="34" charset="-128"/>
              <a:cs typeface="Arial"/>
            </a:endParaRPr>
          </a:p>
        </p:txBody>
      </p:sp>
    </p:spTree>
    <p:extLst>
      <p:ext uri="{BB962C8B-B14F-4D97-AF65-F5344CB8AC3E}">
        <p14:creationId xmlns:p14="http://schemas.microsoft.com/office/powerpoint/2010/main" val="1894050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99EA4978-22AF-D48C-D6AA-EE0CDE5D021D}"/>
              </a:ext>
            </a:extLst>
          </p:cNvPr>
          <p:cNvPicPr>
            <a:picLocks noChangeAspect="1"/>
          </p:cNvPicPr>
          <p:nvPr/>
        </p:nvPicPr>
        <p:blipFill>
          <a:blip r:embed="rId3">
            <a:extLst>
              <a:ext uri="{28A0092B-C50C-407E-A947-70E740481C1C}">
                <a14:useLocalDpi xmlns:a14="http://schemas.microsoft.com/office/drawing/2010/main" val="0"/>
              </a:ext>
            </a:extLst>
          </a:blip>
          <a:srcRect l="34304" r="34304"/>
          <a:stretch/>
        </p:blipFill>
        <p:spPr>
          <a:xfrm>
            <a:off x="-13855" y="-83127"/>
            <a:ext cx="5755341" cy="10409912"/>
          </a:xfrm>
          <a:prstGeom prst="rect">
            <a:avLst/>
          </a:prstGeom>
        </p:spPr>
      </p:pic>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6813334" y="0"/>
            <a:ext cx="10640247" cy="10312930"/>
          </a:xfrm>
          <a:prstGeom prst="rect">
            <a:avLst/>
          </a:prstGeom>
        </p:spPr>
        <p:txBody>
          <a:bodyPr anchor="ctr">
            <a:noAutofit/>
          </a:bodyPr>
          <a:lstStyle/>
          <a:p>
            <a:pPr marL="0" indent="0">
              <a:buNone/>
            </a:pPr>
            <a:r>
              <a:rPr lang="en-US" altLang="ja-JP" sz="2400" b="0" i="0" u="none" strike="noStrike" dirty="0">
                <a:solidFill>
                  <a:srgbClr val="000000"/>
                </a:solidFill>
                <a:effectLst/>
                <a:latin typeface="Meiryo UI" panose="020B0604030504040204" pitchFamily="34" charset="-128"/>
                <a:ea typeface="Meiryo UI" panose="020B0604030504040204" pitchFamily="34" charset="-128"/>
                <a:cs typeface="Arial"/>
              </a:rPr>
              <a:t>Ivanti </a:t>
            </a:r>
            <a:r>
              <a:rPr lang="ja-JP" altLang="en-US" sz="2400" b="0" i="0" u="none" strike="noStrike" dirty="0">
                <a:solidFill>
                  <a:srgbClr val="000000"/>
                </a:solidFill>
                <a:effectLst/>
                <a:latin typeface="Meiryo UI" panose="020B0604030504040204" pitchFamily="34" charset="-128"/>
                <a:ea typeface="Meiryo UI" panose="020B0604030504040204" pitchFamily="34" charset="-128"/>
                <a:cs typeface="Arial"/>
              </a:rPr>
              <a:t>は </a:t>
            </a:r>
            <a:r>
              <a:rPr lang="en-US" altLang="ja-JP" sz="2400" b="0" i="0" u="none" strike="noStrike" dirty="0">
                <a:solidFill>
                  <a:srgbClr val="000000"/>
                </a:solidFill>
                <a:effectLst/>
                <a:latin typeface="Meiryo UI" panose="020B0604030504040204" pitchFamily="34" charset="-128"/>
                <a:ea typeface="Meiryo UI" panose="020B0604030504040204" pitchFamily="34" charset="-128"/>
                <a:cs typeface="Arial"/>
              </a:rPr>
              <a:t>2024 </a:t>
            </a:r>
            <a:r>
              <a:rPr lang="ja-JP" altLang="en-US" sz="2400" b="0" i="0" u="none" strike="noStrike" dirty="0">
                <a:solidFill>
                  <a:srgbClr val="000000"/>
                </a:solidFill>
                <a:effectLst/>
                <a:latin typeface="Meiryo UI" panose="020B0604030504040204" pitchFamily="34" charset="-128"/>
                <a:ea typeface="Meiryo UI" panose="020B0604030504040204" pitchFamily="34" charset="-128"/>
                <a:cs typeface="Arial"/>
              </a:rPr>
              <a:t>年 </a:t>
            </a:r>
            <a:r>
              <a:rPr lang="en-US" altLang="ja-JP" sz="2400" b="0" i="0" u="none" strike="noStrike" dirty="0">
                <a:solidFill>
                  <a:srgbClr val="000000"/>
                </a:solidFill>
                <a:effectLst/>
                <a:latin typeface="Meiryo UI" panose="020B0604030504040204" pitchFamily="34" charset="-128"/>
                <a:ea typeface="Meiryo UI" panose="020B0604030504040204" pitchFamily="34" charset="-128"/>
                <a:cs typeface="Arial"/>
              </a:rPr>
              <a:t>10 </a:t>
            </a:r>
            <a:r>
              <a:rPr lang="ja-JP" altLang="en-US" sz="2400" b="0" i="0" u="none" strike="noStrike" dirty="0">
                <a:solidFill>
                  <a:srgbClr val="000000"/>
                </a:solidFill>
                <a:effectLst/>
                <a:latin typeface="Meiryo UI" panose="020B0604030504040204" pitchFamily="34" charset="-128"/>
                <a:ea typeface="Meiryo UI" panose="020B0604030504040204" pitchFamily="34" charset="-128"/>
                <a:cs typeface="Arial"/>
              </a:rPr>
              <a:t>月に </a:t>
            </a:r>
            <a:r>
              <a:rPr lang="en-US" altLang="ja-JP" sz="2400" b="0" i="0" u="none" strike="noStrike" dirty="0">
                <a:solidFill>
                  <a:srgbClr val="000000"/>
                </a:solidFill>
                <a:effectLst/>
                <a:latin typeface="Meiryo UI" panose="020B0604030504040204" pitchFamily="34" charset="-128"/>
                <a:ea typeface="Meiryo UI" panose="020B0604030504040204" pitchFamily="34" charset="-128"/>
                <a:cs typeface="Arial"/>
              </a:rPr>
              <a:t>2,400 </a:t>
            </a:r>
            <a:r>
              <a:rPr lang="ja-JP" altLang="en-US" sz="2400" b="0" i="0" u="none" strike="noStrike" dirty="0">
                <a:solidFill>
                  <a:srgbClr val="000000"/>
                </a:solidFill>
                <a:effectLst/>
                <a:latin typeface="Meiryo UI" panose="020B0604030504040204" pitchFamily="34" charset="-128"/>
                <a:ea typeface="Meiryo UI" panose="020B0604030504040204" pitchFamily="34" charset="-128"/>
                <a:cs typeface="Arial"/>
              </a:rPr>
              <a:t>人以上の経営幹部とサイバーセキュリティの専門家に調査を行いました。当社の目標は、今日最も差し迫ったサイバーセキュリティ脅威や新たなトレンド、機会、ビジネス戦略を理解することです。</a:t>
            </a:r>
          </a:p>
          <a:p>
            <a:pPr marL="0" indent="0">
              <a:buNone/>
            </a:pPr>
            <a:endParaRPr lang="ja-JP" altLang="en-US" sz="2400" b="0" i="0" u="none" strike="noStrike" dirty="0">
              <a:solidFill>
                <a:srgbClr val="000000"/>
              </a:solidFill>
              <a:effectLst/>
              <a:latin typeface="Meiryo UI" panose="020B0604030504040204" pitchFamily="34" charset="-128"/>
              <a:ea typeface="Meiryo UI" panose="020B0604030504040204" pitchFamily="34" charset="-128"/>
              <a:cs typeface="Arial"/>
            </a:endParaRPr>
          </a:p>
          <a:p>
            <a:pPr marL="0" indent="0">
              <a:buNone/>
            </a:pPr>
            <a:r>
              <a:rPr lang="ja-JP" altLang="en-US" sz="2400" b="0" i="0" u="none" strike="noStrike" dirty="0">
                <a:solidFill>
                  <a:srgbClr val="000000"/>
                </a:solidFill>
                <a:effectLst/>
                <a:latin typeface="Meiryo UI" panose="020B0604030504040204" pitchFamily="34" charset="-128"/>
                <a:ea typeface="Meiryo UI" panose="020B0604030504040204" pitchFamily="34" charset="-128"/>
                <a:cs typeface="Arial"/>
              </a:rPr>
              <a:t>調査の一環として、当社はサイバーセキュリティ成熟度モデルを開発しました。自己報告を通じて情報を収集することには限界があります。なぜなら、自分自身の取り組みを評価する際に人々が偏る可能性があるからです。しかしながら、当社はこの成熟度モデルに基づく調査結果がサイバーセキュリティ分野に有益なシグナルを提供すると確信しています。読者の皆様には、これらの限界に留意していただきますようご理解の程宜しくお願い致します。</a:t>
            </a:r>
          </a:p>
          <a:p>
            <a:pPr marL="0" indent="0">
              <a:buNone/>
            </a:pPr>
            <a:endParaRPr lang="ja-JP" altLang="en-US" sz="2400" b="0" i="0" u="none" strike="noStrike" dirty="0">
              <a:solidFill>
                <a:srgbClr val="000000"/>
              </a:solidFill>
              <a:effectLst/>
              <a:latin typeface="Meiryo UI" panose="020B0604030504040204" pitchFamily="34" charset="-128"/>
              <a:ea typeface="Meiryo UI" panose="020B0604030504040204" pitchFamily="34" charset="-128"/>
              <a:cs typeface="Arial"/>
            </a:endParaRPr>
          </a:p>
          <a:p>
            <a:pPr marL="0" indent="0">
              <a:buNone/>
            </a:pPr>
            <a:r>
              <a:rPr lang="ja-JP" altLang="en-US" sz="2400" b="0" i="0" u="none" strike="noStrike" dirty="0">
                <a:solidFill>
                  <a:srgbClr val="000000"/>
                </a:solidFill>
                <a:effectLst/>
                <a:latin typeface="Meiryo UI" panose="020B0604030504040204" pitchFamily="34" charset="-128"/>
                <a:ea typeface="Meiryo UI" panose="020B0604030504040204" pitchFamily="34" charset="-128"/>
              </a:rPr>
              <a:t>本調査は </a:t>
            </a:r>
            <a:r>
              <a:rPr lang="en-US" altLang="ja-JP" sz="2400" b="0" i="0" u="none" strike="noStrike" dirty="0" err="1">
                <a:solidFill>
                  <a:srgbClr val="000000"/>
                </a:solidFill>
                <a:effectLst/>
                <a:latin typeface="Meiryo UI" panose="020B0604030504040204" pitchFamily="34" charset="-128"/>
                <a:ea typeface="Meiryo UI" panose="020B0604030504040204" pitchFamily="34" charset="-128"/>
              </a:rPr>
              <a:t>Ravn</a:t>
            </a:r>
            <a:r>
              <a:rPr lang="en-US" altLang="ja-JP" sz="2400" b="0" i="0" u="none" strike="noStrike" dirty="0">
                <a:solidFill>
                  <a:srgbClr val="000000"/>
                </a:solidFill>
                <a:effectLst/>
                <a:latin typeface="Meiryo UI" panose="020B0604030504040204" pitchFamily="34" charset="-128"/>
                <a:ea typeface="Meiryo UI" panose="020B0604030504040204" pitchFamily="34" charset="-128"/>
              </a:rPr>
              <a:t> Research</a:t>
            </a:r>
            <a:r>
              <a:rPr lang="ja-JP" altLang="en-US" sz="2400" b="0" i="0" u="none" strike="noStrike" dirty="0">
                <a:solidFill>
                  <a:srgbClr val="000000"/>
                </a:solidFill>
                <a:effectLst/>
                <a:latin typeface="Meiryo UI" panose="020B0604030504040204" pitchFamily="34" charset="-128"/>
                <a:ea typeface="Meiryo UI" panose="020B0604030504040204" pitchFamily="34" charset="-128"/>
              </a:rPr>
              <a:t>社が実施し、</a:t>
            </a:r>
            <a:r>
              <a:rPr lang="en-US" altLang="ja-JP" sz="2400" b="0" i="0" u="none" strike="noStrike" dirty="0">
                <a:solidFill>
                  <a:srgbClr val="000000"/>
                </a:solidFill>
                <a:effectLst/>
                <a:latin typeface="Meiryo UI" panose="020B0604030504040204" pitchFamily="34" charset="-128"/>
                <a:ea typeface="Meiryo UI" panose="020B0604030504040204" pitchFamily="34" charset="-128"/>
              </a:rPr>
              <a:t>MSI Advanced Customer Insights</a:t>
            </a:r>
            <a:r>
              <a:rPr lang="ja-JP" altLang="en-US" sz="2400" b="0" i="0" u="none" strike="noStrike" dirty="0">
                <a:solidFill>
                  <a:srgbClr val="000000"/>
                </a:solidFill>
                <a:effectLst/>
                <a:latin typeface="Meiryo UI" panose="020B0604030504040204" pitchFamily="34" charset="-128"/>
                <a:ea typeface="Meiryo UI" panose="020B0604030504040204" pitchFamily="34" charset="-128"/>
              </a:rPr>
              <a:t>対象者を募集しました。調査結果は単純平均値です。国別の詳細については、お問い合わせください。</a:t>
            </a:r>
            <a:br>
              <a:rPr lang="ja-JP" altLang="en-US" sz="2400" b="0" i="0" u="none" strike="noStrike" dirty="0">
                <a:solidFill>
                  <a:srgbClr val="000000"/>
                </a:solidFill>
                <a:effectLst/>
                <a:latin typeface="Meiryo UI" panose="020B0604030504040204" pitchFamily="34" charset="-128"/>
                <a:ea typeface="Meiryo UI" panose="020B0604030504040204" pitchFamily="34" charset="-128"/>
              </a:rPr>
            </a:br>
            <a:endParaRPr lang="ja-JP" altLang="en-US" sz="2400" b="0" i="0" u="none" strike="noStrike" dirty="0">
              <a:solidFill>
                <a:srgbClr val="000000"/>
              </a:solidFill>
              <a:effectLst/>
              <a:latin typeface="Meiryo UI" panose="020B0604030504040204" pitchFamily="34" charset="-128"/>
              <a:ea typeface="Meiryo UI" panose="020B0604030504040204" pitchFamily="34" charset="-128"/>
            </a:endParaRPr>
          </a:p>
          <a:p>
            <a:pPr marL="0" indent="0">
              <a:buNone/>
            </a:pPr>
            <a:r>
              <a:rPr lang="en-US" altLang="ja-JP" sz="2400" b="0" i="0" u="none" strike="noStrike" dirty="0">
                <a:solidFill>
                  <a:srgbClr val="000000"/>
                </a:solidFill>
                <a:effectLst/>
                <a:latin typeface="Meiryo UI" panose="020B0604030504040204" pitchFamily="34" charset="-128"/>
                <a:ea typeface="Meiryo UI" panose="020B0604030504040204" pitchFamily="34" charset="-128"/>
              </a:rPr>
              <a:t>IT</a:t>
            </a:r>
            <a:r>
              <a:rPr lang="ja-JP" altLang="en-US" sz="2400" b="0" i="0" u="none" strike="noStrike" dirty="0">
                <a:solidFill>
                  <a:srgbClr val="000000"/>
                </a:solidFill>
                <a:effectLst/>
                <a:latin typeface="Meiryo UI" panose="020B0604030504040204" pitchFamily="34" charset="-128"/>
                <a:ea typeface="Meiryo UI" panose="020B0604030504040204" pitchFamily="34" charset="-128"/>
              </a:rPr>
              <a:t>、セキュリティ、仕事の未来に関する</a:t>
            </a:r>
            <a:r>
              <a:rPr lang="en-US" altLang="ja-JP" sz="2400" b="0" i="0" u="none" strike="noStrike" dirty="0">
                <a:solidFill>
                  <a:srgbClr val="000000"/>
                </a:solidFill>
                <a:effectLst/>
                <a:latin typeface="Meiryo UI" panose="020B0604030504040204" pitchFamily="34" charset="-128"/>
                <a:ea typeface="Meiryo UI" panose="020B0604030504040204" pitchFamily="34" charset="-128"/>
              </a:rPr>
              <a:t>Ivanti</a:t>
            </a:r>
            <a:r>
              <a:rPr lang="ja-JP" altLang="en-US" sz="2400" b="0" i="0" u="none" strike="noStrike" dirty="0">
                <a:solidFill>
                  <a:srgbClr val="000000"/>
                </a:solidFill>
                <a:effectLst/>
                <a:latin typeface="Meiryo UI" panose="020B0604030504040204" pitchFamily="34" charset="-128"/>
                <a:ea typeface="Meiryo UI" panose="020B0604030504040204" pitchFamily="34" charset="-128"/>
              </a:rPr>
              <a:t>のその他の調査については、以下をご覧ください。 </a:t>
            </a:r>
            <a:r>
              <a:rPr lang="en-US" altLang="ja-JP" sz="2400" b="0" i="0" u="none" strike="noStrike" dirty="0">
                <a:effectLst/>
                <a:latin typeface="Meiryo UI" panose="020B0604030504040204" pitchFamily="34" charset="-128"/>
                <a:ea typeface="Meiryo UI" panose="020B0604030504040204" pitchFamily="34" charset="-128"/>
                <a:hlinkClick r:id="rId4">
                  <a:extLst>
                    <a:ext uri="{A12FA001-AC4F-418D-AE19-62706E023703}">
                      <ahyp:hlinkClr xmlns:ahyp="http://schemas.microsoft.com/office/drawing/2018/hyperlinkcolor" val="tx"/>
                    </a:ext>
                  </a:extLst>
                </a:hlinkClick>
              </a:rPr>
              <a:t>ivanti.com/ja/research</a:t>
            </a:r>
            <a:endParaRPr lang="en-US" altLang="ja-JP" sz="2400" b="0" i="0" u="none" strike="noStrike" dirty="0">
              <a:effectLst/>
              <a:latin typeface="Meiryo UI" panose="020B0604030504040204" pitchFamily="34" charset="-128"/>
              <a:ea typeface="Meiryo UI" panose="020B0604030504040204" pitchFamily="34" charset="-128"/>
            </a:endParaRPr>
          </a:p>
          <a:p>
            <a:pPr marL="0" indent="0">
              <a:buNone/>
            </a:pPr>
            <a:br>
              <a:rPr lang="en-US" sz="2400" b="0" dirty="0">
                <a:latin typeface="Arial" panose="020B0604020202020204" pitchFamily="34" charset="0"/>
                <a:cs typeface="Arial" panose="020B0604020202020204" pitchFamily="34" charset="0"/>
              </a:rPr>
            </a:br>
            <a:endParaRPr lang="en-US" sz="2800" b="0" dirty="0">
              <a:latin typeface="Arial" panose="020B0604020202020204" pitchFamily="34" charset="0"/>
              <a:ea typeface="Inter Light"/>
              <a:cs typeface="Arial" panose="020B0604020202020204" pitchFamily="34" charset="0"/>
            </a:endParaRPr>
          </a:p>
        </p:txBody>
      </p:sp>
      <p:sp>
        <p:nvSpPr>
          <p:cNvPr id="6" name="TextBox 5">
            <a:extLst>
              <a:ext uri="{FF2B5EF4-FFF2-40B4-BE49-F238E27FC236}">
                <a16:creationId xmlns:a16="http://schemas.microsoft.com/office/drawing/2014/main" id="{B66D8FE0-5CC5-0DB5-BFC0-456CA1F09DFC}"/>
              </a:ext>
            </a:extLst>
          </p:cNvPr>
          <p:cNvSpPr txBox="1"/>
          <p:nvPr/>
        </p:nvSpPr>
        <p:spPr>
          <a:xfrm>
            <a:off x="8200042" y="9514367"/>
            <a:ext cx="9309984" cy="323165"/>
          </a:xfrm>
          <a:prstGeom prst="rect">
            <a:avLst/>
          </a:prstGeom>
          <a:noFill/>
        </p:spPr>
        <p:txBody>
          <a:bodyPr wrap="square" lIns="137160" tIns="68580" rIns="137160" bIns="68580" rtlCol="0" anchor="b">
            <a:spAutoFit/>
          </a:bodyPr>
          <a:lstStyle/>
          <a:p>
            <a:pPr algn="r"/>
            <a:r>
              <a:rPr lang="en-US" sz="1200" i="1" dirty="0">
                <a:solidFill>
                  <a:schemeClr val="tx1">
                    <a:lumMod val="75000"/>
                    <a:lumOff val="25000"/>
                  </a:schemeClr>
                </a:solidFill>
                <a:latin typeface="Inter Italic"/>
                <a:cs typeface="Arial"/>
              </a:rPr>
              <a:t>Copyright © 2025, Ivanti. All rights reserved. Paradigm Shift Report. 02/25 DH</a:t>
            </a:r>
            <a:endParaRPr lang="en-US" sz="1500" i="1" dirty="0">
              <a:solidFill>
                <a:schemeClr val="tx1">
                  <a:lumMod val="75000"/>
                  <a:lumOff val="25000"/>
                </a:schemeClr>
              </a:solidFill>
              <a:ea typeface="Calibri"/>
              <a:cs typeface="Calibri"/>
            </a:endParaRP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834419" y="3989903"/>
            <a:ext cx="4508546" cy="1464434"/>
          </a:xfrm>
          <a:prstGeom prst="rect">
            <a:avLst/>
          </a:prstGeom>
        </p:spPr>
        <p:txBody>
          <a:bodyPr anchor="ctr">
            <a:noAutofit/>
          </a:bodyPr>
          <a:lstStyle/>
          <a:p>
            <a:pPr marL="0" indent="0">
              <a:buNone/>
            </a:pPr>
            <a:r>
              <a:rPr lang="ja-JP" altLang="en-US" sz="6000" dirty="0">
                <a:solidFill>
                  <a:schemeClr val="bg1"/>
                </a:solidFill>
                <a:latin typeface="Meiryo UI" panose="020B0604030504040204" pitchFamily="34" charset="-128"/>
                <a:ea typeface="Meiryo UI" panose="020B0604030504040204" pitchFamily="34" charset="-128"/>
                <a:cs typeface="Arial" panose="020B0604020202020204" pitchFamily="34" charset="0"/>
              </a:rPr>
              <a:t>調査について</a:t>
            </a:r>
            <a:endParaRPr lang="en-US" sz="6000" dirty="0">
              <a:solidFill>
                <a:schemeClr val="bg1"/>
              </a:solidFill>
              <a:latin typeface="Meiryo UI" panose="020B0604030504040204" pitchFamily="34" charset="-128"/>
              <a:ea typeface="Meiryo UI" panose="020B0604030504040204" pitchFamily="34" charset="-128"/>
              <a:cs typeface="Arial" panose="020B0604020202020204" pitchFamily="34" charset="0"/>
            </a:endParaRP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red and blue background&#10;&#10;Description automatically generated">
            <a:extLst>
              <a:ext uri="{FF2B5EF4-FFF2-40B4-BE49-F238E27FC236}">
                <a16:creationId xmlns:a16="http://schemas.microsoft.com/office/drawing/2014/main" id="{B9FA8BD2-B92F-C29B-8F9F-54EF51D8E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81625" cy="10287000"/>
          </a:xfrm>
          <a:prstGeom prst="rect">
            <a:avLst/>
          </a:prstGeom>
        </p:spPr>
      </p:pic>
      <p:sp>
        <p:nvSpPr>
          <p:cNvPr id="22" name="Title 5">
            <a:extLst>
              <a:ext uri="{FF2B5EF4-FFF2-40B4-BE49-F238E27FC236}">
                <a16:creationId xmlns:a16="http://schemas.microsoft.com/office/drawing/2014/main" id="{38662E7F-3C2D-B63F-524A-B626FFC2D5A0}"/>
              </a:ext>
            </a:extLst>
          </p:cNvPr>
          <p:cNvSpPr txBox="1">
            <a:spLocks/>
          </p:cNvSpPr>
          <p:nvPr/>
        </p:nvSpPr>
        <p:spPr>
          <a:xfrm>
            <a:off x="884904" y="0"/>
            <a:ext cx="4009825" cy="10287000"/>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3200" b="0" dirty="0">
                <a:solidFill>
                  <a:schemeClr val="bg1"/>
                </a:solidFill>
                <a:latin typeface="Meiryo UI" panose="020B0604030504040204" pitchFamily="34" charset="-128"/>
                <a:ea typeface="Meiryo UI" panose="020B0604030504040204" pitchFamily="34" charset="-128"/>
                <a:cs typeface="Arial"/>
              </a:rPr>
              <a:t>組織は主要なサイバー脅威に対して重大な準備不足に直面している</a:t>
            </a:r>
            <a:endParaRPr lang="en-US" sz="3200" dirty="0">
              <a:solidFill>
                <a:schemeClr val="bg1"/>
              </a:solidFill>
              <a:latin typeface="Meiryo UI" panose="020B0604030504040204" pitchFamily="34" charset="-128"/>
              <a:ea typeface="Meiryo UI" panose="020B0604030504040204" pitchFamily="34" charset="-128"/>
            </a:endParaRPr>
          </a:p>
        </p:txBody>
      </p:sp>
      <p:pic>
        <p:nvPicPr>
          <p:cNvPr id="3" name="Picture 2" descr="A screenshot of a graph&#10;&#10;AI-generated content may be incorrect.">
            <a:extLst>
              <a:ext uri="{FF2B5EF4-FFF2-40B4-BE49-F238E27FC236}">
                <a16:creationId xmlns:a16="http://schemas.microsoft.com/office/drawing/2014/main" id="{06AD5782-20F0-D1E7-3464-6440C0F7598F}"/>
              </a:ext>
            </a:extLst>
          </p:cNvPr>
          <p:cNvPicPr>
            <a:picLocks noChangeAspect="1"/>
          </p:cNvPicPr>
          <p:nvPr/>
        </p:nvPicPr>
        <p:blipFill>
          <a:blip r:embed="rId4">
            <a:extLst>
              <a:ext uri="{28A0092B-C50C-407E-A947-70E740481C1C}">
                <a14:useLocalDpi xmlns:a14="http://schemas.microsoft.com/office/drawing/2010/main" val="0"/>
              </a:ext>
            </a:extLst>
          </a:blip>
          <a:srcRect t="7711"/>
          <a:stretch/>
        </p:blipFill>
        <p:spPr>
          <a:xfrm>
            <a:off x="6266529" y="2083443"/>
            <a:ext cx="11617922" cy="6678591"/>
          </a:xfrm>
          <a:prstGeom prst="rect">
            <a:avLst/>
          </a:prstGeom>
        </p:spPr>
      </p:pic>
    </p:spTree>
    <p:extLst>
      <p:ext uri="{BB962C8B-B14F-4D97-AF65-F5344CB8AC3E}">
        <p14:creationId xmlns:p14="http://schemas.microsoft.com/office/powerpoint/2010/main" val="2978288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C31E872-B826-FD92-335C-D1F3B8A73D32}"/>
              </a:ext>
            </a:extLst>
          </p:cNvPr>
          <p:cNvSpPr/>
          <p:nvPr/>
        </p:nvSpPr>
        <p:spPr>
          <a:xfrm>
            <a:off x="0" y="0"/>
            <a:ext cx="18288000" cy="2479964"/>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Title 5">
            <a:extLst>
              <a:ext uri="{FF2B5EF4-FFF2-40B4-BE49-F238E27FC236}">
                <a16:creationId xmlns:a16="http://schemas.microsoft.com/office/drawing/2014/main" id="{36EE207D-CB1C-DD8C-4420-8A2C0E92BA83}"/>
              </a:ext>
            </a:extLst>
          </p:cNvPr>
          <p:cNvSpPr txBox="1">
            <a:spLocks/>
          </p:cNvSpPr>
          <p:nvPr/>
        </p:nvSpPr>
        <p:spPr>
          <a:xfrm>
            <a:off x="884904" y="-17543"/>
            <a:ext cx="16174371" cy="2497507"/>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3600" b="0" dirty="0">
                <a:latin typeface="Meiryo UI" panose="020B0604030504040204" pitchFamily="34" charset="-128"/>
                <a:ea typeface="Meiryo UI" panose="020B0604030504040204" pitchFamily="34" charset="-128"/>
                <a:cs typeface="Arial"/>
              </a:rPr>
              <a:t>大多数の組織がセキュリティと</a:t>
            </a:r>
            <a:r>
              <a:rPr lang="en-US" altLang="ja-JP" sz="3600" b="0" dirty="0">
                <a:latin typeface="Meiryo UI" panose="020B0604030504040204" pitchFamily="34" charset="-128"/>
                <a:ea typeface="Meiryo UI" panose="020B0604030504040204" pitchFamily="34" charset="-128"/>
                <a:cs typeface="Arial"/>
              </a:rPr>
              <a:t>IT</a:t>
            </a:r>
            <a:r>
              <a:rPr lang="ja-JP" altLang="en-US" sz="3600" b="0" dirty="0">
                <a:latin typeface="Meiryo UI" panose="020B0604030504040204" pitchFamily="34" charset="-128"/>
                <a:ea typeface="Meiryo UI" panose="020B0604030504040204" pitchFamily="34" charset="-128"/>
                <a:cs typeface="Arial"/>
              </a:rPr>
              <a:t>の間のサイロ化に苦慮しており、</a:t>
            </a:r>
            <a:endParaRPr lang="en-US" altLang="ja-JP" sz="3600" b="0" dirty="0">
              <a:latin typeface="Meiryo UI" panose="020B0604030504040204" pitchFamily="34" charset="-128"/>
              <a:ea typeface="Meiryo UI" panose="020B0604030504040204" pitchFamily="34" charset="-128"/>
              <a:cs typeface="Arial"/>
            </a:endParaRPr>
          </a:p>
          <a:p>
            <a:pPr>
              <a:lnSpc>
                <a:spcPct val="100000"/>
              </a:lnSpc>
            </a:pPr>
            <a:r>
              <a:rPr lang="ja-JP" altLang="en-US" sz="3600" b="0" dirty="0">
                <a:latin typeface="Meiryo UI" panose="020B0604030504040204" pitchFamily="34" charset="-128"/>
                <a:ea typeface="Meiryo UI" panose="020B0604030504040204" pitchFamily="34" charset="-128"/>
                <a:cs typeface="Arial"/>
              </a:rPr>
              <a:t>それがサイバーセキュリティ態勢を弱体化させている</a:t>
            </a:r>
            <a:endParaRPr lang="en-US" sz="2800" dirty="0">
              <a:latin typeface="Meiryo UI" panose="020B0604030504040204" pitchFamily="34" charset="-128"/>
              <a:ea typeface="Meiryo UI" panose="020B0604030504040204" pitchFamily="34" charset="-128"/>
            </a:endParaRPr>
          </a:p>
        </p:txBody>
      </p:sp>
      <p:pic>
        <p:nvPicPr>
          <p:cNvPr id="3" name="Picture 2">
            <a:extLst>
              <a:ext uri="{FF2B5EF4-FFF2-40B4-BE49-F238E27FC236}">
                <a16:creationId xmlns:a16="http://schemas.microsoft.com/office/drawing/2014/main" id="{DD853EC2-CC30-870B-8448-92A1DD84D60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3364" y="3486546"/>
            <a:ext cx="10541540" cy="5363705"/>
          </a:xfrm>
          <a:prstGeom prst="rect">
            <a:avLst/>
          </a:prstGeom>
        </p:spPr>
      </p:pic>
      <p:sp>
        <p:nvSpPr>
          <p:cNvPr id="4" name="TextBox 3">
            <a:extLst>
              <a:ext uri="{FF2B5EF4-FFF2-40B4-BE49-F238E27FC236}">
                <a16:creationId xmlns:a16="http://schemas.microsoft.com/office/drawing/2014/main" id="{CD2AAE71-CFF5-B322-99E6-3C2860838B5A}"/>
              </a:ext>
            </a:extLst>
          </p:cNvPr>
          <p:cNvSpPr txBox="1"/>
          <p:nvPr/>
        </p:nvSpPr>
        <p:spPr>
          <a:xfrm>
            <a:off x="11750445" y="3676270"/>
            <a:ext cx="5735782" cy="5290807"/>
          </a:xfrm>
          <a:prstGeom prst="rect">
            <a:avLst/>
          </a:prstGeom>
          <a:noFill/>
        </p:spPr>
        <p:txBody>
          <a:bodyPr wrap="square" lIns="91440" tIns="45720" rIns="91440" bIns="45720" rtlCol="0" anchor="t">
            <a:spAutoFit/>
          </a:bodyPr>
          <a:lstStyle/>
          <a:p>
            <a:pPr algn="l" rtl="0" fontAlgn="base">
              <a:lnSpc>
                <a:spcPts val="3380"/>
              </a:lnSpc>
            </a:pPr>
            <a:r>
              <a:rPr lang="en-US" sz="4400" b="1" i="0" u="none" strike="noStrike" dirty="0">
                <a:solidFill>
                  <a:srgbClr val="E92A3B"/>
                </a:solidFill>
                <a:effectLst/>
                <a:latin typeface="Arial"/>
                <a:cs typeface="Arial"/>
              </a:rPr>
              <a:t>62%</a:t>
            </a:r>
            <a:r>
              <a:rPr lang="en-US" sz="4400" b="0" i="0" u="none" strike="noStrike" dirty="0">
                <a:solidFill>
                  <a:srgbClr val="E92A3B"/>
                </a:solidFill>
                <a:effectLst/>
                <a:latin typeface="Arial"/>
                <a:cs typeface="Arial"/>
              </a:rPr>
              <a:t> </a:t>
            </a:r>
            <a:br>
              <a:rPr lang="en-US" sz="2400" b="0" i="0" u="none" strike="noStrike" dirty="0">
                <a:effectLst/>
                <a:latin typeface="Arial" panose="020B0604020202020204" pitchFamily="34" charset="0"/>
                <a:cs typeface="Arial" panose="020B0604020202020204" pitchFamily="34" charset="0"/>
              </a:rPr>
            </a:br>
            <a:r>
              <a:rPr lang="ja-JP" altLang="en-US" sz="2400" i="0">
                <a:solidFill>
                  <a:srgbClr val="000000"/>
                </a:solidFill>
                <a:effectLst/>
                <a:latin typeface="Roboto" pitchFamily="2" charset="0"/>
              </a:rPr>
              <a:t>サイロによりセキュリティ対応速度が遅延化していると回答しています。</a:t>
            </a:r>
            <a:br>
              <a:rPr lang="en-US" altLang="ja-JP" sz="2400" i="0" dirty="0">
                <a:solidFill>
                  <a:srgbClr val="000000"/>
                </a:solidFill>
                <a:effectLst/>
                <a:latin typeface="Meiryo UI" panose="020B0604030504040204" pitchFamily="34" charset="-128"/>
                <a:ea typeface="Meiryo UI" panose="020B0604030504040204" pitchFamily="34" charset="-128"/>
              </a:rPr>
            </a:br>
            <a:r>
              <a:rPr lang="ja-JP" altLang="en-US" sz="2400" i="0">
                <a:solidFill>
                  <a:srgbClr val="000000"/>
                </a:solidFill>
                <a:effectLst/>
                <a:latin typeface="Meiryo UI" panose="020B0604030504040204" pitchFamily="34" charset="-128"/>
                <a:ea typeface="Meiryo UI" panose="020B0604030504040204" pitchFamily="34" charset="-128"/>
              </a:rPr>
              <a:t> </a:t>
            </a:r>
            <a:r>
              <a:rPr lang="en-US" sz="2400" i="0" dirty="0">
                <a:solidFill>
                  <a:srgbClr val="000000"/>
                </a:solidFill>
                <a:effectLst/>
                <a:latin typeface="Meiryo UI" panose="020B0604030504040204" pitchFamily="34" charset="-128"/>
                <a:ea typeface="Meiryo UI" panose="020B0604030504040204" pitchFamily="34" charset="-128"/>
                <a:cs typeface="Arial" panose="020B0604020202020204" pitchFamily="34" charset="0"/>
              </a:rPr>
              <a:t>​</a:t>
            </a:r>
          </a:p>
          <a:p>
            <a:pPr algn="l" rtl="0" fontAlgn="base">
              <a:lnSpc>
                <a:spcPts val="3380"/>
              </a:lnSpc>
            </a:pPr>
            <a:r>
              <a:rPr lang="en-US" sz="4400" b="1" i="0" u="none" strike="noStrike" dirty="0">
                <a:solidFill>
                  <a:srgbClr val="E92A3B"/>
                </a:solidFill>
                <a:effectLst/>
                <a:latin typeface="Arial" panose="020B0604020202020204" pitchFamily="34" charset="0"/>
                <a:cs typeface="Arial" panose="020B0604020202020204" pitchFamily="34" charset="0"/>
              </a:rPr>
              <a:t>53% </a:t>
            </a:r>
            <a:br>
              <a:rPr lang="en-US" sz="2400" b="1" i="0" u="none" strike="noStrike" dirty="0">
                <a:solidFill>
                  <a:srgbClr val="000000"/>
                </a:solidFill>
                <a:effectLst/>
                <a:latin typeface="Arial" panose="020B0604020202020204" pitchFamily="34" charset="0"/>
                <a:cs typeface="Arial" panose="020B0604020202020204" pitchFamily="34" charset="0"/>
              </a:rPr>
            </a:br>
            <a:r>
              <a:rPr lang="ja-JP" altLang="en-US" sz="2400" i="0">
                <a:solidFill>
                  <a:srgbClr val="000000"/>
                </a:solidFill>
                <a:effectLst/>
                <a:latin typeface="Roboto" pitchFamily="2" charset="0"/>
              </a:rPr>
              <a:t>サイロが組織のセキュリティ体制を弱体化させていると主張しています。</a:t>
            </a:r>
            <a:br>
              <a:rPr lang="en-US" sz="2400" b="0" i="0" u="none" strike="noStrike" dirty="0">
                <a:solidFill>
                  <a:srgbClr val="000000"/>
                </a:solidFill>
                <a:effectLst/>
                <a:latin typeface="Meiryo UI" panose="020B0604030504040204" pitchFamily="34" charset="-128"/>
                <a:ea typeface="Meiryo UI" panose="020B0604030504040204" pitchFamily="34" charset="-128"/>
                <a:cs typeface="Arial" panose="020B0604020202020204" pitchFamily="34" charset="0"/>
              </a:rPr>
            </a:br>
            <a:r>
              <a:rPr lang="en-US" sz="2400" b="0" i="0" dirty="0">
                <a:solidFill>
                  <a:srgbClr val="000000"/>
                </a:solidFill>
                <a:effectLst/>
                <a:latin typeface="Arial" panose="020B0604020202020204" pitchFamily="34" charset="0"/>
                <a:cs typeface="Arial" panose="020B0604020202020204" pitchFamily="34" charset="0"/>
              </a:rPr>
              <a:t>​</a:t>
            </a:r>
          </a:p>
          <a:p>
            <a:pPr algn="l" rtl="0" fontAlgn="base">
              <a:lnSpc>
                <a:spcPts val="3380"/>
              </a:lnSpc>
            </a:pPr>
            <a:r>
              <a:rPr lang="en-US" sz="4400" b="1" i="0" u="none" strike="noStrike" dirty="0">
                <a:solidFill>
                  <a:srgbClr val="E92A3B"/>
                </a:solidFill>
                <a:effectLst/>
                <a:latin typeface="Arial"/>
                <a:cs typeface="Arial"/>
              </a:rPr>
              <a:t>44%</a:t>
            </a:r>
            <a:r>
              <a:rPr lang="en-US" sz="4400" b="0" i="0" u="none" strike="noStrike" dirty="0">
                <a:solidFill>
                  <a:srgbClr val="E92A3B"/>
                </a:solidFill>
                <a:effectLst/>
                <a:latin typeface="Arial"/>
                <a:cs typeface="Arial"/>
              </a:rPr>
              <a:t> </a:t>
            </a:r>
            <a:br>
              <a:rPr lang="en-US" sz="2400" b="0" i="0" u="none" strike="noStrike" dirty="0">
                <a:effectLst/>
                <a:latin typeface="Arial" panose="020B0604020202020204" pitchFamily="34" charset="0"/>
                <a:cs typeface="Arial" panose="020B0604020202020204" pitchFamily="34" charset="0"/>
              </a:rPr>
            </a:br>
            <a:r>
              <a:rPr lang="ja-JP" altLang="en-US" sz="2400" b="1" i="0">
                <a:solidFill>
                  <a:srgbClr val="000000"/>
                </a:solidFill>
                <a:effectLst/>
                <a:latin typeface="Roboto" pitchFamily="2" charset="0"/>
              </a:rPr>
              <a:t>が、セキュリティと</a:t>
            </a:r>
            <a:r>
              <a:rPr lang="en-US" sz="2400" b="1" i="0" dirty="0">
                <a:solidFill>
                  <a:srgbClr val="000000"/>
                </a:solidFill>
                <a:effectLst/>
                <a:latin typeface="Roboto" pitchFamily="2" charset="0"/>
              </a:rPr>
              <a:t>IT</a:t>
            </a:r>
            <a:r>
              <a:rPr lang="ja-JP" altLang="en-US" sz="2400" b="1" i="0">
                <a:solidFill>
                  <a:srgbClr val="000000"/>
                </a:solidFill>
                <a:effectLst/>
                <a:latin typeface="Roboto" pitchFamily="2" charset="0"/>
              </a:rPr>
              <a:t>の関係がうまくいってないため、セキュリティリスクの管理に苦労していると回答しており。</a:t>
            </a:r>
            <a:endParaRPr lang="en-US" dirty="0"/>
          </a:p>
        </p:txBody>
      </p:sp>
      <p:cxnSp>
        <p:nvCxnSpPr>
          <p:cNvPr id="5" name="Straight Connector 4">
            <a:extLst>
              <a:ext uri="{FF2B5EF4-FFF2-40B4-BE49-F238E27FC236}">
                <a16:creationId xmlns:a16="http://schemas.microsoft.com/office/drawing/2014/main" id="{2D9125D5-84B7-5A14-77ED-29BAC655B286}"/>
              </a:ext>
            </a:extLst>
          </p:cNvPr>
          <p:cNvCxnSpPr>
            <a:cxnSpLocks/>
          </p:cNvCxnSpPr>
          <p:nvPr/>
        </p:nvCxnSpPr>
        <p:spPr>
          <a:xfrm>
            <a:off x="10737275" y="3156526"/>
            <a:ext cx="0" cy="615372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6369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02665-3678-8679-7397-5641CA2FA3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3C54198-B9F2-1FE1-5B06-A015E8EB04B7}"/>
              </a:ext>
            </a:extLst>
          </p:cNvPr>
          <p:cNvSpPr/>
          <p:nvPr/>
        </p:nvSpPr>
        <p:spPr>
          <a:xfrm>
            <a:off x="0" y="0"/>
            <a:ext cx="18288000" cy="2479964"/>
          </a:xfrm>
          <a:prstGeom prst="rect">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14" name="Title 5">
            <a:extLst>
              <a:ext uri="{FF2B5EF4-FFF2-40B4-BE49-F238E27FC236}">
                <a16:creationId xmlns:a16="http://schemas.microsoft.com/office/drawing/2014/main" id="{6277722A-1749-11FB-1877-C0BF4CC0BF76}"/>
              </a:ext>
            </a:extLst>
          </p:cNvPr>
          <p:cNvSpPr txBox="1">
            <a:spLocks/>
          </p:cNvSpPr>
          <p:nvPr/>
        </p:nvSpPr>
        <p:spPr>
          <a:xfrm>
            <a:off x="884904" y="-17543"/>
            <a:ext cx="14602745" cy="2497507"/>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3600" b="0" dirty="0">
                <a:solidFill>
                  <a:schemeClr val="bg1"/>
                </a:solidFill>
                <a:latin typeface="Meiryo UI" panose="020B0604030504040204" pitchFamily="34" charset="-128"/>
                <a:ea typeface="Meiryo UI" panose="020B0604030504040204" pitchFamily="34" charset="-128"/>
                <a:cs typeface="Arial"/>
              </a:rPr>
              <a:t>リスク許容フレームワークを持っている組織のうち、</a:t>
            </a:r>
            <a:endParaRPr lang="en-US" altLang="ja-JP" sz="3600" b="0" dirty="0">
              <a:solidFill>
                <a:schemeClr val="bg1"/>
              </a:solidFill>
              <a:latin typeface="Meiryo UI" panose="020B0604030504040204" pitchFamily="34" charset="-128"/>
              <a:ea typeface="Meiryo UI" panose="020B0604030504040204" pitchFamily="34" charset="-128"/>
              <a:cs typeface="Arial"/>
            </a:endParaRPr>
          </a:p>
          <a:p>
            <a:pPr>
              <a:lnSpc>
                <a:spcPct val="100000"/>
              </a:lnSpc>
            </a:pPr>
            <a:r>
              <a:rPr lang="ja-JP" altLang="en-US" sz="3600" b="0" dirty="0">
                <a:solidFill>
                  <a:schemeClr val="bg1"/>
                </a:solidFill>
                <a:latin typeface="Meiryo UI" panose="020B0604030504040204" pitchFamily="34" charset="-128"/>
                <a:ea typeface="Meiryo UI" panose="020B0604030504040204" pitchFamily="34" charset="-128"/>
                <a:cs typeface="Arial"/>
              </a:rPr>
              <a:t>半数未満がフレームワークを厳守していると回答している</a:t>
            </a:r>
            <a:endParaRPr lang="en-US" sz="2800" dirty="0">
              <a:solidFill>
                <a:schemeClr val="bg1"/>
              </a:solidFill>
              <a:latin typeface="Meiryo UI" panose="020B0604030504040204" pitchFamily="34" charset="-128"/>
              <a:ea typeface="Meiryo UI" panose="020B0604030504040204" pitchFamily="34" charset="-128"/>
            </a:endParaRPr>
          </a:p>
        </p:txBody>
      </p:sp>
      <p:pic>
        <p:nvPicPr>
          <p:cNvPr id="13" name="Picture 12">
            <a:extLst>
              <a:ext uri="{FF2B5EF4-FFF2-40B4-BE49-F238E27FC236}">
                <a16:creationId xmlns:a16="http://schemas.microsoft.com/office/drawing/2014/main" id="{DC634FD3-3C36-F170-49FE-5D0B17878BB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47377" y="3636620"/>
            <a:ext cx="8643545" cy="4906360"/>
          </a:xfrm>
          <a:prstGeom prst="rect">
            <a:avLst/>
          </a:prstGeom>
        </p:spPr>
      </p:pic>
      <p:pic>
        <p:nvPicPr>
          <p:cNvPr id="2" name="Picture 1">
            <a:extLst>
              <a:ext uri="{FF2B5EF4-FFF2-40B4-BE49-F238E27FC236}">
                <a16:creationId xmlns:a16="http://schemas.microsoft.com/office/drawing/2014/main" id="{E4F29A8F-7E56-912C-3D3D-592C4697E62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537205" y="3958665"/>
            <a:ext cx="8386691" cy="4563036"/>
          </a:xfrm>
          <a:prstGeom prst="rect">
            <a:avLst/>
          </a:prstGeom>
        </p:spPr>
      </p:pic>
    </p:spTree>
    <p:extLst>
      <p:ext uri="{BB962C8B-B14F-4D97-AF65-F5344CB8AC3E}">
        <p14:creationId xmlns:p14="http://schemas.microsoft.com/office/powerpoint/2010/main" val="2058932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red and blue background&#10;&#10;Description automatically generated">
            <a:extLst>
              <a:ext uri="{FF2B5EF4-FFF2-40B4-BE49-F238E27FC236}">
                <a16:creationId xmlns:a16="http://schemas.microsoft.com/office/drawing/2014/main" id="{B9FA8BD2-B92F-C29B-8F9F-54EF51D8E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381625" cy="10287000"/>
          </a:xfrm>
          <a:prstGeom prst="rect">
            <a:avLst/>
          </a:prstGeom>
        </p:spPr>
      </p:pic>
      <p:sp>
        <p:nvSpPr>
          <p:cNvPr id="22" name="Title 5">
            <a:extLst>
              <a:ext uri="{FF2B5EF4-FFF2-40B4-BE49-F238E27FC236}">
                <a16:creationId xmlns:a16="http://schemas.microsoft.com/office/drawing/2014/main" id="{38662E7F-3C2D-B63F-524A-B626FFC2D5A0}"/>
              </a:ext>
            </a:extLst>
          </p:cNvPr>
          <p:cNvSpPr txBox="1">
            <a:spLocks/>
          </p:cNvSpPr>
          <p:nvPr/>
        </p:nvSpPr>
        <p:spPr>
          <a:xfrm>
            <a:off x="884904" y="0"/>
            <a:ext cx="4009825" cy="10287000"/>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3200" b="0" dirty="0">
                <a:solidFill>
                  <a:schemeClr val="bg1"/>
                </a:solidFill>
                <a:latin typeface="Meiryo UI" panose="020B0604030504040204" pitchFamily="34" charset="-128"/>
                <a:ea typeface="Meiryo UI" panose="020B0604030504040204" pitchFamily="34" charset="-128"/>
                <a:cs typeface="Arial"/>
              </a:rPr>
              <a:t>技術的負債はほとんどの組織にとって深刻なサイバーセキュリティの懸念事項である</a:t>
            </a:r>
            <a:endParaRPr lang="en-US" sz="3200" dirty="0">
              <a:solidFill>
                <a:schemeClr val="bg1"/>
              </a:solidFill>
              <a:latin typeface="Meiryo UI" panose="020B0604030504040204" pitchFamily="34" charset="-128"/>
              <a:ea typeface="Meiryo UI" panose="020B0604030504040204" pitchFamily="34" charset="-128"/>
            </a:endParaRPr>
          </a:p>
        </p:txBody>
      </p:sp>
      <p:grpSp>
        <p:nvGrpSpPr>
          <p:cNvPr id="2" name="Group 1">
            <a:extLst>
              <a:ext uri="{FF2B5EF4-FFF2-40B4-BE49-F238E27FC236}">
                <a16:creationId xmlns:a16="http://schemas.microsoft.com/office/drawing/2014/main" id="{117D2F2E-4185-F3D8-FDB0-129FA06CC68B}"/>
              </a:ext>
            </a:extLst>
          </p:cNvPr>
          <p:cNvGrpSpPr/>
          <p:nvPr/>
        </p:nvGrpSpPr>
        <p:grpSpPr>
          <a:xfrm>
            <a:off x="6266529" y="1580703"/>
            <a:ext cx="11565146" cy="7137086"/>
            <a:chOff x="6266529" y="1809303"/>
            <a:chExt cx="11565146" cy="7137086"/>
          </a:xfrm>
        </p:grpSpPr>
        <p:pic>
          <p:nvPicPr>
            <p:cNvPr id="3" name="Picture 2">
              <a:extLst>
                <a:ext uri="{FF2B5EF4-FFF2-40B4-BE49-F238E27FC236}">
                  <a16:creationId xmlns:a16="http://schemas.microsoft.com/office/drawing/2014/main" id="{326A5891-F9CA-33E5-81EB-DB5F895731E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6529" y="5494324"/>
              <a:ext cx="11565146" cy="3452065"/>
            </a:xfrm>
            <a:prstGeom prst="rect">
              <a:avLst/>
            </a:prstGeom>
          </p:spPr>
        </p:pic>
        <p:sp>
          <p:nvSpPr>
            <p:cNvPr id="6" name="TextBox 5">
              <a:extLst>
                <a:ext uri="{FF2B5EF4-FFF2-40B4-BE49-F238E27FC236}">
                  <a16:creationId xmlns:a16="http://schemas.microsoft.com/office/drawing/2014/main" id="{E863B7D4-2357-3971-13AC-8B70B359D9F7}"/>
                </a:ext>
              </a:extLst>
            </p:cNvPr>
            <p:cNvSpPr txBox="1"/>
            <p:nvPr/>
          </p:nvSpPr>
          <p:spPr>
            <a:xfrm>
              <a:off x="6373090" y="1809303"/>
              <a:ext cx="4637032" cy="1551601"/>
            </a:xfrm>
            <a:prstGeom prst="rect">
              <a:avLst/>
            </a:prstGeom>
            <a:noFill/>
          </p:spPr>
          <p:txBody>
            <a:bodyPr wrap="square" rtlCol="0">
              <a:spAutoFit/>
            </a:bodyPr>
            <a:lstStyle/>
            <a:p>
              <a:r>
                <a:rPr lang="en-US" sz="4400" b="1" dirty="0">
                  <a:solidFill>
                    <a:srgbClr val="E92A3B"/>
                  </a:solidFill>
                  <a:latin typeface="Arial" panose="020B0604020202020204" pitchFamily="34" charset="0"/>
                  <a:cs typeface="Arial" panose="020B0604020202020204" pitchFamily="34" charset="0"/>
                </a:rPr>
                <a:t>37%</a:t>
              </a:r>
            </a:p>
            <a:p>
              <a:r>
                <a:rPr lang="ja-JP" altLang="en-US" sz="2400" i="0">
                  <a:solidFill>
                    <a:srgbClr val="000000"/>
                  </a:solidFill>
                  <a:effectLst/>
                  <a:latin typeface="Roboto" pitchFamily="2" charset="0"/>
                </a:rPr>
                <a:t>が、自社の技術インフラストラクチャが複雑すぎて基本的なセキュリティ対策を維持できないと回答し。</a:t>
              </a:r>
              <a:endParaRPr lang="en-US" sz="2400" dirty="0">
                <a:latin typeface="Meiryo UI" panose="020B0604030504040204" pitchFamily="34" charset="-128"/>
                <a:ea typeface="Meiryo UI" panose="020B0604030504040204" pitchFamily="34" charset="-128"/>
              </a:endParaRPr>
            </a:p>
          </p:txBody>
        </p:sp>
        <p:sp>
          <p:nvSpPr>
            <p:cNvPr id="11" name="TextBox 10">
              <a:extLst>
                <a:ext uri="{FF2B5EF4-FFF2-40B4-BE49-F238E27FC236}">
                  <a16:creationId xmlns:a16="http://schemas.microsoft.com/office/drawing/2014/main" id="{833C7D3C-36DE-4EC8-E992-9E3380403D6B}"/>
                </a:ext>
              </a:extLst>
            </p:cNvPr>
            <p:cNvSpPr txBox="1"/>
            <p:nvPr/>
          </p:nvSpPr>
          <p:spPr>
            <a:xfrm>
              <a:off x="11748654" y="1809303"/>
              <a:ext cx="4786746" cy="1551601"/>
            </a:xfrm>
            <a:prstGeom prst="rect">
              <a:avLst/>
            </a:prstGeom>
            <a:noFill/>
          </p:spPr>
          <p:txBody>
            <a:bodyPr wrap="square" rtlCol="0">
              <a:spAutoFit/>
            </a:bodyPr>
            <a:lstStyle/>
            <a:p>
              <a:r>
                <a:rPr lang="en-US" sz="4400" b="1" dirty="0">
                  <a:solidFill>
                    <a:srgbClr val="E92A3B"/>
                  </a:solidFill>
                  <a:latin typeface="Arial" panose="020B0604020202020204" pitchFamily="34" charset="0"/>
                  <a:cs typeface="Arial" panose="020B0604020202020204" pitchFamily="34" charset="0"/>
                </a:rPr>
                <a:t>43%</a:t>
              </a:r>
            </a:p>
            <a:p>
              <a:r>
                <a:rPr lang="ja-JP" altLang="en-US" sz="2400" i="0">
                  <a:solidFill>
                    <a:srgbClr val="000000"/>
                  </a:solidFill>
                  <a:effectLst/>
                  <a:latin typeface="Roboto" pitchFamily="2" charset="0"/>
                </a:rPr>
                <a:t>が、技術的負債の蓄積によってシステムがセキュリティ侵害を受けやすくなっていると回答しています。</a:t>
              </a:r>
              <a:endParaRPr lang="en-US" sz="2400" dirty="0">
                <a:latin typeface="Meiryo UI" panose="020B0604030504040204" pitchFamily="34" charset="-128"/>
                <a:ea typeface="Meiryo UI" panose="020B0604030504040204" pitchFamily="34" charset="-128"/>
              </a:endParaRPr>
            </a:p>
          </p:txBody>
        </p:sp>
        <p:cxnSp>
          <p:nvCxnSpPr>
            <p:cNvPr id="13" name="Straight Connector 12">
              <a:extLst>
                <a:ext uri="{FF2B5EF4-FFF2-40B4-BE49-F238E27FC236}">
                  <a16:creationId xmlns:a16="http://schemas.microsoft.com/office/drawing/2014/main" id="{9364964B-A207-601A-3425-8CEBDF86908F}"/>
                </a:ext>
              </a:extLst>
            </p:cNvPr>
            <p:cNvCxnSpPr/>
            <p:nvPr/>
          </p:nvCxnSpPr>
          <p:spPr>
            <a:xfrm>
              <a:off x="6373090" y="4701826"/>
              <a:ext cx="1084811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59220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erson looking at her phone&#10;&#10;Description automatically generated">
            <a:extLst>
              <a:ext uri="{FF2B5EF4-FFF2-40B4-BE49-F238E27FC236}">
                <a16:creationId xmlns:a16="http://schemas.microsoft.com/office/drawing/2014/main" id="{B9BE960D-C28C-3658-6017-E2B25423599C}"/>
              </a:ext>
            </a:extLst>
          </p:cNvPr>
          <p:cNvPicPr>
            <a:picLocks noChangeAspect="1"/>
          </p:cNvPicPr>
          <p:nvPr/>
        </p:nvPicPr>
        <p:blipFill>
          <a:blip r:embed="rId3"/>
          <a:stretch>
            <a:fillRect/>
          </a:stretch>
        </p:blipFill>
        <p:spPr>
          <a:xfrm>
            <a:off x="9060849" y="-63060"/>
            <a:ext cx="9242916" cy="10398282"/>
          </a:xfrm>
          <a:prstGeom prst="rect">
            <a:avLst/>
          </a:prstGeom>
        </p:spPr>
      </p:pic>
      <p:sp>
        <p:nvSpPr>
          <p:cNvPr id="4" name="Text Placeholder 3">
            <a:extLst>
              <a:ext uri="{FF2B5EF4-FFF2-40B4-BE49-F238E27FC236}">
                <a16:creationId xmlns:a16="http://schemas.microsoft.com/office/drawing/2014/main" id="{C97C16E4-1985-22C7-2006-D9B21E22CB68}"/>
              </a:ext>
            </a:extLst>
          </p:cNvPr>
          <p:cNvSpPr>
            <a:spLocks noGrp="1"/>
          </p:cNvSpPr>
          <p:nvPr>
            <p:ph type="body" sz="quarter" idx="4294967295"/>
          </p:nvPr>
        </p:nvSpPr>
        <p:spPr>
          <a:xfrm>
            <a:off x="10584637" y="7216446"/>
            <a:ext cx="6746102" cy="1749258"/>
          </a:xfrm>
          <a:prstGeom prst="rect">
            <a:avLst/>
          </a:prstGeom>
        </p:spPr>
        <p:txBody>
          <a:bodyPr anchor="ctr">
            <a:noAutofit/>
          </a:bodyPr>
          <a:lstStyle/>
          <a:p>
            <a:pPr marL="0" indent="0">
              <a:buNone/>
            </a:pPr>
            <a:r>
              <a:rPr lang="ja-JP" altLang="en-US" sz="2700" b="0" dirty="0">
                <a:solidFill>
                  <a:schemeClr val="bg1"/>
                </a:solidFill>
                <a:latin typeface="Meiryo UI" panose="020B0604030504040204" pitchFamily="34" charset="-128"/>
                <a:ea typeface="Meiryo UI" panose="020B0604030504040204" pitchFamily="34" charset="-128"/>
              </a:rPr>
              <a:t>サイバーセキュリティをソフトウェアベンダーと顧客との共同責任と見なす可能性が最も高い</a:t>
            </a:r>
            <a:endParaRPr lang="en-US" sz="2700" b="0" dirty="0">
              <a:solidFill>
                <a:schemeClr val="bg1"/>
              </a:solidFill>
              <a:latin typeface="Meiryo UI" panose="020B0604030504040204" pitchFamily="34" charset="-128"/>
              <a:ea typeface="Meiryo UI" panose="020B0604030504040204" pitchFamily="34" charset="-128"/>
            </a:endParaRPr>
          </a:p>
        </p:txBody>
      </p:sp>
      <p:sp>
        <p:nvSpPr>
          <p:cNvPr id="6" name="Text Placeholder 5">
            <a:extLst>
              <a:ext uri="{FF2B5EF4-FFF2-40B4-BE49-F238E27FC236}">
                <a16:creationId xmlns:a16="http://schemas.microsoft.com/office/drawing/2014/main" id="{73AD18C2-9206-F088-3B05-6F9D02FD5365}"/>
              </a:ext>
            </a:extLst>
          </p:cNvPr>
          <p:cNvSpPr>
            <a:spLocks noGrp="1"/>
          </p:cNvSpPr>
          <p:nvPr>
            <p:ph type="body" sz="quarter" idx="4294967295"/>
          </p:nvPr>
        </p:nvSpPr>
        <p:spPr>
          <a:xfrm>
            <a:off x="10584635" y="3216719"/>
            <a:ext cx="6431778" cy="969497"/>
          </a:xfrm>
          <a:prstGeom prst="rect">
            <a:avLst/>
          </a:prstGeom>
        </p:spPr>
        <p:txBody>
          <a:bodyPr anchor="ctr">
            <a:noAutofit/>
          </a:bodyPr>
          <a:lstStyle/>
          <a:p>
            <a:pPr marL="0" indent="0">
              <a:buNone/>
            </a:pPr>
            <a:r>
              <a:rPr lang="ja-JP" altLang="en-US" sz="2700" b="0" dirty="0">
                <a:solidFill>
                  <a:schemeClr val="bg1"/>
                </a:solidFill>
                <a:latin typeface="Meiryo UI" panose="020B0604030504040204" pitchFamily="34" charset="-128"/>
                <a:ea typeface="Meiryo UI" panose="020B0604030504040204" pitchFamily="34" charset="-128"/>
              </a:rPr>
              <a:t>エクスポージャー管理に投資する可能性が高い</a:t>
            </a:r>
            <a:endParaRPr lang="en-US" sz="2700" b="0" dirty="0">
              <a:solidFill>
                <a:schemeClr val="bg1"/>
              </a:solidFill>
              <a:latin typeface="Meiryo UI" panose="020B0604030504040204" pitchFamily="34" charset="-128"/>
              <a:ea typeface="Meiryo UI" panose="020B0604030504040204" pitchFamily="34" charset="-128"/>
            </a:endParaRPr>
          </a:p>
        </p:txBody>
      </p:sp>
      <p:sp>
        <p:nvSpPr>
          <p:cNvPr id="14" name="Title 13">
            <a:extLst>
              <a:ext uri="{FF2B5EF4-FFF2-40B4-BE49-F238E27FC236}">
                <a16:creationId xmlns:a16="http://schemas.microsoft.com/office/drawing/2014/main" id="{4C6B04D5-DBBE-00ED-3317-7709CB132241}"/>
              </a:ext>
            </a:extLst>
          </p:cNvPr>
          <p:cNvSpPr>
            <a:spLocks noGrp="1"/>
          </p:cNvSpPr>
          <p:nvPr>
            <p:ph type="title" idx="4294967295"/>
          </p:nvPr>
        </p:nvSpPr>
        <p:spPr>
          <a:xfrm>
            <a:off x="10584637" y="1195876"/>
            <a:ext cx="7042019" cy="608141"/>
          </a:xfrm>
          <a:prstGeom prst="rect">
            <a:avLst/>
          </a:prstGeom>
        </p:spPr>
        <p:txBody>
          <a:bodyPr vert="horz" lIns="0" tIns="0" rIns="137160" bIns="0" rtlCol="0" anchor="ctr" anchorCtr="0">
            <a:noAutofit/>
          </a:bodyPr>
          <a:lstStyle/>
          <a:p>
            <a:r>
              <a:rPr lang="ja-JP" altLang="en-US" sz="3600" dirty="0">
                <a:solidFill>
                  <a:schemeClr val="bg1"/>
                </a:solidFill>
                <a:latin typeface="Meiryo UI" panose="020B0604030504040204" pitchFamily="34" charset="-128"/>
                <a:ea typeface="Meiryo UI" panose="020B0604030504040204" pitchFamily="34" charset="-128"/>
              </a:rPr>
              <a:t>レベル</a:t>
            </a:r>
            <a:r>
              <a:rPr lang="en-US" altLang="ja-JP" sz="3600" dirty="0">
                <a:solidFill>
                  <a:schemeClr val="bg1"/>
                </a:solidFill>
                <a:latin typeface="Meiryo UI" panose="020B0604030504040204" pitchFamily="34" charset="-128"/>
                <a:ea typeface="Meiryo UI" panose="020B0604030504040204" pitchFamily="34" charset="-128"/>
              </a:rPr>
              <a:t>4</a:t>
            </a:r>
            <a:r>
              <a:rPr lang="ja-JP" altLang="en-US" sz="3600" dirty="0">
                <a:solidFill>
                  <a:schemeClr val="bg1"/>
                </a:solidFill>
                <a:latin typeface="Meiryo UI" panose="020B0604030504040204" pitchFamily="34" charset="-128"/>
                <a:ea typeface="Meiryo UI" panose="020B0604030504040204" pitchFamily="34" charset="-128"/>
              </a:rPr>
              <a:t>が他と異なる点とは</a:t>
            </a:r>
            <a:br>
              <a:rPr lang="en-US" altLang="ja-JP" sz="3600" dirty="0">
                <a:solidFill>
                  <a:schemeClr val="bg1"/>
                </a:solidFill>
                <a:latin typeface="Meiryo UI" panose="020B0604030504040204" pitchFamily="34" charset="-128"/>
                <a:ea typeface="Meiryo UI" panose="020B0604030504040204" pitchFamily="34" charset="-128"/>
              </a:rPr>
            </a:br>
            <a:r>
              <a:rPr lang="ja-JP" altLang="en-US" sz="3600" dirty="0">
                <a:solidFill>
                  <a:schemeClr val="bg1"/>
                </a:solidFill>
                <a:latin typeface="Meiryo UI" panose="020B0604030504040204" pitchFamily="34" charset="-128"/>
                <a:ea typeface="Meiryo UI" panose="020B0604030504040204" pitchFamily="34" charset="-128"/>
              </a:rPr>
              <a:t>何でしょうか？</a:t>
            </a:r>
            <a:endParaRPr lang="en-US" sz="3600" dirty="0">
              <a:solidFill>
                <a:schemeClr val="bg1"/>
              </a:solidFill>
              <a:latin typeface="Meiryo UI" panose="020B0604030504040204" pitchFamily="34" charset="-128"/>
              <a:ea typeface="Meiryo UI" panose="020B0604030504040204" pitchFamily="34" charset="-128"/>
            </a:endParaRPr>
          </a:p>
        </p:txBody>
      </p:sp>
      <p:sp>
        <p:nvSpPr>
          <p:cNvPr id="15" name="TextBox 14">
            <a:extLst>
              <a:ext uri="{FF2B5EF4-FFF2-40B4-BE49-F238E27FC236}">
                <a16:creationId xmlns:a16="http://schemas.microsoft.com/office/drawing/2014/main" id="{C3971B88-903E-C42A-8BE1-DDD397012952}"/>
              </a:ext>
            </a:extLst>
          </p:cNvPr>
          <p:cNvSpPr txBox="1"/>
          <p:nvPr/>
        </p:nvSpPr>
        <p:spPr>
          <a:xfrm>
            <a:off x="10611236" y="5397273"/>
            <a:ext cx="6548051" cy="923330"/>
          </a:xfrm>
          <a:prstGeom prst="rect">
            <a:avLst/>
          </a:prstGeom>
          <a:noFill/>
        </p:spPr>
        <p:txBody>
          <a:bodyPr wrap="square" rtlCol="0" anchor="ctr">
            <a:spAutoFit/>
          </a:bodyPr>
          <a:lstStyle/>
          <a:p>
            <a:r>
              <a:rPr lang="ja-JP" altLang="en-US" sz="2700" dirty="0">
                <a:solidFill>
                  <a:schemeClr val="bg1"/>
                </a:solidFill>
                <a:latin typeface="Meiryo UI" panose="020B0604030504040204" pitchFamily="34" charset="-128"/>
                <a:ea typeface="Meiryo UI" panose="020B0604030504040204" pitchFamily="34" charset="-128"/>
                <a:cs typeface="Arial" panose="020B0604020202020204" pitchFamily="34" charset="0"/>
              </a:rPr>
              <a:t>サードパーティ製ソフトウェアのセキュリティ評価において、より厳格である</a:t>
            </a:r>
            <a:endParaRPr lang="en-US" sz="2700" dirty="0">
              <a:solidFill>
                <a:schemeClr val="bg1"/>
              </a:solidFill>
              <a:latin typeface="Meiryo UI" panose="020B0604030504040204" pitchFamily="34" charset="-128"/>
              <a:ea typeface="Meiryo UI" panose="020B0604030504040204" pitchFamily="34" charset="-128"/>
              <a:cs typeface="Arial" panose="020B0604020202020204" pitchFamily="34" charset="0"/>
            </a:endParaRPr>
          </a:p>
        </p:txBody>
      </p:sp>
      <p:sp>
        <p:nvSpPr>
          <p:cNvPr id="5" name="Oval 4">
            <a:extLst>
              <a:ext uri="{FF2B5EF4-FFF2-40B4-BE49-F238E27FC236}">
                <a16:creationId xmlns:a16="http://schemas.microsoft.com/office/drawing/2014/main" id="{9A572F29-BB48-E21B-5039-065F631C4CC3}"/>
              </a:ext>
            </a:extLst>
          </p:cNvPr>
          <p:cNvSpPr/>
          <p:nvPr/>
        </p:nvSpPr>
        <p:spPr>
          <a:xfrm>
            <a:off x="8207355" y="2810682"/>
            <a:ext cx="1749258" cy="1749258"/>
          </a:xfrm>
          <a:prstGeom prst="ellipse">
            <a:avLst/>
          </a:prstGeom>
          <a:solidFill>
            <a:srgbClr val="4E038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700">
              <a:solidFill>
                <a:schemeClr val="bg1"/>
              </a:solidFill>
              <a:latin typeface="Meiryo UI" panose="020B0604030504040204" pitchFamily="34" charset="-128"/>
              <a:ea typeface="Meiryo UI" panose="020B0604030504040204" pitchFamily="34" charset="-128"/>
            </a:endParaRPr>
          </a:p>
        </p:txBody>
      </p:sp>
      <p:sp>
        <p:nvSpPr>
          <p:cNvPr id="8" name="Oval 7">
            <a:extLst>
              <a:ext uri="{FF2B5EF4-FFF2-40B4-BE49-F238E27FC236}">
                <a16:creationId xmlns:a16="http://schemas.microsoft.com/office/drawing/2014/main" id="{228AAC8B-F808-B1E9-9552-8E3D370C139C}"/>
              </a:ext>
            </a:extLst>
          </p:cNvPr>
          <p:cNvSpPr/>
          <p:nvPr/>
        </p:nvSpPr>
        <p:spPr>
          <a:xfrm>
            <a:off x="8207355" y="5013564"/>
            <a:ext cx="1749258" cy="1749258"/>
          </a:xfrm>
          <a:prstGeom prst="ellipse">
            <a:avLst/>
          </a:prstGeom>
          <a:solidFill>
            <a:srgbClr val="6604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700">
              <a:solidFill>
                <a:schemeClr val="bg1"/>
              </a:solidFill>
              <a:latin typeface="Meiryo UI" panose="020B0604030504040204" pitchFamily="34" charset="-128"/>
              <a:ea typeface="Meiryo UI" panose="020B0604030504040204" pitchFamily="34" charset="-128"/>
            </a:endParaRPr>
          </a:p>
        </p:txBody>
      </p:sp>
      <p:sp>
        <p:nvSpPr>
          <p:cNvPr id="9" name="Oval 8">
            <a:extLst>
              <a:ext uri="{FF2B5EF4-FFF2-40B4-BE49-F238E27FC236}">
                <a16:creationId xmlns:a16="http://schemas.microsoft.com/office/drawing/2014/main" id="{B762EEF1-E662-AC80-5B88-57B0438B479C}"/>
              </a:ext>
            </a:extLst>
          </p:cNvPr>
          <p:cNvSpPr/>
          <p:nvPr/>
        </p:nvSpPr>
        <p:spPr>
          <a:xfrm>
            <a:off x="8207355" y="7216446"/>
            <a:ext cx="1749258" cy="1749258"/>
          </a:xfrm>
          <a:prstGeom prst="ellipse">
            <a:avLst/>
          </a:prstGeom>
          <a:solidFill>
            <a:srgbClr val="850A6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700" dirty="0">
              <a:solidFill>
                <a:srgbClr val="9F0C54"/>
              </a:solidFill>
              <a:latin typeface="Meiryo UI" panose="020B0604030504040204" pitchFamily="34" charset="-128"/>
              <a:ea typeface="Meiryo UI" panose="020B0604030504040204" pitchFamily="34" charset="-128"/>
            </a:endParaRPr>
          </a:p>
        </p:txBody>
      </p:sp>
      <p:sp>
        <p:nvSpPr>
          <p:cNvPr id="36" name="TextBox 35">
            <a:extLst>
              <a:ext uri="{FF2B5EF4-FFF2-40B4-BE49-F238E27FC236}">
                <a16:creationId xmlns:a16="http://schemas.microsoft.com/office/drawing/2014/main" id="{0C20FCD7-68E4-E284-BBFA-388BD65F271C}"/>
              </a:ext>
            </a:extLst>
          </p:cNvPr>
          <p:cNvSpPr txBox="1"/>
          <p:nvPr/>
        </p:nvSpPr>
        <p:spPr>
          <a:xfrm>
            <a:off x="718830" y="3056903"/>
            <a:ext cx="6210702" cy="2600712"/>
          </a:xfrm>
          <a:prstGeom prst="rect">
            <a:avLst/>
          </a:prstGeom>
          <a:noFill/>
        </p:spPr>
        <p:txBody>
          <a:bodyPr wrap="square" lIns="137160" tIns="68580" rIns="137160" bIns="68580" anchor="ctr">
            <a:spAutoFit/>
          </a:bodyPr>
          <a:lstStyle/>
          <a:p>
            <a:r>
              <a:rPr lang="ja-JP" altLang="en-US" sz="3200" b="0" i="0" u="none" strike="noStrike" dirty="0">
                <a:solidFill>
                  <a:srgbClr val="191919"/>
                </a:solidFill>
                <a:effectLst/>
                <a:latin typeface="Meiryo UI" panose="020B0604030504040204" pitchFamily="34" charset="-128"/>
                <a:ea typeface="Meiryo UI" panose="020B0604030504040204" pitchFamily="34" charset="-128"/>
                <a:cs typeface="Arial"/>
              </a:rPr>
              <a:t>サイバーセキュリティに従事している調査回答者に、組織のサイバーセキュリティ準備レベルを基本 </a:t>
            </a:r>
            <a:r>
              <a:rPr lang="en-US" altLang="ja-JP" sz="3200" b="0" i="0" u="none" strike="noStrike" dirty="0">
                <a:solidFill>
                  <a:srgbClr val="191919"/>
                </a:solidFill>
                <a:effectLst/>
                <a:latin typeface="Meiryo UI" panose="020B0604030504040204" pitchFamily="34" charset="-128"/>
                <a:ea typeface="Meiryo UI" panose="020B0604030504040204" pitchFamily="34" charset="-128"/>
                <a:cs typeface="Arial"/>
              </a:rPr>
              <a:t>(</a:t>
            </a:r>
            <a:r>
              <a:rPr lang="ja-JP" altLang="en-US" sz="3200" b="0" i="0" u="none" strike="noStrike" dirty="0">
                <a:solidFill>
                  <a:srgbClr val="191919"/>
                </a:solidFill>
                <a:effectLst/>
                <a:latin typeface="Meiryo UI" panose="020B0604030504040204" pitchFamily="34" charset="-128"/>
                <a:ea typeface="Meiryo UI" panose="020B0604030504040204" pitchFamily="34" charset="-128"/>
                <a:cs typeface="Arial"/>
              </a:rPr>
              <a:t>レベル</a:t>
            </a:r>
            <a:r>
              <a:rPr lang="en-US" altLang="ja-JP" sz="3200" b="0" i="0" u="none" strike="noStrike" dirty="0">
                <a:solidFill>
                  <a:srgbClr val="191919"/>
                </a:solidFill>
                <a:effectLst/>
                <a:latin typeface="Meiryo UI" panose="020B0604030504040204" pitchFamily="34" charset="-128"/>
                <a:ea typeface="Meiryo UI" panose="020B0604030504040204" pitchFamily="34" charset="-128"/>
                <a:cs typeface="Arial"/>
              </a:rPr>
              <a:t>1) </a:t>
            </a:r>
            <a:r>
              <a:rPr lang="ja-JP" altLang="en-US" sz="3200" b="0" i="0" u="none" strike="noStrike" dirty="0">
                <a:solidFill>
                  <a:srgbClr val="191919"/>
                </a:solidFill>
                <a:effectLst/>
                <a:latin typeface="Meiryo UI" panose="020B0604030504040204" pitchFamily="34" charset="-128"/>
                <a:ea typeface="Meiryo UI" panose="020B0604030504040204" pitchFamily="34" charset="-128"/>
                <a:cs typeface="Arial"/>
              </a:rPr>
              <a:t>から最高水準 </a:t>
            </a:r>
            <a:r>
              <a:rPr lang="en-US" altLang="ja-JP" sz="3200" b="0" i="0" u="none" strike="noStrike" dirty="0">
                <a:solidFill>
                  <a:srgbClr val="191919"/>
                </a:solidFill>
                <a:effectLst/>
                <a:latin typeface="Meiryo UI" panose="020B0604030504040204" pitchFamily="34" charset="-128"/>
                <a:ea typeface="Meiryo UI" panose="020B0604030504040204" pitchFamily="34" charset="-128"/>
                <a:cs typeface="Arial"/>
              </a:rPr>
              <a:t>(</a:t>
            </a:r>
            <a:r>
              <a:rPr lang="ja-JP" altLang="en-US" sz="3200" b="0" i="0" u="none" strike="noStrike" dirty="0">
                <a:solidFill>
                  <a:srgbClr val="191919"/>
                </a:solidFill>
                <a:effectLst/>
                <a:latin typeface="Meiryo UI" panose="020B0604030504040204" pitchFamily="34" charset="-128"/>
                <a:ea typeface="Meiryo UI" panose="020B0604030504040204" pitchFamily="34" charset="-128"/>
                <a:cs typeface="Arial"/>
              </a:rPr>
              <a:t>レベル</a:t>
            </a:r>
            <a:r>
              <a:rPr lang="en-US" altLang="ja-JP" sz="3200" b="0" i="0" u="none" strike="noStrike" dirty="0">
                <a:solidFill>
                  <a:srgbClr val="191919"/>
                </a:solidFill>
                <a:effectLst/>
                <a:latin typeface="Meiryo UI" panose="020B0604030504040204" pitchFamily="34" charset="-128"/>
                <a:ea typeface="Meiryo UI" panose="020B0604030504040204" pitchFamily="34" charset="-128"/>
                <a:cs typeface="Arial"/>
              </a:rPr>
              <a:t>4) </a:t>
            </a:r>
            <a:r>
              <a:rPr lang="ja-JP" altLang="en-US" sz="3200" b="0" i="0" u="none" strike="noStrike" dirty="0">
                <a:solidFill>
                  <a:srgbClr val="191919"/>
                </a:solidFill>
                <a:effectLst/>
                <a:latin typeface="Meiryo UI" panose="020B0604030504040204" pitchFamily="34" charset="-128"/>
                <a:ea typeface="Meiryo UI" panose="020B0604030504040204" pitchFamily="34" charset="-128"/>
                <a:cs typeface="Arial"/>
              </a:rPr>
              <a:t>まで評価してもらいました。</a:t>
            </a:r>
            <a:endParaRPr lang="en-US" sz="3200" dirty="0">
              <a:solidFill>
                <a:schemeClr val="tx1">
                  <a:lumMod val="90000"/>
                  <a:lumOff val="10000"/>
                </a:schemeClr>
              </a:solidFill>
              <a:latin typeface="Meiryo UI" panose="020B0604030504040204" pitchFamily="34" charset="-128"/>
              <a:ea typeface="Meiryo UI" panose="020B0604030504040204" pitchFamily="34" charset="-128"/>
            </a:endParaRPr>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1543FC26-D41F-E0FE-90DA-82DB49B2622B}"/>
                  </a:ext>
                </a:extLst>
              </p14:cNvPr>
              <p14:cNvContentPartPr/>
              <p14:nvPr/>
            </p14:nvContentPartPr>
            <p14:xfrm>
              <a:off x="17842268" y="598016"/>
              <a:ext cx="27209" cy="35537"/>
            </p14:xfrm>
          </p:contentPart>
        </mc:Choice>
        <mc:Fallback xmlns="">
          <p:pic>
            <p:nvPicPr>
              <p:cNvPr id="2" name="Ink 1">
                <a:extLst>
                  <a:ext uri="{FF2B5EF4-FFF2-40B4-BE49-F238E27FC236}">
                    <a16:creationId xmlns:a16="http://schemas.microsoft.com/office/drawing/2014/main" id="{1543FC26-D41F-E0FE-90DA-82DB49B2622B}"/>
                  </a:ext>
                </a:extLst>
              </p:cNvPr>
              <p:cNvPicPr/>
              <p:nvPr/>
            </p:nvPicPr>
            <p:blipFill>
              <a:blip r:embed="rId6"/>
              <a:stretch>
                <a:fillRect/>
              </a:stretch>
            </p:blipFill>
            <p:spPr>
              <a:xfrm>
                <a:off x="17824367" y="580247"/>
                <a:ext cx="62652" cy="70719"/>
              </a:xfrm>
              <a:prstGeom prst="rect">
                <a:avLst/>
              </a:prstGeom>
            </p:spPr>
          </p:pic>
        </mc:Fallback>
      </mc:AlternateContent>
      <p:pic>
        <p:nvPicPr>
          <p:cNvPr id="11" name="Picture 10">
            <a:extLst>
              <a:ext uri="{FF2B5EF4-FFF2-40B4-BE49-F238E27FC236}">
                <a16:creationId xmlns:a16="http://schemas.microsoft.com/office/drawing/2014/main" id="{1420FAB3-B7B0-1DD7-AD7C-7ECD47ADC4AB}"/>
              </a:ext>
            </a:extLst>
          </p:cNvPr>
          <p:cNvPicPr>
            <a:picLocks noChangeAspect="1"/>
          </p:cNvPicPr>
          <p:nvPr/>
        </p:nvPicPr>
        <p:blipFill>
          <a:blip r:embed="rId7"/>
          <a:stretch>
            <a:fillRect/>
          </a:stretch>
        </p:blipFill>
        <p:spPr>
          <a:xfrm>
            <a:off x="8735914" y="3336423"/>
            <a:ext cx="692141" cy="794681"/>
          </a:xfrm>
          <a:prstGeom prst="rect">
            <a:avLst/>
          </a:prstGeom>
        </p:spPr>
      </p:pic>
      <p:pic>
        <p:nvPicPr>
          <p:cNvPr id="13" name="Picture 12">
            <a:extLst>
              <a:ext uri="{FF2B5EF4-FFF2-40B4-BE49-F238E27FC236}">
                <a16:creationId xmlns:a16="http://schemas.microsoft.com/office/drawing/2014/main" id="{0B692997-FAA2-0393-6B24-F484E294C369}"/>
              </a:ext>
            </a:extLst>
          </p:cNvPr>
          <p:cNvPicPr>
            <a:picLocks noChangeAspect="1"/>
          </p:cNvPicPr>
          <p:nvPr/>
        </p:nvPicPr>
        <p:blipFill>
          <a:blip r:embed="rId8"/>
          <a:stretch>
            <a:fillRect/>
          </a:stretch>
        </p:blipFill>
        <p:spPr>
          <a:xfrm>
            <a:off x="8666826" y="5417156"/>
            <a:ext cx="830316" cy="803532"/>
          </a:xfrm>
          <a:prstGeom prst="rect">
            <a:avLst/>
          </a:prstGeom>
        </p:spPr>
      </p:pic>
      <p:pic>
        <p:nvPicPr>
          <p:cNvPr id="16" name="Picture 15">
            <a:extLst>
              <a:ext uri="{FF2B5EF4-FFF2-40B4-BE49-F238E27FC236}">
                <a16:creationId xmlns:a16="http://schemas.microsoft.com/office/drawing/2014/main" id="{47599AB4-1815-2832-CBDF-B07F1E819C45}"/>
              </a:ext>
            </a:extLst>
          </p:cNvPr>
          <p:cNvPicPr>
            <a:picLocks noChangeAspect="1"/>
          </p:cNvPicPr>
          <p:nvPr/>
        </p:nvPicPr>
        <p:blipFill>
          <a:blip r:embed="rId9"/>
          <a:stretch>
            <a:fillRect/>
          </a:stretch>
        </p:blipFill>
        <p:spPr>
          <a:xfrm>
            <a:off x="8655505" y="7592288"/>
            <a:ext cx="963799" cy="955963"/>
          </a:xfrm>
          <a:prstGeom prst="rect">
            <a:avLst/>
          </a:prstGeom>
        </p:spPr>
      </p:pic>
    </p:spTree>
    <p:extLst>
      <p:ext uri="{BB962C8B-B14F-4D97-AF65-F5344CB8AC3E}">
        <p14:creationId xmlns:p14="http://schemas.microsoft.com/office/powerpoint/2010/main" val="1232615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02665-3678-8679-7397-5641CA2FA36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3C54198-B9F2-1FE1-5B06-A015E8EB04B7}"/>
              </a:ext>
            </a:extLst>
          </p:cNvPr>
          <p:cNvSpPr/>
          <p:nvPr/>
        </p:nvSpPr>
        <p:spPr>
          <a:xfrm>
            <a:off x="0" y="0"/>
            <a:ext cx="18288000" cy="2479964"/>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Title 5">
            <a:extLst>
              <a:ext uri="{FF2B5EF4-FFF2-40B4-BE49-F238E27FC236}">
                <a16:creationId xmlns:a16="http://schemas.microsoft.com/office/drawing/2014/main" id="{6277722A-1749-11FB-1877-C0BF4CC0BF76}"/>
              </a:ext>
            </a:extLst>
          </p:cNvPr>
          <p:cNvSpPr txBox="1">
            <a:spLocks/>
          </p:cNvSpPr>
          <p:nvPr/>
        </p:nvSpPr>
        <p:spPr>
          <a:xfrm>
            <a:off x="884905" y="-17543"/>
            <a:ext cx="13731208" cy="2497507"/>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3600" b="0" dirty="0">
                <a:solidFill>
                  <a:schemeClr val="bg1"/>
                </a:solidFill>
                <a:latin typeface="Meiryo UI" panose="020B0604030504040204" pitchFamily="34" charset="-128"/>
                <a:ea typeface="Meiryo UI" panose="020B0604030504040204" pitchFamily="34" charset="-128"/>
                <a:cs typeface="Arial"/>
              </a:rPr>
              <a:t>サイバーセキュリティ成熟度の高い組織は、</a:t>
            </a:r>
            <a:endParaRPr lang="en-US" altLang="ja-JP" sz="3600" b="0" dirty="0">
              <a:solidFill>
                <a:schemeClr val="bg1"/>
              </a:solidFill>
              <a:latin typeface="Meiryo UI" panose="020B0604030504040204" pitchFamily="34" charset="-128"/>
              <a:ea typeface="Meiryo UI" panose="020B0604030504040204" pitchFamily="34" charset="-128"/>
              <a:cs typeface="Arial"/>
            </a:endParaRPr>
          </a:p>
          <a:p>
            <a:pPr>
              <a:lnSpc>
                <a:spcPct val="100000"/>
              </a:lnSpc>
            </a:pPr>
            <a:r>
              <a:rPr lang="ja-JP" altLang="en-US" sz="3600" b="0" dirty="0">
                <a:solidFill>
                  <a:schemeClr val="bg1"/>
                </a:solidFill>
                <a:latin typeface="Meiryo UI" panose="020B0604030504040204" pitchFamily="34" charset="-128"/>
                <a:ea typeface="Meiryo UI" panose="020B0604030504040204" pitchFamily="34" charset="-128"/>
                <a:cs typeface="Arial"/>
              </a:rPr>
              <a:t>エクスポージャー管理に投資する可能性が高い</a:t>
            </a:r>
            <a:endParaRPr lang="en-US" sz="2800" dirty="0">
              <a:solidFill>
                <a:schemeClr val="bg1"/>
              </a:solidFill>
              <a:latin typeface="Meiryo UI" panose="020B0604030504040204" pitchFamily="34" charset="-128"/>
              <a:ea typeface="Meiryo UI" panose="020B0604030504040204" pitchFamily="34" charset="-128"/>
            </a:endParaRPr>
          </a:p>
        </p:txBody>
      </p:sp>
      <p:pic>
        <p:nvPicPr>
          <p:cNvPr id="3" name="Picture 2">
            <a:extLst>
              <a:ext uri="{FF2B5EF4-FFF2-40B4-BE49-F238E27FC236}">
                <a16:creationId xmlns:a16="http://schemas.microsoft.com/office/drawing/2014/main" id="{85AE06BD-626D-F19B-E0D3-D14726EB98F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00497" y="3546625"/>
            <a:ext cx="12104726" cy="5366327"/>
          </a:xfrm>
          <a:prstGeom prst="rect">
            <a:avLst/>
          </a:prstGeom>
        </p:spPr>
      </p:pic>
    </p:spTree>
    <p:extLst>
      <p:ext uri="{BB962C8B-B14F-4D97-AF65-F5344CB8AC3E}">
        <p14:creationId xmlns:p14="http://schemas.microsoft.com/office/powerpoint/2010/main" val="135115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07328-10D2-8B45-56CF-37BE5989971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434E7267-A21F-D071-4160-8A185E45B2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56909" y="1207637"/>
            <a:ext cx="13458559" cy="7871725"/>
          </a:xfrm>
          <a:prstGeom prst="rect">
            <a:avLst/>
          </a:prstGeom>
        </p:spPr>
      </p:pic>
    </p:spTree>
    <p:extLst>
      <p:ext uri="{BB962C8B-B14F-4D97-AF65-F5344CB8AC3E}">
        <p14:creationId xmlns:p14="http://schemas.microsoft.com/office/powerpoint/2010/main" val="115892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6CD7C-DF7A-1C58-89B8-654857B5D548}"/>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96D46DB-9FE6-B205-F278-6452E69C3771}"/>
              </a:ext>
            </a:extLst>
          </p:cNvPr>
          <p:cNvPicPr>
            <a:picLocks noChangeAspect="1"/>
          </p:cNvPicPr>
          <p:nvPr/>
        </p:nvPicPr>
        <p:blipFill>
          <a:blip r:embed="rId3">
            <a:extLst>
              <a:ext uri="{28A0092B-C50C-407E-A947-70E740481C1C}">
                <a14:useLocalDpi xmlns:a14="http://schemas.microsoft.com/office/drawing/2010/main" val="0"/>
              </a:ext>
            </a:extLst>
          </a:blip>
          <a:srcRect t="768" b="2997"/>
          <a:stretch/>
        </p:blipFill>
        <p:spPr>
          <a:xfrm>
            <a:off x="6141838" y="1364567"/>
            <a:ext cx="11827507" cy="7386814"/>
          </a:xfrm>
          <a:prstGeom prst="rect">
            <a:avLst/>
          </a:prstGeom>
        </p:spPr>
      </p:pic>
      <p:pic>
        <p:nvPicPr>
          <p:cNvPr id="5" name="Picture 4" descr="A red and blue background&#10;&#10;Description automatically generated">
            <a:extLst>
              <a:ext uri="{FF2B5EF4-FFF2-40B4-BE49-F238E27FC236}">
                <a16:creationId xmlns:a16="http://schemas.microsoft.com/office/drawing/2014/main" id="{6C60E7CC-1A08-1FBC-1F25-5C0AF35E54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381625" cy="10287000"/>
          </a:xfrm>
          <a:prstGeom prst="rect">
            <a:avLst/>
          </a:prstGeom>
        </p:spPr>
      </p:pic>
      <p:sp>
        <p:nvSpPr>
          <p:cNvPr id="6" name="Title 5">
            <a:extLst>
              <a:ext uri="{FF2B5EF4-FFF2-40B4-BE49-F238E27FC236}">
                <a16:creationId xmlns:a16="http://schemas.microsoft.com/office/drawing/2014/main" id="{DF2D030E-8F0D-5980-F41B-CE9D0AC096B9}"/>
              </a:ext>
            </a:extLst>
          </p:cNvPr>
          <p:cNvSpPr txBox="1">
            <a:spLocks/>
          </p:cNvSpPr>
          <p:nvPr/>
        </p:nvSpPr>
        <p:spPr>
          <a:xfrm>
            <a:off x="884904" y="0"/>
            <a:ext cx="4009825" cy="10287000"/>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3200" b="0" dirty="0">
                <a:solidFill>
                  <a:schemeClr val="bg1"/>
                </a:solidFill>
                <a:latin typeface="Meiryo UI" panose="020B0604030504040204" pitchFamily="34" charset="-128"/>
                <a:ea typeface="Meiryo UI" panose="020B0604030504040204" pitchFamily="34" charset="-128"/>
                <a:cs typeface="Arial"/>
              </a:rPr>
              <a:t>先進的な組織は、ソフトウェアのセキュリティをベンダーと顧客の共同責任と見なす可能性が高い</a:t>
            </a:r>
            <a:endParaRPr lang="en-US" sz="3200" dirty="0">
              <a:solidFill>
                <a:schemeClr val="bg1"/>
              </a:solidFill>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92537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lcf76f155ced4ddcb4097134ff3c332f xmlns="5fdd1cf4-3cc0-4432-a7a2-7109790f3d31">
      <Terms xmlns="http://schemas.microsoft.com/office/infopath/2007/PartnerControls"/>
    </lcf76f155ced4ddcb4097134ff3c332f>
    <Round_x002d_01 xmlns="5fdd1cf4-3cc0-4432-a7a2-7109790f3d31">false</Round_x002d_01>
    <Thumbnail xmlns="5fdd1cf4-3cc0-4432-a7a2-7109790f3d31" xsi:nil="true"/>
    <TaxCatchAll xmlns="da53939c-dcd9-44dd-ac85-d0bd4e15d91e" xsi:nil="true"/>
    <SharedWithUsers xmlns="da53939c-dcd9-44dd-ac85-d0bd4e15d91e">
      <UserInfo>
        <DisplayName>Paige Breaux</DisplayName>
        <AccountId>11248</AccountId>
        <AccountType/>
      </UserInfo>
      <UserInfo>
        <DisplayName>Rachel Haberman</DisplayName>
        <AccountId>5751</AccountId>
        <AccountType/>
      </UserInfo>
      <UserInfo>
        <DisplayName>Hannah Saenz</DisplayName>
        <AccountId>11348</AccountId>
        <AccountType/>
      </UserInfo>
    </SharedWithUsers>
    <date xmlns="5fdd1cf4-3cc0-4432-a7a2-7109790f3d3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30" ma:contentTypeDescription="Create a new document." ma:contentTypeScope="" ma:versionID="2008dec30b0359df4aec172b3847ef43">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3822ce72f6fec0a5972a38ad453b6628"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element ref="ns2: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element name="date" ma:index="34" nillable="true" ma:displayName="date" ma:format="DateTime" ma:internalName="dat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4DF369-BF58-46F3-BFDF-E1E86AB983DC}">
  <ds:schemaRefs>
    <ds:schemaRef ds:uri="5fdd1cf4-3cc0-4432-a7a2-7109790f3d31"/>
    <ds:schemaRef ds:uri="da53939c-dcd9-44dd-ac85-d0bd4e15d91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84FAC0C-BCDD-400F-9D93-7DD201B6D9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dd1cf4-3cc0-4432-a7a2-7109790f3d31"/>
    <ds:schemaRef ds:uri="da53939c-dcd9-44dd-ac85-d0bd4e15d9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21B9638-DC56-4357-94E1-9BA391ECD46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59</TotalTime>
  <Words>1552</Words>
  <Application>Microsoft Macintosh PowerPoint</Application>
  <PresentationFormat>Custom</PresentationFormat>
  <Paragraphs>57</Paragraphs>
  <Slides>11</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Roboto</vt:lpstr>
      <vt:lpstr>Calibri</vt:lpstr>
      <vt:lpstr>Inter</vt:lpstr>
      <vt:lpstr>Inter Italic</vt:lpstr>
      <vt:lpstr>Aptos</vt:lpstr>
      <vt:lpstr>Meiryo UI</vt:lpstr>
      <vt:lpstr>Arial</vt:lpstr>
      <vt:lpstr>Office Theme</vt:lpstr>
      <vt:lpstr>PowerPoint Presentation</vt:lpstr>
      <vt:lpstr>PowerPoint Presentation</vt:lpstr>
      <vt:lpstr>PowerPoint Presentation</vt:lpstr>
      <vt:lpstr>PowerPoint Presentation</vt:lpstr>
      <vt:lpstr>PowerPoint Presentation</vt:lpstr>
      <vt:lpstr>レベル4が他と異なる点とは 何でしょうか？</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Executive Summary - Everywhere Work Report 2024 - EN </dc:title>
  <dc:subject/>
  <dc:creator/>
  <cp:keywords/>
  <dc:description/>
  <cp:lastModifiedBy>Devin Hanson</cp:lastModifiedBy>
  <cp:revision>46</cp:revision>
  <dcterms:created xsi:type="dcterms:W3CDTF">2006-08-16T00:00:00Z</dcterms:created>
  <dcterms:modified xsi:type="dcterms:W3CDTF">2025-03-10T18:55:12Z</dcterms:modified>
  <cp:category/>
  <dc:identifier>DAF-BCPGQIA</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tadata">
    <vt:lpwstr/>
  </property>
  <property fmtid="{D5CDD505-2E9C-101B-9397-08002B2CF9AE}" pid="4" name="MediaServiceImageTags">
    <vt:lpwstr/>
  </property>
</Properties>
</file>