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ink/ink1.xml" ContentType="application/inkml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16"/>
  </p:notesMasterIdLst>
  <p:sldIdLst>
    <p:sldId id="256" r:id="rId5"/>
    <p:sldId id="2147478951" r:id="rId6"/>
    <p:sldId id="2147478957" r:id="rId7"/>
    <p:sldId id="2147478958" r:id="rId8"/>
    <p:sldId id="2147478959" r:id="rId9"/>
    <p:sldId id="2147478930" r:id="rId10"/>
    <p:sldId id="2147478960" r:id="rId11"/>
    <p:sldId id="2147478961" r:id="rId12"/>
    <p:sldId id="2147478962" r:id="rId13"/>
    <p:sldId id="2147478941" r:id="rId14"/>
    <p:sldId id="2147478934" r:id="rId15"/>
  </p:sldIdLst>
  <p:sldSz cx="18288000" cy="10287000"/>
  <p:notesSz cx="6858000" cy="9144000"/>
  <p:embeddedFontLst>
    <p:embeddedFont>
      <p:font typeface="Inter" panose="020B0502030000000004" pitchFamily="34" charset="0"/>
      <p:regular r:id="rId17"/>
      <p:bold r:id="rId18"/>
      <p:italic r:id="rId19"/>
      <p:boldItalic r:id="rId20"/>
    </p:embeddedFont>
    <p:embeddedFont>
      <p:font typeface="Inter Italic" panose="020B0502030000000004" pitchFamily="34" charset="0"/>
      <p:regular r:id="rId21"/>
      <p:bold r:id="rId22"/>
      <p:italic r:id="rId23"/>
      <p:boldItalic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5760" userDrawn="1">
          <p15:clr>
            <a:srgbClr val="A4A3A4"/>
          </p15:clr>
        </p15:guide>
        <p15:guide id="3" orient="horz" pos="32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D1A5014-A220-2A3C-A423-569137273C96}" name="Rachel Haberman" initials="" userId="S::Rachel.Haberman@ivanti.com::b9637989-e1d2-4578-b50b-e8246d3a296e" providerId="AD"/>
  <p188:author id="{8A9A9F2D-AFC0-9673-4CFD-40F1C825BCA6}" name="Rachel Haberman" initials="RH" userId="S::rachel.haberman@ivanti.com::b9637989-e1d2-4578-b50b-e8246d3a296e" providerId="AD"/>
  <p188:author id="{5E3D9B5D-32A8-C702-7B42-68F84607944D}" name="Devin Hanson" initials="DH" userId="S::devin.hanson@ivanti.com::58ccc2a3-3649-461e-8a55-57d52dbae2f6" providerId="AD"/>
  <p188:author id="{4FF61F7F-8BFD-A616-E8DC-517718F72168}" name="Paige Breaux" initials="PB" userId="S::paige.breaux@ivanti.com::a63b32b6-6732-400a-a2cf-b4842bf2a45c" providerId="AD"/>
  <p188:author id="{5FC74080-CC6E-2A4E-3113-A4CE864B8CAC}" name="Sylvie Hergault" initials="SH" userId="4719228c2fef5155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0C54"/>
    <a:srgbClr val="E92A3B"/>
    <a:srgbClr val="4E0389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387"/>
    <p:restoredTop sz="94744"/>
  </p:normalViewPr>
  <p:slideViewPr>
    <p:cSldViewPr snapToGrid="0">
      <p:cViewPr varScale="1">
        <p:scale>
          <a:sx n="83" d="100"/>
          <a:sy n="83" d="100"/>
        </p:scale>
        <p:origin x="1928" y="200"/>
      </p:cViewPr>
      <p:guideLst>
        <p:guide pos="5760"/>
        <p:guide orient="horz" pos="32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2.fntdata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font" Target="fonts/font5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1.fntdata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8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7.fntdata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font" Target="fonts/font3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6.fntdata"/><Relationship Id="rId27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1-16T15:21:56.443"/>
    </inkml:context>
    <inkml:brush xml:id="br0">
      <inkml:brushProperty name="width" value="0.1" units="cm"/>
      <inkml:brushProperty name="height" value="0.1" units="cm"/>
    </inkml:brush>
  </inkml:definitions>
  <inkml:trace contextRef="#ctx0" brushRef="#br0">21937 6867 871 0 0,'0'1'5432'0'0,"5"-2"-2432"0"0,2-4-3116 0 0,4-1 24 0 0,-1 2 16 0 0,2 1-4 0 0,-3 0-60 0 0,0 1-108 0 0,-3 4-140 0 0,-3 2-40 0 0,0 5 36 0 0,-3 2-128 0 0,0 2-156 0 0,-4 2-496 0 0,-1 0-1068 0 0,-1 2 568 0 0,-1-4 609 0 0,4-22 1063 0 0,1-12 0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FD3440-A990-B743-94FD-1272A487B74C}" type="datetimeFigureOut">
              <a:rPr lang="en-US" smtClean="0"/>
              <a:t>3/4/25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9D702E-58EF-6646-AF43-A7D5FE7CEE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355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9D702E-58EF-6646-AF43-A7D5FE7CEE5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4985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9D702E-58EF-6646-AF43-A7D5FE7CEE5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2426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38FFB-0A3C-9A16-73F1-0B3CFD26A5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22D522B-8DD0-956B-812D-AFE7C95C2E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509E2FA-CA14-6746-1038-1F451B7E09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481F5A-C42A-C8D7-495B-E086B4F27F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6057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0072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3298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598949-50D3-BB7B-F0A9-923D21945A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D00C92-FC77-2A5A-075D-77975BCF1B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AFF5D7-FC75-D68D-92A2-59F5138815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10A9BD-C2E3-168E-651E-F6F6C82633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3312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9164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0800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598949-50D3-BB7B-F0A9-923D21945A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D00C92-FC77-2A5A-075D-77975BCF1B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AFF5D7-FC75-D68D-92A2-59F5138815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10A9BD-C2E3-168E-651E-F6F6C82633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8020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E4AD14-9278-3985-7C41-79BA1F489E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8A4C6BC-B805-5B47-2D8C-4DD5498690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062176B-E0C7-2E84-5B8C-B82A97A22B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62C5CD-9EB9-3537-FC85-7AD2F4E9B4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77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C0454-DF31-196B-5BF4-FEE031C22F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C85CB67-F6F0-B453-6810-AB527C1131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59AC08D-6E1F-724F-309C-06AA34F75C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87E87E-F839-88B4-E554-9A47B9CBF3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9758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C01F22D-DAE1-AA68-ABE8-F6B8D783CC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" r="1976"/>
          <a:stretch/>
        </p:blipFill>
        <p:spPr>
          <a:xfrm>
            <a:off x="-187569" y="-109849"/>
            <a:ext cx="18882451" cy="11058405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40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 i="0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 b="1" i="0">
                <a:latin typeface="Inter" panose="020B05020300000000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 b="1" i="0">
                <a:latin typeface="Inter" panose="020B05020300000000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3/4/25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b="1" i="0">
                <a:latin typeface="Inter" panose="020B0502030000000004" pitchFamily="34" charset="0"/>
              </a:defRPr>
            </a:lvl1pPr>
            <a:lvl2pPr>
              <a:defRPr b="1" i="0">
                <a:latin typeface="Inter" panose="020B0502030000000004" pitchFamily="34" charset="0"/>
              </a:defRPr>
            </a:lvl2pPr>
            <a:lvl3pPr>
              <a:defRPr b="1" i="0">
                <a:latin typeface="Inter" panose="020B0502030000000004" pitchFamily="34" charset="0"/>
              </a:defRPr>
            </a:lvl3pPr>
            <a:lvl4pPr>
              <a:defRPr b="1" i="0">
                <a:latin typeface="Inter" panose="020B0502030000000004" pitchFamily="34" charset="0"/>
              </a:defRPr>
            </a:lvl4pPr>
            <a:lvl5pPr>
              <a:defRPr b="1" i="0">
                <a:latin typeface="Inter" panose="020B050203000000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3/4/25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 b="1" i="0">
                <a:latin typeface="Inter" panose="020B0502030000000004" pitchFamily="34" charset="0"/>
              </a:defRPr>
            </a:lvl1pPr>
            <a:lvl2pPr>
              <a:defRPr b="1" i="0">
                <a:latin typeface="Inter" panose="020B0502030000000004" pitchFamily="34" charset="0"/>
              </a:defRPr>
            </a:lvl2pPr>
            <a:lvl3pPr>
              <a:defRPr b="1" i="0">
                <a:latin typeface="Inter" panose="020B0502030000000004" pitchFamily="34" charset="0"/>
              </a:defRPr>
            </a:lvl3pPr>
            <a:lvl4pPr>
              <a:defRPr b="1" i="0">
                <a:latin typeface="Inter" panose="020B0502030000000004" pitchFamily="34" charset="0"/>
              </a:defRPr>
            </a:lvl4pPr>
            <a:lvl5pPr>
              <a:defRPr b="1" i="0">
                <a:latin typeface="Inter" panose="020B050203000000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3/4/25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ivanti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05109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le - tex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ed and blue background&#10;&#10;Description automatically generated">
            <a:extLst>
              <a:ext uri="{FF2B5EF4-FFF2-40B4-BE49-F238E27FC236}">
                <a16:creationId xmlns:a16="http://schemas.microsoft.com/office/drawing/2014/main" id="{E9DD9B4D-7F17-380A-8FD9-8B5A761F445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le - tex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>
            <a:extLst>
              <a:ext uri="{FF2B5EF4-FFF2-40B4-BE49-F238E27FC236}">
                <a16:creationId xmlns:a16="http://schemas.microsoft.com/office/drawing/2014/main" id="{9BBEF499-5A6B-F38E-7930-AAC4A242C857}"/>
              </a:ext>
            </a:extLst>
          </p:cNvPr>
          <p:cNvSpPr/>
          <p:nvPr userDrawn="1"/>
        </p:nvSpPr>
        <p:spPr>
          <a:xfrm>
            <a:off x="0" y="0"/>
            <a:ext cx="18287999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2"/>
            <a:stretch>
              <a:fillRect l="-37" r="-37"/>
            </a:stretch>
          </a:blipFill>
        </p:spPr>
        <p:txBody>
          <a:bodyPr/>
          <a:lstStyle/>
          <a:p>
            <a:endParaRPr lang="en-US" b="1">
              <a:latin typeface="Inter" panose="020B050203000000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15914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40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i="0" cap="all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i="0">
                <a:solidFill>
                  <a:schemeClr val="tx1">
                    <a:tint val="75000"/>
                  </a:schemeClr>
                </a:solidFill>
                <a:latin typeface="Inter" panose="020B05020300000000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3/4/25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 b="1" i="0">
                <a:latin typeface="Inter" panose="020B0502030000000004" pitchFamily="34" charset="0"/>
              </a:defRPr>
            </a:lvl1pPr>
            <a:lvl2pPr>
              <a:defRPr sz="2400" b="1" i="0">
                <a:latin typeface="Inter" panose="020B0502030000000004" pitchFamily="34" charset="0"/>
              </a:defRPr>
            </a:lvl2pPr>
            <a:lvl3pPr>
              <a:defRPr sz="2000" b="1" i="0">
                <a:latin typeface="Inter" panose="020B0502030000000004" pitchFamily="34" charset="0"/>
              </a:defRPr>
            </a:lvl3pPr>
            <a:lvl4pPr>
              <a:defRPr sz="1800" b="1" i="0">
                <a:latin typeface="Inter" panose="020B0502030000000004" pitchFamily="34" charset="0"/>
              </a:defRPr>
            </a:lvl4pPr>
            <a:lvl5pPr>
              <a:defRPr sz="1800" b="1" i="0">
                <a:latin typeface="Inter" panose="020B05020300000000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 b="1" i="0">
                <a:latin typeface="Inter" panose="020B0502030000000004" pitchFamily="34" charset="0"/>
              </a:defRPr>
            </a:lvl1pPr>
            <a:lvl2pPr>
              <a:defRPr sz="2400" b="1" i="0">
                <a:latin typeface="Inter" panose="020B0502030000000004" pitchFamily="34" charset="0"/>
              </a:defRPr>
            </a:lvl2pPr>
            <a:lvl3pPr>
              <a:defRPr sz="2000" b="1" i="0">
                <a:latin typeface="Inter" panose="020B0502030000000004" pitchFamily="34" charset="0"/>
              </a:defRPr>
            </a:lvl3pPr>
            <a:lvl4pPr>
              <a:defRPr sz="1800" b="1" i="0">
                <a:latin typeface="Inter" panose="020B0502030000000004" pitchFamily="34" charset="0"/>
              </a:defRPr>
            </a:lvl4pPr>
            <a:lvl5pPr>
              <a:defRPr sz="1800" b="1" i="0">
                <a:latin typeface="Inter" panose="020B05020300000000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3/4/25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 i="0">
                <a:latin typeface="Inter" panose="020B05020300000000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 b="1" i="0">
                <a:latin typeface="Inter" panose="020B0502030000000004" pitchFamily="34" charset="0"/>
              </a:defRPr>
            </a:lvl1pPr>
            <a:lvl2pPr>
              <a:defRPr sz="2000" b="1" i="0">
                <a:latin typeface="Inter" panose="020B0502030000000004" pitchFamily="34" charset="0"/>
              </a:defRPr>
            </a:lvl2pPr>
            <a:lvl3pPr>
              <a:defRPr sz="1800" b="1" i="0">
                <a:latin typeface="Inter" panose="020B0502030000000004" pitchFamily="34" charset="0"/>
              </a:defRPr>
            </a:lvl3pPr>
            <a:lvl4pPr>
              <a:defRPr sz="1600" b="1" i="0">
                <a:latin typeface="Inter" panose="020B0502030000000004" pitchFamily="34" charset="0"/>
              </a:defRPr>
            </a:lvl4pPr>
            <a:lvl5pPr>
              <a:defRPr sz="1600" b="1" i="0">
                <a:latin typeface="Inter" panose="020B05020300000000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 i="0">
                <a:latin typeface="Inter" panose="020B05020300000000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 b="1" i="0">
                <a:latin typeface="Inter" panose="020B0502030000000004" pitchFamily="34" charset="0"/>
              </a:defRPr>
            </a:lvl1pPr>
            <a:lvl2pPr>
              <a:defRPr sz="2000" b="1" i="0">
                <a:latin typeface="Inter" panose="020B0502030000000004" pitchFamily="34" charset="0"/>
              </a:defRPr>
            </a:lvl2pPr>
            <a:lvl3pPr>
              <a:defRPr sz="1800" b="1" i="0">
                <a:latin typeface="Inter" panose="020B0502030000000004" pitchFamily="34" charset="0"/>
              </a:defRPr>
            </a:lvl3pPr>
            <a:lvl4pPr>
              <a:defRPr sz="1600" b="1" i="0">
                <a:latin typeface="Inter" panose="020B0502030000000004" pitchFamily="34" charset="0"/>
              </a:defRPr>
            </a:lvl4pPr>
            <a:lvl5pPr>
              <a:defRPr sz="1600" b="1" i="0">
                <a:latin typeface="Inter" panose="020B05020300000000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3/4/25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3/4/25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3/4/25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 i="0">
                <a:latin typeface="Inter" panose="020B050203000000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 b="1" i="0">
                <a:latin typeface="Inter" panose="020B0502030000000004" pitchFamily="34" charset="0"/>
              </a:defRPr>
            </a:lvl1pPr>
            <a:lvl2pPr>
              <a:defRPr sz="2800" b="1" i="0">
                <a:latin typeface="Inter" panose="020B0502030000000004" pitchFamily="34" charset="0"/>
              </a:defRPr>
            </a:lvl2pPr>
            <a:lvl3pPr>
              <a:defRPr sz="2400" b="1" i="0">
                <a:latin typeface="Inter" panose="020B0502030000000004" pitchFamily="34" charset="0"/>
              </a:defRPr>
            </a:lvl3pPr>
            <a:lvl4pPr>
              <a:defRPr sz="2000" b="1" i="0">
                <a:latin typeface="Inter" panose="020B0502030000000004" pitchFamily="34" charset="0"/>
              </a:defRPr>
            </a:lvl4pPr>
            <a:lvl5pPr>
              <a:defRPr sz="2000" b="1" i="0">
                <a:latin typeface="Inter" panose="020B05020300000000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 b="1" i="0">
                <a:latin typeface="Inter" panose="020B05020300000000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3/4/25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i="0"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 i="0">
                <a:solidFill>
                  <a:schemeClr val="tx1">
                    <a:tint val="75000"/>
                  </a:schemeClr>
                </a:solidFill>
                <a:latin typeface="Inter" panose="020B0502030000000004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3/4/25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>
                <a:solidFill>
                  <a:schemeClr val="tx1">
                    <a:tint val="75000"/>
                  </a:schemeClr>
                </a:solidFill>
                <a:latin typeface="Inter" panose="020B05020300000000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i="0">
                <a:solidFill>
                  <a:schemeClr val="tx1">
                    <a:tint val="75000"/>
                  </a:schemeClr>
                </a:solidFill>
                <a:latin typeface="Inter" panose="020B0502030000000004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i="0" kern="1200">
          <a:solidFill>
            <a:schemeClr val="tx1"/>
          </a:solidFill>
          <a:latin typeface="Inter" panose="020B05020300000000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b="1" i="0" kern="1200">
          <a:solidFill>
            <a:schemeClr val="tx1"/>
          </a:solidFill>
          <a:latin typeface="Inter" panose="020B0502030000000004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1" i="0" kern="1200">
          <a:solidFill>
            <a:schemeClr val="tx1"/>
          </a:solidFill>
          <a:latin typeface="Inter" panose="020B05020300000000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b="1" i="0" kern="1200">
          <a:solidFill>
            <a:schemeClr val="tx1"/>
          </a:solidFill>
          <a:latin typeface="Inter" panose="020B05020300000000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b="1" i="0" kern="1200">
          <a:solidFill>
            <a:schemeClr val="tx1"/>
          </a:solidFill>
          <a:latin typeface="Inter" panose="020B05020300000000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b="1" i="0" kern="1200">
          <a:solidFill>
            <a:schemeClr val="tx1"/>
          </a:solidFill>
          <a:latin typeface="Inter" panose="020B05020300000000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ivanti.com/fr/stateofcyber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hyperlink" Target="http://ivanti.com/stateofcyber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://www.ivanti.com/fr/research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image" Target="../media/image11.jpeg"/><Relationship Id="rId7" Type="http://schemas.openxmlformats.org/officeDocument/2006/relationships/image" Target="../media/image12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png"/><Relationship Id="rId4" Type="http://schemas.openxmlformats.org/officeDocument/2006/relationships/customXml" Target="../ink/ink1.xml"/><Relationship Id="rId9" Type="http://schemas.openxmlformats.org/officeDocument/2006/relationships/image" Target="../media/image1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/>
          <p:nvPr/>
        </p:nvSpPr>
        <p:spPr>
          <a:xfrm>
            <a:off x="857195" y="8951745"/>
            <a:ext cx="13418642" cy="945259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ts val="3919"/>
              </a:lnSpc>
              <a:spcBef>
                <a:spcPct val="0"/>
              </a:spcBef>
            </a:pPr>
            <a:r>
              <a:rPr lang="fr-FR" sz="2400" dirty="0">
                <a:solidFill>
                  <a:srgbClr val="FFFFF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Pour lire l’intégralité du rapport et télécharger les graphiques, </a:t>
            </a:r>
            <a:br>
              <a:rPr lang="fr-FR" sz="2400" dirty="0">
                <a:solidFill>
                  <a:srgbClr val="FFFFF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</a:br>
            <a:r>
              <a:rPr lang="fr-FR" sz="2400" dirty="0">
                <a:solidFill>
                  <a:srgbClr val="FFFFFF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accédez à </a:t>
            </a:r>
            <a:r>
              <a:rPr lang="fr-FR" sz="2400" dirty="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ivanti.com/fr/stateofcyber</a:t>
            </a:r>
            <a:endParaRPr lang="fr-FR" sz="2400" dirty="0">
              <a:solidFill>
                <a:schemeClr val="bg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hlinkClick r:id="rId4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65E5CAD-E61E-45D2-27C6-16DD64CC80ED}"/>
              </a:ext>
            </a:extLst>
          </p:cNvPr>
          <p:cNvSpPr/>
          <p:nvPr/>
        </p:nvSpPr>
        <p:spPr>
          <a:xfrm>
            <a:off x="8805929" y="8822028"/>
            <a:ext cx="4962292" cy="5296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6DFE11E-DB64-F3CA-ED6C-0BBE42569CC9}"/>
              </a:ext>
            </a:extLst>
          </p:cNvPr>
          <p:cNvSpPr txBox="1"/>
          <p:nvPr/>
        </p:nvSpPr>
        <p:spPr>
          <a:xfrm>
            <a:off x="707908" y="6365913"/>
            <a:ext cx="11192150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4800" dirty="0">
                <a:solidFill>
                  <a:schemeClr val="bg1"/>
                </a:solidFill>
                <a:latin typeface="Arial"/>
                <a:ea typeface="Arial"/>
                <a:cs typeface="Calibri"/>
              </a:rPr>
              <a:t>Résumé exécutif </a:t>
            </a:r>
          </a:p>
          <a:p>
            <a:r>
              <a:rPr lang="fr-FR" sz="4800" dirty="0">
                <a:solidFill>
                  <a:schemeClr val="bg1"/>
                </a:solidFill>
                <a:latin typeface="Arial"/>
                <a:ea typeface="Arial"/>
                <a:cs typeface="Calibri"/>
              </a:rPr>
              <a:t>et principales conclusions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D88664-4EF6-096E-E817-3A114E99E4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323126" y="8911151"/>
            <a:ext cx="2368585" cy="847582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B854957B-01CC-DD48-D882-49343E000614}"/>
              </a:ext>
            </a:extLst>
          </p:cNvPr>
          <p:cNvGrpSpPr/>
          <p:nvPr/>
        </p:nvGrpSpPr>
        <p:grpSpPr>
          <a:xfrm>
            <a:off x="707908" y="1976862"/>
            <a:ext cx="16983803" cy="4409991"/>
            <a:chOff x="670586" y="706478"/>
            <a:chExt cx="16983803" cy="440999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7CEB03F-FAA4-8FB3-C3DB-8BA039F446EC}"/>
                </a:ext>
              </a:extLst>
            </p:cNvPr>
            <p:cNvSpPr txBox="1"/>
            <p:nvPr/>
          </p:nvSpPr>
          <p:spPr>
            <a:xfrm>
              <a:off x="670586" y="2063838"/>
              <a:ext cx="16496359" cy="305263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>
                <a:lnSpc>
                  <a:spcPts val="11500"/>
                </a:lnSpc>
              </a:pPr>
              <a:r>
                <a:rPr lang="fr-FR" sz="13000" b="1" dirty="0">
                  <a:solidFill>
                    <a:schemeClr val="bg1"/>
                  </a:solidFill>
                  <a:latin typeface="Arial"/>
                  <a:cs typeface="Arial"/>
                </a:rPr>
                <a:t>Le changement de paradigme</a:t>
              </a: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AAA25694-E0AE-5D8C-7819-F9855E312A04}"/>
                </a:ext>
              </a:extLst>
            </p:cNvPr>
            <p:cNvSpPr txBox="1"/>
            <p:nvPr/>
          </p:nvSpPr>
          <p:spPr>
            <a:xfrm>
              <a:off x="819873" y="706478"/>
              <a:ext cx="16834516" cy="101566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fr-FR" sz="6000" dirty="0">
                  <a:solidFill>
                    <a:schemeClr val="bg1"/>
                  </a:solidFill>
                  <a:latin typeface="Arial"/>
                  <a:ea typeface="Arial"/>
                  <a:cs typeface="Calibri"/>
                </a:rPr>
                <a:t>Rapport 2025 sur l'état de la cybersécurité :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1"/>
          <p:cNvSpPr txBox="1"/>
          <p:nvPr/>
        </p:nvSpPr>
        <p:spPr>
          <a:xfrm>
            <a:off x="7279341" y="1179788"/>
            <a:ext cx="9979959" cy="77559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94055" lvl="1" indent="-457200">
              <a:buFont typeface="+mj-lt"/>
              <a:buAutoNum type="arabicPeriod"/>
            </a:pPr>
            <a:r>
              <a:rPr lang="fr-FR" sz="2800" dirty="0">
                <a:solidFill>
                  <a:srgbClr val="FFFFFF"/>
                </a:solidFill>
                <a:latin typeface="Arial"/>
                <a:cs typeface="Arial"/>
              </a:rPr>
              <a:t>Comment obtenir une bonne visibilité sur toute la surface d'attaque de l'entreprise ?​</a:t>
            </a:r>
          </a:p>
          <a:p>
            <a:pPr marL="694055" lvl="1" indent="-457200">
              <a:buFont typeface="+mj-lt"/>
              <a:buAutoNum type="arabicPeriod"/>
            </a:pPr>
            <a:endParaRPr lang="en-US" sz="2800" dirty="0">
              <a:solidFill>
                <a:srgbClr val="FFFFFF"/>
              </a:solidFill>
              <a:latin typeface="Arial"/>
              <a:cs typeface="Arial"/>
            </a:endParaRPr>
          </a:p>
          <a:p>
            <a:pPr marL="694055" lvl="1" indent="-457200">
              <a:buFont typeface="+mj-lt"/>
              <a:buAutoNum type="arabicPeriod"/>
            </a:pPr>
            <a:r>
              <a:rPr lang="fr-FR" sz="2800" dirty="0">
                <a:solidFill>
                  <a:srgbClr val="FFFFFF"/>
                </a:solidFill>
                <a:latin typeface="Arial"/>
                <a:cs typeface="Arial"/>
              </a:rPr>
              <a:t>​L'équipe Sécurité et les dirigeants sont-ils d'accord sur l’appétence au risque de l'entreprise et sur la façon de prioriser l'impact potentiel des cyber-risques (financiers, juridiques, réputationnels, opérationnels, etc.) ? ​</a:t>
            </a:r>
          </a:p>
          <a:p>
            <a:pPr marL="694055" lvl="1" indent="-457200">
              <a:buFont typeface="+mj-lt"/>
              <a:buAutoNum type="arabicPeriod"/>
            </a:pPr>
            <a:endParaRPr lang="en-US" sz="2800" dirty="0">
              <a:solidFill>
                <a:srgbClr val="FFFFFF"/>
              </a:solidFill>
              <a:latin typeface="Arial"/>
              <a:cs typeface="Arial"/>
            </a:endParaRPr>
          </a:p>
          <a:p>
            <a:pPr marL="694055" lvl="1" indent="-457200">
              <a:buFont typeface="+mj-lt"/>
              <a:buAutoNum type="arabicPeriod"/>
            </a:pPr>
            <a:r>
              <a:rPr lang="fr-FR" sz="2800" dirty="0">
                <a:solidFill>
                  <a:srgbClr val="FFFFFF"/>
                </a:solidFill>
                <a:latin typeface="Arial"/>
                <a:cs typeface="Arial"/>
              </a:rPr>
              <a:t>​Quelles mesures clés l'équipe Sécurité et les autres parties prenantes de l'entreprise ont-elles mises en place pour mesurer et communiquer l'impact des risques ?</a:t>
            </a:r>
          </a:p>
          <a:p>
            <a:pPr marL="694055" lvl="1" indent="-457200">
              <a:buFont typeface="+mj-lt"/>
              <a:buAutoNum type="arabicPeriod"/>
            </a:pPr>
            <a:endParaRPr lang="en-US" sz="2800" dirty="0">
              <a:solidFill>
                <a:srgbClr val="FFFFFF"/>
              </a:solidFill>
              <a:latin typeface="Arial"/>
              <a:cs typeface="Arial"/>
            </a:endParaRPr>
          </a:p>
          <a:p>
            <a:pPr marL="694055" lvl="1" indent="-457200">
              <a:buFont typeface="+mj-lt"/>
              <a:buAutoNum type="arabicPeriod"/>
            </a:pPr>
            <a:r>
              <a:rPr lang="fr-FR" sz="2800" dirty="0">
                <a:solidFill>
                  <a:srgbClr val="FFFFFF"/>
                </a:solidFill>
                <a:latin typeface="Arial"/>
                <a:cs typeface="Arial"/>
              </a:rPr>
              <a:t>​Comment les responsables de sécurité peuvent-ils communiquer l'impact de la dette technologique aux dirigeants ?​</a:t>
            </a:r>
          </a:p>
          <a:p>
            <a:pPr marL="694055" lvl="1" indent="-457200">
              <a:buFont typeface="+mj-lt"/>
              <a:buAutoNum type="arabicPeriod"/>
            </a:pPr>
            <a:endParaRPr lang="en-US" sz="2800" dirty="0">
              <a:solidFill>
                <a:srgbClr val="FFFFFF"/>
              </a:solidFill>
              <a:latin typeface="Arial"/>
              <a:cs typeface="Arial"/>
            </a:endParaRPr>
          </a:p>
          <a:p>
            <a:pPr marL="694055" lvl="1" indent="-457200">
              <a:buFont typeface="+mj-lt"/>
              <a:buAutoNum type="arabicPeriod"/>
            </a:pPr>
            <a:r>
              <a:rPr lang="fr-FR" sz="2800" dirty="0">
                <a:solidFill>
                  <a:srgbClr val="FFFFFF"/>
                </a:solidFill>
                <a:latin typeface="Arial"/>
                <a:cs typeface="Arial"/>
              </a:rPr>
              <a:t>​Quel est le processus utilisé pour évaluer les risques de sécurité liés aux tiers ?​</a:t>
            </a:r>
          </a:p>
        </p:txBody>
      </p:sp>
      <p:sp>
        <p:nvSpPr>
          <p:cNvPr id="11" name="TextBox 20">
            <a:extLst>
              <a:ext uri="{FF2B5EF4-FFF2-40B4-BE49-F238E27FC236}">
                <a16:creationId xmlns:a16="http://schemas.microsoft.com/office/drawing/2014/main" id="{DD29FC4A-9AE1-C058-5091-FB9B74FB2322}"/>
              </a:ext>
            </a:extLst>
          </p:cNvPr>
          <p:cNvSpPr txBox="1"/>
          <p:nvPr/>
        </p:nvSpPr>
        <p:spPr>
          <a:xfrm>
            <a:off x="1028700" y="1085850"/>
            <a:ext cx="5150427" cy="7364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160"/>
              </a:lnSpc>
              <a:spcBef>
                <a:spcPct val="0"/>
              </a:spcBef>
            </a:pPr>
            <a:r>
              <a:rPr lang="fr-FR" sz="480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Guide de discussion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57FF18-369B-BC8A-4A87-13F6517825D2}"/>
              </a:ext>
            </a:extLst>
          </p:cNvPr>
          <p:cNvSpPr txBox="1"/>
          <p:nvPr/>
        </p:nvSpPr>
        <p:spPr>
          <a:xfrm>
            <a:off x="1028700" y="2933831"/>
            <a:ext cx="4762500" cy="29546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fr-FR" sz="3200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Questions pour évaluer votre appréhension de la cybersécurité et votre stratégie de gestion du risque dans toute l'entreprise.</a:t>
            </a:r>
          </a:p>
        </p:txBody>
      </p:sp>
    </p:spTree>
    <p:extLst>
      <p:ext uri="{BB962C8B-B14F-4D97-AF65-F5344CB8AC3E}">
        <p14:creationId xmlns:p14="http://schemas.microsoft.com/office/powerpoint/2010/main" val="1894050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BB4E0D-231C-6BDE-7AC8-B6E473716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9EA4978-22AF-D48C-D6AA-EE0CDE5D02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04" r="34304"/>
          <a:stretch/>
        </p:blipFill>
        <p:spPr>
          <a:xfrm>
            <a:off x="-13855" y="-83127"/>
            <a:ext cx="5755341" cy="10409912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AB2A81-EB2E-94FA-B382-8553AB501FFE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813334" y="0"/>
            <a:ext cx="10640247" cy="1031293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fr-FR" sz="2300" b="0" i="0" u="none" strike="noStrike" dirty="0" err="1">
                <a:solidFill>
                  <a:srgbClr val="000000"/>
                </a:solidFill>
                <a:effectLst/>
                <a:latin typeface="Arial"/>
                <a:cs typeface="Arial"/>
              </a:rPr>
              <a:t>Ivanti</a:t>
            </a:r>
            <a:r>
              <a:rPr lang="fr-FR" sz="2300" b="0" i="0" u="none" strike="noStrike" dirty="0">
                <a:solidFill>
                  <a:srgbClr val="000000"/>
                </a:solidFill>
                <a:effectLst/>
                <a:latin typeface="Arial"/>
                <a:cs typeface="Arial"/>
              </a:rPr>
              <a:t> a interrogé plus de 2 400 dirigeants et professionnels de cybersécurité en octobre </a:t>
            </a:r>
            <a:r>
              <a:rPr lang="fr-FR" sz="2300" b="0" dirty="0">
                <a:solidFill>
                  <a:srgbClr val="000000"/>
                </a:solidFill>
                <a:latin typeface="Arial"/>
                <a:cs typeface="Arial"/>
              </a:rPr>
              <a:t>2024. Notre objectif : comprendre les menaces actuelles les plus pressantes en matière de cybersécurité, ainsi que les tendances émergentes, les opportunités et les stratégies d'entreprise. ​</a:t>
            </a:r>
          </a:p>
          <a:p>
            <a:pPr marL="0" indent="0">
              <a:buNone/>
            </a:pPr>
            <a:endParaRPr lang="en-US" sz="2300" b="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buNone/>
            </a:pPr>
            <a:r>
              <a:rPr lang="fr-FR" sz="23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Dans le cadre de cette étude, nous avons développé un modèle de maturité de la </a:t>
            </a:r>
            <a:r>
              <a:rPr lang="fr-FR" sz="2300" b="0" dirty="0">
                <a:solidFill>
                  <a:srgbClr val="000000"/>
                </a:solidFill>
                <a:latin typeface="Arial" panose="020B0604020202020204" pitchFamily="34" charset="0"/>
              </a:rPr>
              <a:t>cybersécurité. La collecte d'informations par autoévaluation présente des limites, car les individus peuvent être de parti pris lorsqu'ils évaluent leurs propres efforts ; cependant, nous pensons que les résultats basés sur ce modèle de maturité fournissent des indicateurs utiles sur le domaine de la cybersécurité. Nous demandons à nos lecteurs de garder à l'esprit ces limitations.​</a:t>
            </a:r>
          </a:p>
          <a:p>
            <a:pPr marL="0" indent="0">
              <a:buNone/>
            </a:pPr>
            <a:r>
              <a:rPr lang="fr-FR" sz="23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​</a:t>
            </a:r>
          </a:p>
          <a:p>
            <a:pPr marL="0" indent="0">
              <a:buNone/>
            </a:pPr>
            <a:r>
              <a:rPr lang="fr-FR" sz="23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Cette étude a été administrée par </a:t>
            </a:r>
            <a:r>
              <a:rPr lang="fr-FR" sz="23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Ravn</a:t>
            </a:r>
            <a:r>
              <a:rPr lang="fr-FR" sz="23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fr-FR" sz="23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Research</a:t>
            </a:r>
            <a:r>
              <a:rPr lang="fr-FR" sz="23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et les panélistes ont été recrutés par MSI Advanced Customer Insights. Les résultats de l'enquête ne sont pas pondérés. D'autres détails par pays sont disponibles sur demande. ​</a:t>
            </a:r>
          </a:p>
          <a:p>
            <a:pPr marL="0" indent="0">
              <a:buNone/>
            </a:pPr>
            <a:endParaRPr lang="en-US" sz="2300" b="0" i="0" u="none" strike="noStrike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0" indent="0">
              <a:buNone/>
            </a:pPr>
            <a:r>
              <a:rPr lang="fr-FR" sz="23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Pour consulter d'autres études </a:t>
            </a:r>
            <a:r>
              <a:rPr lang="fr-FR" sz="2300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Ivanti</a:t>
            </a:r>
            <a:r>
              <a:rPr lang="fr-FR" sz="23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 sur l'IT, la sécurité et le futur du travail, </a:t>
            </a:r>
            <a:br>
              <a:rPr lang="fr-FR" sz="23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</a:br>
            <a:r>
              <a:rPr lang="fr-FR" sz="23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visitez le site </a:t>
            </a:r>
            <a:r>
              <a:rPr lang="fr-FR" sz="2300" b="0" dirty="0">
                <a:solidFill>
                  <a:srgbClr val="4E0389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ivanti.com/fr/research</a:t>
            </a:r>
            <a:r>
              <a:rPr lang="fr-FR" sz="2300" b="0" dirty="0"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.</a:t>
            </a:r>
            <a:br>
              <a:rPr lang="fr-FR" sz="2400" b="0" dirty="0"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</a:br>
            <a:endParaRPr lang="fr-FR" sz="2400" b="0" dirty="0">
              <a:latin typeface="Arial" panose="020B0604020202020204" pitchFamily="34" charset="0"/>
              <a:ea typeface="Arial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6D8FE0-5CC5-0DB5-BFC0-456CA1F09DFC}"/>
              </a:ext>
            </a:extLst>
          </p:cNvPr>
          <p:cNvSpPr txBox="1"/>
          <p:nvPr/>
        </p:nvSpPr>
        <p:spPr>
          <a:xfrm>
            <a:off x="8200042" y="9514367"/>
            <a:ext cx="9309984" cy="323165"/>
          </a:xfrm>
          <a:prstGeom prst="rect">
            <a:avLst/>
          </a:prstGeom>
          <a:noFill/>
        </p:spPr>
        <p:txBody>
          <a:bodyPr wrap="square" lIns="137160" tIns="68580" rIns="137160" bIns="68580" rtlCol="0" anchor="b">
            <a:spAutoFit/>
          </a:bodyPr>
          <a:lstStyle/>
          <a:p>
            <a:pPr algn="r"/>
            <a:r>
              <a:rPr lang="fr-FR" sz="1200" i="1">
                <a:solidFill>
                  <a:schemeClr val="tx1">
                    <a:lumMod val="75000"/>
                    <a:lumOff val="25000"/>
                  </a:schemeClr>
                </a:solidFill>
                <a:latin typeface="Inter Italic"/>
                <a:cs typeface="Arial"/>
              </a:rPr>
              <a:t>Copyright © 2025, Ivanti. Tous droits réservés. Rapport sur le changement de paradigme. 02/25 DH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0149043-CECF-3CA3-8F81-BE78D52CD8C0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834419" y="3989903"/>
            <a:ext cx="4508546" cy="1464434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fr-FR" sz="600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À propos de cette étude</a:t>
            </a:r>
          </a:p>
        </p:txBody>
      </p:sp>
    </p:spTree>
    <p:extLst>
      <p:ext uri="{BB962C8B-B14F-4D97-AF65-F5344CB8AC3E}">
        <p14:creationId xmlns:p14="http://schemas.microsoft.com/office/powerpoint/2010/main" val="840785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red and blue background&#10;&#10;Description automatically generated">
            <a:extLst>
              <a:ext uri="{FF2B5EF4-FFF2-40B4-BE49-F238E27FC236}">
                <a16:creationId xmlns:a16="http://schemas.microsoft.com/office/drawing/2014/main" id="{B9FA8BD2-B92F-C29B-8F9F-54EF51D8E5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81625" cy="10287000"/>
          </a:xfrm>
          <a:prstGeom prst="rect">
            <a:avLst/>
          </a:prstGeom>
        </p:spPr>
      </p:pic>
      <p:sp>
        <p:nvSpPr>
          <p:cNvPr id="22" name="Title 5">
            <a:extLst>
              <a:ext uri="{FF2B5EF4-FFF2-40B4-BE49-F238E27FC236}">
                <a16:creationId xmlns:a16="http://schemas.microsoft.com/office/drawing/2014/main" id="{38662E7F-3C2D-B63F-524A-B626FFC2D5A0}"/>
              </a:ext>
            </a:extLst>
          </p:cNvPr>
          <p:cNvSpPr txBox="1">
            <a:spLocks/>
          </p:cNvSpPr>
          <p:nvPr/>
        </p:nvSpPr>
        <p:spPr>
          <a:xfrm>
            <a:off x="884904" y="0"/>
            <a:ext cx="4009825" cy="10287000"/>
          </a:xfrm>
          <a:prstGeom prst="rect">
            <a:avLst/>
          </a:prstGeom>
        </p:spPr>
        <p:txBody>
          <a:bodyPr lIns="0" tIns="0" rIns="137160" bIns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fr-FR" sz="3200" b="0">
                <a:solidFill>
                  <a:schemeClr val="bg1"/>
                </a:solidFill>
                <a:latin typeface="Arial"/>
                <a:ea typeface="Arial"/>
                <a:cs typeface="Arial"/>
              </a:rPr>
              <a:t>Les entreprises face à un manque significatif de préparation aux principales cybermenaces.</a:t>
            </a:r>
          </a:p>
        </p:txBody>
      </p:sp>
      <p:pic>
        <p:nvPicPr>
          <p:cNvPr id="6" name="Picture 5" descr="A screenshot of a graph&#10;&#10;AI-generated content may be incorrect.">
            <a:extLst>
              <a:ext uri="{FF2B5EF4-FFF2-40B4-BE49-F238E27FC236}">
                <a16:creationId xmlns:a16="http://schemas.microsoft.com/office/drawing/2014/main" id="{4AB96C69-21B7-B135-8F25-AAD2C9A27A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10"/>
          <a:stretch/>
        </p:blipFill>
        <p:spPr>
          <a:xfrm>
            <a:off x="6028490" y="1852863"/>
            <a:ext cx="11936501" cy="6581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288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C31E872-B826-FD92-335C-D1F3B8A73D32}"/>
              </a:ext>
            </a:extLst>
          </p:cNvPr>
          <p:cNvSpPr/>
          <p:nvPr/>
        </p:nvSpPr>
        <p:spPr>
          <a:xfrm>
            <a:off x="0" y="0"/>
            <a:ext cx="18288000" cy="2479964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14" name="Title 5">
            <a:extLst>
              <a:ext uri="{FF2B5EF4-FFF2-40B4-BE49-F238E27FC236}">
                <a16:creationId xmlns:a16="http://schemas.microsoft.com/office/drawing/2014/main" id="{36EE207D-CB1C-DD8C-4420-8A2C0E92BA83}"/>
              </a:ext>
            </a:extLst>
          </p:cNvPr>
          <p:cNvSpPr txBox="1">
            <a:spLocks/>
          </p:cNvSpPr>
          <p:nvPr/>
        </p:nvSpPr>
        <p:spPr>
          <a:xfrm>
            <a:off x="884904" y="-17543"/>
            <a:ext cx="13066623" cy="2497507"/>
          </a:xfrm>
          <a:prstGeom prst="rect">
            <a:avLst/>
          </a:prstGeom>
        </p:spPr>
        <p:txBody>
          <a:bodyPr lIns="0" tIns="0" rIns="137160" bIns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fr-FR" sz="3200" b="0" dirty="0">
                <a:latin typeface="Arial"/>
                <a:ea typeface="Arial"/>
                <a:cs typeface="Arial"/>
              </a:rPr>
              <a:t>La majorité des entreprises se battent contre les silos qui isolent Sécurité et IT, et affaiblissent leur cybersécurité.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D2AAE71-CFF5-B322-99E6-3C2860838B5A}"/>
              </a:ext>
            </a:extLst>
          </p:cNvPr>
          <p:cNvSpPr txBox="1"/>
          <p:nvPr/>
        </p:nvSpPr>
        <p:spPr>
          <a:xfrm>
            <a:off x="11750445" y="3918863"/>
            <a:ext cx="5735782" cy="560153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l" rtl="0" fontAlgn="base">
              <a:lnSpc>
                <a:spcPts val="3380"/>
              </a:lnSpc>
            </a:pPr>
            <a:r>
              <a:rPr lang="fr-FR" sz="4400" b="1" i="0" u="none" strike="noStrike" dirty="0">
                <a:solidFill>
                  <a:srgbClr val="E92A3B"/>
                </a:solidFill>
                <a:effectLst/>
                <a:latin typeface="Arial"/>
                <a:cs typeface="Arial"/>
              </a:rPr>
              <a:t>62 %</a:t>
            </a:r>
            <a:r>
              <a:rPr lang="fr-FR" sz="4400" b="0" i="0" u="none" strike="noStrike" dirty="0">
                <a:solidFill>
                  <a:srgbClr val="E92A3B"/>
                </a:solidFill>
                <a:effectLst/>
                <a:latin typeface="Arial"/>
                <a:cs typeface="Arial"/>
              </a:rPr>
              <a:t> </a:t>
            </a:r>
            <a:br>
              <a:rPr lang="fr-FR" sz="2400" b="0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0" i="0" u="none" strike="noStrike" dirty="0">
                <a:solidFill>
                  <a:srgbClr val="000000"/>
                </a:solidFill>
                <a:effectLst/>
                <a:latin typeface="Arial"/>
                <a:cs typeface="Arial"/>
              </a:rPr>
              <a:t>disent que les silos augmentent les temps de réponse de l’équipe Sécurité</a:t>
            </a:r>
            <a:r>
              <a:rPr lang="fr-FR" sz="2400" dirty="0">
                <a:solidFill>
                  <a:srgbClr val="000000"/>
                </a:solidFill>
                <a:latin typeface="Arial"/>
                <a:cs typeface="Arial"/>
              </a:rPr>
              <a:t>.</a:t>
            </a:r>
          </a:p>
          <a:p>
            <a:pPr algn="l" rtl="0" fontAlgn="base">
              <a:lnSpc>
                <a:spcPts val="3380"/>
              </a:lnSpc>
            </a:pPr>
            <a:r>
              <a:rPr lang="fr-FR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​</a:t>
            </a:r>
          </a:p>
          <a:p>
            <a:pPr algn="l" rtl="0" fontAlgn="base">
              <a:lnSpc>
                <a:spcPts val="3380"/>
              </a:lnSpc>
            </a:pPr>
            <a:r>
              <a:rPr lang="fr-FR" sz="4400" b="1" i="0" u="none" strike="noStrike" dirty="0">
                <a:solidFill>
                  <a:srgbClr val="E92A3B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53 % </a:t>
            </a:r>
            <a:br>
              <a:rPr lang="fr-FR" sz="2400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déclarent que ces silos fragilisent la sécurité de leur entreprise.</a:t>
            </a:r>
            <a:r>
              <a:rPr lang="fr-FR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​</a:t>
            </a:r>
          </a:p>
          <a:p>
            <a:pPr algn="l" rtl="0" fontAlgn="base">
              <a:lnSpc>
                <a:spcPts val="3380"/>
              </a:lnSpc>
            </a:pPr>
            <a:r>
              <a:rPr lang="fr-FR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​</a:t>
            </a:r>
          </a:p>
          <a:p>
            <a:pPr algn="l" rtl="0" fontAlgn="base">
              <a:lnSpc>
                <a:spcPts val="3380"/>
              </a:lnSpc>
            </a:pPr>
            <a:r>
              <a:rPr lang="fr-FR" sz="4400" b="1" i="0" u="none" strike="noStrike" dirty="0">
                <a:solidFill>
                  <a:srgbClr val="E92A3B"/>
                </a:solidFill>
                <a:effectLst/>
                <a:latin typeface="Arial"/>
                <a:cs typeface="Arial"/>
              </a:rPr>
              <a:t>44 %</a:t>
            </a:r>
            <a:r>
              <a:rPr lang="fr-FR" sz="4400" b="0" i="0" u="none" strike="noStrike" dirty="0">
                <a:solidFill>
                  <a:srgbClr val="E92A3B"/>
                </a:solidFill>
                <a:effectLst/>
                <a:latin typeface="Arial"/>
                <a:cs typeface="Arial"/>
              </a:rPr>
              <a:t> </a:t>
            </a:r>
            <a:br>
              <a:rPr lang="fr-FR" sz="2400" b="0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0" i="0" u="none" strike="noStrike" dirty="0">
                <a:solidFill>
                  <a:srgbClr val="000000"/>
                </a:solidFill>
                <a:effectLst/>
                <a:latin typeface="Arial"/>
                <a:cs typeface="Arial"/>
              </a:rPr>
              <a:t>ont du mal à gérer les cyber-risques en raison des relations tendues entre Sécurité et IT</a:t>
            </a:r>
            <a:r>
              <a:rPr lang="fr-FR" sz="2400" dirty="0">
                <a:solidFill>
                  <a:srgbClr val="000000"/>
                </a:solidFill>
                <a:latin typeface="Arial"/>
                <a:cs typeface="Arial"/>
              </a:rPr>
              <a:t>.</a:t>
            </a:r>
          </a:p>
          <a:p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D9125D5-84B7-5A14-77ED-29BAC655B286}"/>
              </a:ext>
            </a:extLst>
          </p:cNvPr>
          <p:cNvCxnSpPr>
            <a:cxnSpLocks/>
          </p:cNvCxnSpPr>
          <p:nvPr/>
        </p:nvCxnSpPr>
        <p:spPr>
          <a:xfrm>
            <a:off x="10737275" y="3156526"/>
            <a:ext cx="0" cy="615372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A red circle with purple and blue lines&#10;&#10;AI-generated content may be incorrect.">
            <a:extLst>
              <a:ext uri="{FF2B5EF4-FFF2-40B4-BE49-F238E27FC236}">
                <a16:creationId xmlns:a16="http://schemas.microsoft.com/office/drawing/2014/main" id="{DDF76888-1267-100A-D5F8-9F4A38A27C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677" y="3736759"/>
            <a:ext cx="9625517" cy="4957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369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D02665-3678-8679-7397-5641CA2FA3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3C54198-B9F2-1FE1-5B06-A015E8EB04B7}"/>
              </a:ext>
            </a:extLst>
          </p:cNvPr>
          <p:cNvSpPr/>
          <p:nvPr/>
        </p:nvSpPr>
        <p:spPr>
          <a:xfrm>
            <a:off x="0" y="0"/>
            <a:ext cx="18288000" cy="2479964"/>
          </a:xfrm>
          <a:prstGeom prst="rect">
            <a:avLst/>
          </a:prstGeom>
          <a:solidFill>
            <a:srgbClr val="9F0C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sp>
        <p:nvSpPr>
          <p:cNvPr id="14" name="Title 5">
            <a:extLst>
              <a:ext uri="{FF2B5EF4-FFF2-40B4-BE49-F238E27FC236}">
                <a16:creationId xmlns:a16="http://schemas.microsoft.com/office/drawing/2014/main" id="{6277722A-1749-11FB-1877-C0BF4CC0BF76}"/>
              </a:ext>
            </a:extLst>
          </p:cNvPr>
          <p:cNvSpPr txBox="1">
            <a:spLocks/>
          </p:cNvSpPr>
          <p:nvPr/>
        </p:nvSpPr>
        <p:spPr>
          <a:xfrm>
            <a:off x="884905" y="-17543"/>
            <a:ext cx="11681168" cy="2497507"/>
          </a:xfrm>
          <a:prstGeom prst="rect">
            <a:avLst/>
          </a:prstGeom>
        </p:spPr>
        <p:txBody>
          <a:bodyPr lIns="0" tIns="0" rIns="137160" bIns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fr-FR" sz="3200" b="0" dirty="0">
                <a:solidFill>
                  <a:schemeClr val="bg1"/>
                </a:solidFill>
                <a:latin typeface="Arial"/>
                <a:ea typeface="Arial"/>
                <a:cs typeface="Arial"/>
              </a:rPr>
              <a:t>Moins de la moitié des entreprises dotées d'un cadre de tolérance aux risques l'appliquent strictement.</a:t>
            </a:r>
          </a:p>
        </p:txBody>
      </p:sp>
      <p:pic>
        <p:nvPicPr>
          <p:cNvPr id="4" name="Picture 3" descr="A purple circle with numbers and text&#10;&#10;AI-generated content may be incorrect.">
            <a:extLst>
              <a:ext uri="{FF2B5EF4-FFF2-40B4-BE49-F238E27FC236}">
                <a16:creationId xmlns:a16="http://schemas.microsoft.com/office/drawing/2014/main" id="{9F90F12B-5498-42D7-9C7C-4703EBB40F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77" y="3786341"/>
            <a:ext cx="8020584" cy="489911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84342FF-5D1A-D07F-68A8-5AA9E802D2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09769" y="4113312"/>
            <a:ext cx="8314016" cy="4607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932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red and blue background&#10;&#10;Description automatically generated">
            <a:extLst>
              <a:ext uri="{FF2B5EF4-FFF2-40B4-BE49-F238E27FC236}">
                <a16:creationId xmlns:a16="http://schemas.microsoft.com/office/drawing/2014/main" id="{B9FA8BD2-B92F-C29B-8F9F-54EF51D8E5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81625" cy="10287000"/>
          </a:xfrm>
          <a:prstGeom prst="rect">
            <a:avLst/>
          </a:prstGeom>
        </p:spPr>
      </p:pic>
      <p:sp>
        <p:nvSpPr>
          <p:cNvPr id="22" name="Title 5">
            <a:extLst>
              <a:ext uri="{FF2B5EF4-FFF2-40B4-BE49-F238E27FC236}">
                <a16:creationId xmlns:a16="http://schemas.microsoft.com/office/drawing/2014/main" id="{38662E7F-3C2D-B63F-524A-B626FFC2D5A0}"/>
              </a:ext>
            </a:extLst>
          </p:cNvPr>
          <p:cNvSpPr txBox="1">
            <a:spLocks/>
          </p:cNvSpPr>
          <p:nvPr/>
        </p:nvSpPr>
        <p:spPr>
          <a:xfrm>
            <a:off x="884904" y="0"/>
            <a:ext cx="4009825" cy="10287000"/>
          </a:xfrm>
          <a:prstGeom prst="rect">
            <a:avLst/>
          </a:prstGeom>
        </p:spPr>
        <p:txBody>
          <a:bodyPr lIns="0" tIns="0" rIns="137160" bIns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fr-FR" sz="3200" b="0">
                <a:solidFill>
                  <a:schemeClr val="bg1"/>
                </a:solidFill>
                <a:latin typeface="Arial"/>
                <a:ea typeface="Arial"/>
                <a:cs typeface="Arial"/>
              </a:rPr>
              <a:t>La dette technologique est une préoccupation sérieuse pour la plupart des entreprises. 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17D2F2E-4185-F3D8-FDB0-129FA06CC68B}"/>
              </a:ext>
            </a:extLst>
          </p:cNvPr>
          <p:cNvGrpSpPr/>
          <p:nvPr/>
        </p:nvGrpSpPr>
        <p:grpSpPr>
          <a:xfrm>
            <a:off x="6373090" y="1417785"/>
            <a:ext cx="10848110" cy="2990272"/>
            <a:chOff x="6373090" y="1646385"/>
            <a:chExt cx="10848110" cy="2990272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863B7D4-2357-3971-13AC-8B70B359D9F7}"/>
                </a:ext>
              </a:extLst>
            </p:cNvPr>
            <p:cNvSpPr txBox="1"/>
            <p:nvPr/>
          </p:nvSpPr>
          <p:spPr>
            <a:xfrm>
              <a:off x="6373090" y="1646385"/>
              <a:ext cx="4405746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4400" b="1" dirty="0">
                  <a:solidFill>
                    <a:srgbClr val="E92A3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37 %</a:t>
              </a:r>
            </a:p>
            <a:p>
              <a:r>
                <a:rPr lang="fr-FR" sz="2400" b="0" i="0" u="none" strike="noStrike" dirty="0">
                  <a:solidFill>
                    <a:srgbClr val="000000"/>
                  </a:solidFill>
                  <a:effectLst/>
                  <a:latin typeface="Aptos" panose="020B0004020202020204" pitchFamily="34" charset="0"/>
                </a:rPr>
                <a:t>affirment que la complexité de leur infrastructure les empêche de maintenir </a:t>
              </a:r>
              <a:r>
                <a:rPr lang="fr-FR" sz="2400" dirty="0">
                  <a:solidFill>
                    <a:srgbClr val="000000"/>
                  </a:solidFill>
                  <a:latin typeface="Aptos" panose="020B0004020202020204" pitchFamily="34" charset="0"/>
                </a:rPr>
                <a:t>d</a:t>
              </a:r>
              <a:r>
                <a:rPr lang="fr-FR" sz="2400" b="0" i="0" u="none" strike="noStrike" dirty="0">
                  <a:solidFill>
                    <a:srgbClr val="000000"/>
                  </a:solidFill>
                  <a:effectLst/>
                  <a:latin typeface="Aptos" panose="020B0004020202020204" pitchFamily="34" charset="0"/>
                </a:rPr>
                <a:t>es pratiques élémentaires de sécurité.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33C7D3C-36DE-4EC8-E992-9E3380403D6B}"/>
                </a:ext>
              </a:extLst>
            </p:cNvPr>
            <p:cNvSpPr txBox="1"/>
            <p:nvPr/>
          </p:nvSpPr>
          <p:spPr>
            <a:xfrm>
              <a:off x="11748654" y="1646385"/>
              <a:ext cx="4786746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4400" b="1" dirty="0">
                  <a:solidFill>
                    <a:srgbClr val="E92A3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43 %</a:t>
              </a:r>
            </a:p>
            <a:p>
              <a:r>
                <a:rPr lang="fr-FR" sz="2400" b="0" i="0" u="none" strike="noStrike" dirty="0">
                  <a:solidFill>
                    <a:srgbClr val="000000"/>
                  </a:solidFill>
                  <a:effectLst/>
                  <a:latin typeface="Aptos" panose="020B0004020202020204" pitchFamily="34" charset="0"/>
                </a:rPr>
                <a:t>disent que cette dette technologique accumulée rend leurs systèmes bien plus sensibles aux failles de sécurité.</a:t>
              </a: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9364964B-A207-601A-3425-8CEBDF86908F}"/>
                </a:ext>
              </a:extLst>
            </p:cNvPr>
            <p:cNvCxnSpPr/>
            <p:nvPr/>
          </p:nvCxnSpPr>
          <p:spPr>
            <a:xfrm>
              <a:off x="6373090" y="4636657"/>
              <a:ext cx="10848110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 descr="A screenshot of a computer test&#10;&#10;AI-generated content may be incorrect.">
            <a:extLst>
              <a:ext uri="{FF2B5EF4-FFF2-40B4-BE49-F238E27FC236}">
                <a16:creationId xmlns:a16="http://schemas.microsoft.com/office/drawing/2014/main" id="{04D66365-DA61-CB6D-0327-5FA21CA4F4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0546" y="5121107"/>
            <a:ext cx="11288876" cy="3952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220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erson looking at her phone&#10;&#10;Description automatically generated">
            <a:extLst>
              <a:ext uri="{FF2B5EF4-FFF2-40B4-BE49-F238E27FC236}">
                <a16:creationId xmlns:a16="http://schemas.microsoft.com/office/drawing/2014/main" id="{B9BE960D-C28C-3658-6017-E2B2542359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0849" y="-63060"/>
            <a:ext cx="9242916" cy="10398282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7C16E4-1985-22C7-2006-D9B21E22CB68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0584636" y="7216446"/>
            <a:ext cx="7042019" cy="1749258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fr-FR" sz="2700" b="0">
                <a:solidFill>
                  <a:schemeClr val="bg1"/>
                </a:solidFill>
                <a:ea typeface=""/>
              </a:rPr>
              <a:t>Elles sont plus enclines à considérer la cybersécurité comme une responsabilité partagée entre le fournisseur du logiciel et son client.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3AD18C2-9206-F088-3B05-6F9D02FD5365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0584635" y="3216719"/>
            <a:ext cx="5760080" cy="969497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fr-FR" sz="2700" b="0">
                <a:solidFill>
                  <a:schemeClr val="bg1"/>
                </a:solidFill>
                <a:ea typeface=""/>
              </a:rPr>
              <a:t>Elles sont plus susceptibles d'investir dans la gestion de l'exposition.</a:t>
            </a:r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4C6B04D5-DBBE-00ED-3317-7709CB13224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584637" y="1195876"/>
            <a:ext cx="7042019" cy="608141"/>
          </a:xfrm>
          <a:prstGeom prst="rect">
            <a:avLst/>
          </a:prstGeom>
        </p:spPr>
        <p:txBody>
          <a:bodyPr vert="horz" lIns="0" tIns="0" rIns="137160" bIns="0" rtlCol="0" anchor="ctr" anchorCtr="0">
            <a:noAutofit/>
          </a:bodyPr>
          <a:lstStyle/>
          <a:p>
            <a:r>
              <a:rPr lang="fr-FR" sz="3600" dirty="0">
                <a:solidFill>
                  <a:schemeClr val="bg1"/>
                </a:solidFill>
                <a:ea typeface=""/>
              </a:rPr>
              <a:t>Qu'est-ce qui distingue les entreprises de niveau 4 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3971B88-903E-C42A-8BE1-DDD397012952}"/>
              </a:ext>
            </a:extLst>
          </p:cNvPr>
          <p:cNvSpPr txBox="1"/>
          <p:nvPr/>
        </p:nvSpPr>
        <p:spPr>
          <a:xfrm>
            <a:off x="10611237" y="5189524"/>
            <a:ext cx="5760081" cy="13388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r-FR" sz="2700">
                <a:solidFill>
                  <a:schemeClr val="bg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Elles sont plus rigoureuses concernant l'évaluation de la sécurité des logiciels tiers.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A572F29-BB48-E21B-5039-065F631C4CC3}"/>
              </a:ext>
            </a:extLst>
          </p:cNvPr>
          <p:cNvSpPr/>
          <p:nvPr/>
        </p:nvSpPr>
        <p:spPr>
          <a:xfrm>
            <a:off x="8207355" y="2810682"/>
            <a:ext cx="1749258" cy="1749258"/>
          </a:xfrm>
          <a:prstGeom prst="ellipse">
            <a:avLst/>
          </a:prstGeom>
          <a:solidFill>
            <a:srgbClr val="4E0389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700">
              <a:solidFill>
                <a:schemeClr val="bg1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28AAC8B-F808-B1E9-9552-8E3D370C139C}"/>
              </a:ext>
            </a:extLst>
          </p:cNvPr>
          <p:cNvSpPr/>
          <p:nvPr/>
        </p:nvSpPr>
        <p:spPr>
          <a:xfrm>
            <a:off x="8207355" y="5013564"/>
            <a:ext cx="1749258" cy="1749258"/>
          </a:xfrm>
          <a:prstGeom prst="ellipse">
            <a:avLst/>
          </a:prstGeom>
          <a:solidFill>
            <a:srgbClr val="660479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700">
              <a:solidFill>
                <a:schemeClr val="bg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762EEF1-E662-AC80-5B88-57B0438B479C}"/>
              </a:ext>
            </a:extLst>
          </p:cNvPr>
          <p:cNvSpPr/>
          <p:nvPr/>
        </p:nvSpPr>
        <p:spPr>
          <a:xfrm>
            <a:off x="8207355" y="7216446"/>
            <a:ext cx="1749258" cy="1749258"/>
          </a:xfrm>
          <a:prstGeom prst="ellipse">
            <a:avLst/>
          </a:prstGeom>
          <a:solidFill>
            <a:srgbClr val="850A64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700" dirty="0">
              <a:solidFill>
                <a:srgbClr val="9F0C54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C20FCD7-68E4-E284-BBFA-388BD65F271C}"/>
              </a:ext>
            </a:extLst>
          </p:cNvPr>
          <p:cNvSpPr txBox="1"/>
          <p:nvPr/>
        </p:nvSpPr>
        <p:spPr>
          <a:xfrm>
            <a:off x="718830" y="2564460"/>
            <a:ext cx="6210702" cy="3585597"/>
          </a:xfrm>
          <a:prstGeom prst="rect">
            <a:avLst/>
          </a:prstGeom>
          <a:noFill/>
        </p:spPr>
        <p:txBody>
          <a:bodyPr wrap="square" lIns="137160" tIns="68580" rIns="137160" bIns="68580" anchor="ctr">
            <a:spAutoFit/>
          </a:bodyPr>
          <a:lstStyle/>
          <a:p>
            <a:r>
              <a:rPr lang="fr-FR" sz="3200" b="0" i="0" u="none" strike="noStrike" dirty="0">
                <a:solidFill>
                  <a:srgbClr val="191919"/>
                </a:solidFill>
                <a:effectLst/>
                <a:latin typeface="Arial"/>
                <a:cs typeface="Arial"/>
              </a:rPr>
              <a:t>Nous avons demandé aux professionnels de la cybersécurité d'évaluer le niveau de préparation de leur entreprise à la cybersécurité, du niveau de base (</a:t>
            </a:r>
            <a:r>
              <a:rPr lang="fr-FR" sz="3200" b="1" i="0" u="none" strike="noStrike" dirty="0">
                <a:solidFill>
                  <a:srgbClr val="191919"/>
                </a:solidFill>
                <a:effectLst/>
                <a:latin typeface="Arial"/>
                <a:cs typeface="Arial"/>
              </a:rPr>
              <a:t>Niveau 1</a:t>
            </a:r>
            <a:r>
              <a:rPr lang="fr-FR" sz="3200" b="0" i="0" u="none" strike="noStrike" dirty="0">
                <a:solidFill>
                  <a:srgbClr val="191919"/>
                </a:solidFill>
                <a:effectLst/>
                <a:latin typeface="Arial"/>
                <a:cs typeface="Arial"/>
              </a:rPr>
              <a:t>) au meilleur (</a:t>
            </a:r>
            <a:r>
              <a:rPr lang="fr-FR" sz="3200" b="1" i="0" u="none" strike="noStrike" dirty="0">
                <a:solidFill>
                  <a:srgbClr val="191919"/>
                </a:solidFill>
                <a:effectLst/>
                <a:latin typeface="Arial"/>
                <a:cs typeface="Arial"/>
              </a:rPr>
              <a:t>Niveau 4</a:t>
            </a:r>
            <a:r>
              <a:rPr lang="fr-FR" sz="3200" b="0" i="0" u="none" strike="noStrike" dirty="0">
                <a:solidFill>
                  <a:srgbClr val="191919"/>
                </a:solidFill>
                <a:effectLst/>
                <a:latin typeface="Aptos"/>
                <a:cs typeface="Arial"/>
              </a:rPr>
              <a:t>)</a:t>
            </a:r>
            <a:r>
              <a:rPr lang="fr-FR" sz="3200" dirty="0">
                <a:solidFill>
                  <a:srgbClr val="191919"/>
                </a:solidFill>
                <a:latin typeface="Aptos"/>
              </a:rPr>
              <a:t>.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1543FC26-D41F-E0FE-90DA-82DB49B2622B}"/>
                  </a:ext>
                </a:extLst>
              </p14:cNvPr>
              <p14:cNvContentPartPr/>
              <p14:nvPr/>
            </p14:nvContentPartPr>
            <p14:xfrm>
              <a:off x="17842268" y="598016"/>
              <a:ext cx="27209" cy="35537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1543FC26-D41F-E0FE-90DA-82DB49B2622B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7824367" y="580247"/>
                <a:ext cx="62652" cy="70719"/>
              </a:xfrm>
              <a:prstGeom prst="rect">
                <a:avLst/>
              </a:prstGeom>
            </p:spPr>
          </p:pic>
        </mc:Fallback>
      </mc:AlternateContent>
      <p:pic>
        <p:nvPicPr>
          <p:cNvPr id="11" name="Picture 10">
            <a:extLst>
              <a:ext uri="{FF2B5EF4-FFF2-40B4-BE49-F238E27FC236}">
                <a16:creationId xmlns:a16="http://schemas.microsoft.com/office/drawing/2014/main" id="{1420FAB3-B7B0-1DD7-AD7C-7ECD47ADC4A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35914" y="3336423"/>
            <a:ext cx="692141" cy="79468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B692997-FAA2-0393-6B24-F484E294C36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66826" y="5417156"/>
            <a:ext cx="830316" cy="80353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7599AB4-1815-2832-CBDF-B07F1E819C4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655505" y="7592288"/>
            <a:ext cx="963799" cy="95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615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D02665-3678-8679-7397-5641CA2FA3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3C54198-B9F2-1FE1-5B06-A015E8EB04B7}"/>
              </a:ext>
            </a:extLst>
          </p:cNvPr>
          <p:cNvSpPr/>
          <p:nvPr/>
        </p:nvSpPr>
        <p:spPr>
          <a:xfrm>
            <a:off x="0" y="0"/>
            <a:ext cx="18288000" cy="2479964"/>
          </a:xfrm>
          <a:prstGeom prst="rect">
            <a:avLst/>
          </a:prstGeom>
          <a:solidFill>
            <a:srgbClr val="4E03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14" name="Title 5">
            <a:extLst>
              <a:ext uri="{FF2B5EF4-FFF2-40B4-BE49-F238E27FC236}">
                <a16:creationId xmlns:a16="http://schemas.microsoft.com/office/drawing/2014/main" id="{6277722A-1749-11FB-1877-C0BF4CC0BF76}"/>
              </a:ext>
            </a:extLst>
          </p:cNvPr>
          <p:cNvSpPr txBox="1">
            <a:spLocks/>
          </p:cNvSpPr>
          <p:nvPr/>
        </p:nvSpPr>
        <p:spPr>
          <a:xfrm>
            <a:off x="884905" y="-17543"/>
            <a:ext cx="11404078" cy="2497507"/>
          </a:xfrm>
          <a:prstGeom prst="rect">
            <a:avLst/>
          </a:prstGeom>
        </p:spPr>
        <p:txBody>
          <a:bodyPr lIns="0" tIns="0" rIns="137160" bIns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fr-FR" sz="3200" b="0" dirty="0">
                <a:solidFill>
                  <a:schemeClr val="bg1"/>
                </a:solidFill>
                <a:latin typeface="Arial"/>
                <a:ea typeface="Arial"/>
                <a:cs typeface="Arial"/>
              </a:rPr>
              <a:t>Les entreprises dont la cybersécurité est plus mature sont plus susceptibles d'investir dans la gestion de l'exposition.</a:t>
            </a:r>
          </a:p>
        </p:txBody>
      </p:sp>
      <p:pic>
        <p:nvPicPr>
          <p:cNvPr id="4" name="Picture 3" descr="A screenshot of a graph&#10;&#10;AI-generated content may be incorrect.">
            <a:extLst>
              <a:ext uri="{FF2B5EF4-FFF2-40B4-BE49-F238E27FC236}">
                <a16:creationId xmlns:a16="http://schemas.microsoft.com/office/drawing/2014/main" id="{EB084D79-A46B-ED2D-C18B-BF0D6DAE2D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5" y="3261947"/>
            <a:ext cx="11850228" cy="5910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151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F07328-10D2-8B45-56CF-37BE598997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graph&#10;&#10;AI-generated content may be incorrect.">
            <a:extLst>
              <a:ext uri="{FF2B5EF4-FFF2-40B4-BE49-F238E27FC236}">
                <a16:creationId xmlns:a16="http://schemas.microsoft.com/office/drawing/2014/main" id="{B9EFF33F-5C67-799F-D418-161B0D0437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629" y="758969"/>
            <a:ext cx="13737974" cy="8543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920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66CD7C-DF7A-1C58-89B8-654857B5D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red and blue background&#10;&#10;Description automatically generated">
            <a:extLst>
              <a:ext uri="{FF2B5EF4-FFF2-40B4-BE49-F238E27FC236}">
                <a16:creationId xmlns:a16="http://schemas.microsoft.com/office/drawing/2014/main" id="{6C60E7CC-1A08-1FBC-1F25-5C0AF35E54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81625" cy="10287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DF2D030E-8F0D-5980-F41B-CE9D0AC096B9}"/>
              </a:ext>
            </a:extLst>
          </p:cNvPr>
          <p:cNvSpPr txBox="1">
            <a:spLocks/>
          </p:cNvSpPr>
          <p:nvPr/>
        </p:nvSpPr>
        <p:spPr>
          <a:xfrm>
            <a:off x="884904" y="0"/>
            <a:ext cx="4009825" cy="10287000"/>
          </a:xfrm>
          <a:prstGeom prst="rect">
            <a:avLst/>
          </a:prstGeom>
        </p:spPr>
        <p:txBody>
          <a:bodyPr lIns="0" tIns="0" rIns="137160" bIns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fr-FR" sz="3200" b="0" dirty="0">
                <a:solidFill>
                  <a:schemeClr val="bg1"/>
                </a:solidFill>
                <a:latin typeface="Arial"/>
                <a:ea typeface="Arial"/>
                <a:cs typeface="Arial"/>
              </a:rPr>
              <a:t>Les entreprises plus avancées appréhendent la sécurité des logiciels comme une responsabilité partagée entre le fournisseur du logiciel et son client.</a:t>
            </a:r>
          </a:p>
        </p:txBody>
      </p:sp>
      <p:pic>
        <p:nvPicPr>
          <p:cNvPr id="3" name="Picture 2" descr="A screenshot of a graph&#10;&#10;AI-generated content may be incorrect.">
            <a:extLst>
              <a:ext uri="{FF2B5EF4-FFF2-40B4-BE49-F238E27FC236}">
                <a16:creationId xmlns:a16="http://schemas.microsoft.com/office/drawing/2014/main" id="{7489CEBE-41EC-B861-1BC8-2CB7DCD4DA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89"/>
          <a:stretch/>
        </p:blipFill>
        <p:spPr>
          <a:xfrm>
            <a:off x="6145396" y="1603718"/>
            <a:ext cx="11883180" cy="6991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373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6A529CB4A62A742AE048CABF7079222" ma:contentTypeVersion="31" ma:contentTypeDescription="Create a new document." ma:contentTypeScope="" ma:versionID="fd685e270dd45203f3903096691d9b1f">
  <xsd:schema xmlns:xsd="http://www.w3.org/2001/XMLSchema" xmlns:xs="http://www.w3.org/2001/XMLSchema" xmlns:p="http://schemas.microsoft.com/office/2006/metadata/properties" xmlns:ns2="5fdd1cf4-3cc0-4432-a7a2-7109790f3d31" xmlns:ns3="da53939c-dcd9-44dd-ac85-d0bd4e15d91e" targetNamespace="http://schemas.microsoft.com/office/2006/metadata/properties" ma:root="true" ma:fieldsID="8c3c803704f9cd1a166369480b1540a5" ns2:_="" ns3:_="">
    <xsd:import namespace="5fdd1cf4-3cc0-4432-a7a2-7109790f3d31"/>
    <xsd:import namespace="da53939c-dcd9-44dd-ac85-d0bd4e15d91e"/>
    <xsd:element name="properties">
      <xsd:complexType>
        <xsd:sequence>
          <xsd:element name="documentManagement">
            <xsd:complexType>
              <xsd:all>
                <xsd:element ref="ns2:VideoTags2" minOccurs="0"/>
                <xsd:element ref="ns2:date" minOccurs="0"/>
                <xsd:element ref="ns2:Choice" minOccurs="0"/>
                <xsd:element ref="ns2:Hyperlink" minOccurs="0"/>
                <xsd:element ref="ns2:Round_x002d_01" minOccurs="0"/>
                <xsd:element ref="ns2:Thumbnail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ec12fc0442a7451bb3784213255a0053" minOccurs="0"/>
                <xsd:element ref="ns2:MediaServiceObjectDetectorVersions" minOccurs="0"/>
                <xsd:element ref="ns2:ImageType" minOccurs="0"/>
                <xsd:element ref="ns2:MediaServiceSearchProperties" minOccurs="0"/>
                <xsd:element ref="ns2:MediaService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dd1cf4-3cc0-4432-a7a2-7109790f3d31" elementFormDefault="qualified">
    <xsd:import namespace="http://schemas.microsoft.com/office/2006/documentManagement/types"/>
    <xsd:import namespace="http://schemas.microsoft.com/office/infopath/2007/PartnerControls"/>
    <xsd:element name="VideoTags2" ma:index="2" nillable="true" ma:displayName="Video Tags" ma:format="Dropdown" ma:internalName="VideoTags2" ma:readOnly="false">
      <xsd:simpleType>
        <xsd:union memberTypes="dms:Text">
          <xsd:simpleType>
            <xsd:restriction base="dms:Choice">
              <xsd:enumeration value="High Level Marketing"/>
              <xsd:enumeration value="Product Overview"/>
              <xsd:enumeration value="Product Webinar"/>
              <xsd:enumeration value="Product Demo"/>
              <xsd:enumeration value="Customer Case Study"/>
              <xsd:enumeration value="Solutions"/>
              <xsd:enumeration value="Social Media"/>
              <xsd:enumeration value="B-Roll"/>
              <xsd:enumeration value="Employee"/>
            </xsd:restriction>
          </xsd:simpleType>
        </xsd:union>
      </xsd:simpleType>
    </xsd:element>
    <xsd:element name="date" ma:index="3" nillable="true" ma:displayName="date" ma:format="DateTime" ma:internalName="date" ma:readOnly="false">
      <xsd:simpleType>
        <xsd:restriction base="dms:DateTime"/>
      </xsd:simpleType>
    </xsd:element>
    <xsd:element name="Choice" ma:index="5" nillable="true" ma:displayName="Choice" ma:format="Dropdown" ma:internalName="Choice" ma:readOnly="false">
      <xsd:simpleType>
        <xsd:restriction base="dms:Choice">
          <xsd:enumeration value="Choice 1"/>
          <xsd:enumeration value="Choice 2"/>
          <xsd:enumeration value="Choice 3"/>
        </xsd:restriction>
      </xsd:simpleType>
    </xsd:element>
    <xsd:element name="Hyperlink" ma:index="6" nillable="true" ma:displayName="Hyperlink" ma:format="Hyperlink" ma:internalName="Hyperlink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Round_x002d_01" ma:index="7" nillable="true" ma:displayName="Round-01" ma:default="0" ma:format="Dropdown" ma:internalName="Round_x002d_01" ma:readOnly="false">
      <xsd:simpleType>
        <xsd:restriction base="dms:Boolean"/>
      </xsd:simpleType>
    </xsd:element>
    <xsd:element name="Thumbnail" ma:index="8" nillable="true" ma:displayName="Thumbnail" ma:format="Thumbnail" ma:internalName="Thumbnail" ma:readOnly="false">
      <xsd:simpleType>
        <xsd:restriction base="dms:Unknown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description="" ma:hidden="true" ma:internalName="MediaServiceAutoTags" ma:readOnly="true">
      <xsd:simpleType>
        <xsd:restriction base="dms:Text"/>
      </xsd:simpleType>
    </xsd:element>
    <xsd:element name="MediaServiceOCR" ma:index="11" nillable="true" ma:displayName="Extracted Text" ma:hidden="true" ma:internalName="MediaServiceOCR" ma:readOnly="true">
      <xsd:simpleType>
        <xsd:restriction base="dms:Note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hidden="true" ma:internalName="MediaServiceKeyPoints" ma:readOnly="true">
      <xsd:simpleType>
        <xsd:restriction base="dms:Note"/>
      </xsd:simpleType>
    </xsd:element>
    <xsd:element name="MediaServiceLocation" ma:index="17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hidden="true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b908e508-2fda-4ce2-b952-de9af3137cf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ec12fc0442a7451bb3784213255a0053" ma:index="28" nillable="true" ma:taxonomy="true" ma:internalName="ec12fc0442a7451bb3784213255a0053" ma:taxonomyFieldName="Metadata" ma:displayName="Metadata" ma:readOnly="false" ma:default="" ma:fieldId="{ec12fc04-42a7-451b-b378-4213255a0053}" ma:taxonomyMulti="true" ma:sspId="b908e508-2fda-4ce2-b952-de9af3137cf6" ma:termSetId="de0ca529-ebc5-483a-bc36-3f779659f540" ma:anchorId="ad9f7cd0-e3be-4f79-8a72-5a644443adaa" ma:open="false" ma:isKeyword="false">
      <xsd:complexType>
        <xsd:sequence>
          <xsd:element ref="pc:Terms" minOccurs="0" maxOccurs="1"/>
        </xsd:sequence>
      </xsd:complexType>
    </xsd:element>
    <xsd:element name="MediaServiceObjectDetectorVersions" ma:index="30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ImageType" ma:index="31" nillable="true" ma:displayName="Image Type" ma:description="One word description on image type" ma:format="Dropdown" ma:hidden="true" ma:internalName="ImageType" ma:readOnly="false">
      <xsd:simpleType>
        <xsd:union memberTypes="dms:Text">
          <xsd:simpleType>
            <xsd:restriction base="dms:Choice">
              <xsd:enumeration value="Abstract"/>
              <xsd:enumeration value="People"/>
              <xsd:enumeration value="Landscape"/>
              <xsd:enumeration value="City Scape"/>
              <xsd:enumeration value="Device"/>
              <xsd:enumeration value="Hardware"/>
              <xsd:enumeration value="People / Device"/>
              <xsd:enumeration value="Environment"/>
              <xsd:enumeration value="Banner"/>
              <xsd:enumeration value="Illustration"/>
              <xsd:enumeration value="Supply Chain"/>
              <xsd:enumeration value="Picked"/>
            </xsd:restriction>
          </xsd:simpleType>
        </xsd:union>
      </xsd:simpleType>
    </xsd:element>
    <xsd:element name="MediaServiceSearchProperties" ma:index="3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Metadata" ma:index="33" nillable="true" ma:displayName="MediaServiceMetadata" ma:hidden="true" ma:internalName="MediaService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53939c-dcd9-44dd-ac85-d0bd4e15d91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hidden="true" ma:internalName="SharedWithDetails" ma:readOnly="true">
      <xsd:simpleType>
        <xsd:restriction base="dms:Note"/>
      </xsd:simpleType>
    </xsd:element>
    <xsd:element name="TaxCatchAll" ma:index="25" nillable="true" ma:displayName="Taxonomy Catch All Column" ma:hidden="true" ma:list="{83c747c0-d340-4bb6-9118-c27eb0231322}" ma:internalName="TaxCatchAll" ma:readOnly="false" ma:showField="CatchAllData" ma:web="da53939c-dcd9-44dd-ac85-d0bd4e15d91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c12fc0442a7451bb3784213255a0053 xmlns="5fdd1cf4-3cc0-4432-a7a2-7109790f3d31">
      <Terms xmlns="http://schemas.microsoft.com/office/infopath/2007/PartnerControls"/>
    </ec12fc0442a7451bb3784213255a0053>
    <Choice xmlns="5fdd1cf4-3cc0-4432-a7a2-7109790f3d31" xsi:nil="true"/>
    <ImageType xmlns="5fdd1cf4-3cc0-4432-a7a2-7109790f3d31" xsi:nil="true"/>
    <Hyperlink xmlns="5fdd1cf4-3cc0-4432-a7a2-7109790f3d31">
      <Url xsi:nil="true"/>
      <Description xsi:nil="true"/>
    </Hyperlink>
    <VideoTags2 xmlns="5fdd1cf4-3cc0-4432-a7a2-7109790f3d31" xsi:nil="true"/>
    <lcf76f155ced4ddcb4097134ff3c332f xmlns="5fdd1cf4-3cc0-4432-a7a2-7109790f3d31">
      <Terms xmlns="http://schemas.microsoft.com/office/infopath/2007/PartnerControls"/>
    </lcf76f155ced4ddcb4097134ff3c332f>
    <Round_x002d_01 xmlns="5fdd1cf4-3cc0-4432-a7a2-7109790f3d31">false</Round_x002d_01>
    <Thumbnail xmlns="5fdd1cf4-3cc0-4432-a7a2-7109790f3d31" xsi:nil="true"/>
    <TaxCatchAll xmlns="da53939c-dcd9-44dd-ac85-d0bd4e15d91e" xsi:nil="true"/>
    <SharedWithUsers xmlns="da53939c-dcd9-44dd-ac85-d0bd4e15d91e">
      <UserInfo>
        <DisplayName>Paige Breaux</DisplayName>
        <AccountId>11248</AccountId>
        <AccountType/>
      </UserInfo>
      <UserInfo>
        <DisplayName>Rachel Haberman</DisplayName>
        <AccountId>5751</AccountId>
        <AccountType/>
      </UserInfo>
      <UserInfo>
        <DisplayName>Hannah Saenz</DisplayName>
        <AccountId>11348</AccountId>
        <AccountType/>
      </UserInfo>
    </SharedWithUsers>
    <date xmlns="5fdd1cf4-3cc0-4432-a7a2-7109790f3d31" xsi:nil="true"/>
  </documentManagement>
</p:properties>
</file>

<file path=customXml/itemProps1.xml><?xml version="1.0" encoding="utf-8"?>
<ds:datastoreItem xmlns:ds="http://schemas.openxmlformats.org/officeDocument/2006/customXml" ds:itemID="{B2E24F89-5B18-404E-B59B-E7F11BB33FEE}"/>
</file>

<file path=customXml/itemProps2.xml><?xml version="1.0" encoding="utf-8"?>
<ds:datastoreItem xmlns:ds="http://schemas.openxmlformats.org/officeDocument/2006/customXml" ds:itemID="{C21B9638-DC56-4357-94E1-9BA391ECD46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C4DF369-BF58-46F3-BFDF-E1E86AB983DC}">
  <ds:schemaRefs>
    <ds:schemaRef ds:uri="5fdd1cf4-3cc0-4432-a7a2-7109790f3d31"/>
    <ds:schemaRef ds:uri="da53939c-dcd9-44dd-ac85-d0bd4e15d91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669</Words>
  <Application>Microsoft Macintosh PowerPoint</Application>
  <PresentationFormat>Custom</PresentationFormat>
  <Paragraphs>56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Inter</vt:lpstr>
      <vt:lpstr>Aptos</vt:lpstr>
      <vt:lpstr>Inter Italic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Qu'est-ce qui distingue les entreprises de niveau 4 ?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Executive Summary - Everywhere Work Report 2024 - EN </dc:title>
  <dc:subject/>
  <dc:creator/>
  <cp:keywords/>
  <dc:description/>
  <cp:lastModifiedBy>Devin Hanson</cp:lastModifiedBy>
  <cp:revision>47</cp:revision>
  <dcterms:created xsi:type="dcterms:W3CDTF">2006-08-16T00:00:00Z</dcterms:created>
  <dcterms:modified xsi:type="dcterms:W3CDTF">2025-03-04T21:58:04Z</dcterms:modified>
  <cp:category/>
  <dc:identifier>DAF-BCPGQIA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0x010100C6A529CB4A62A742AE048CABF7079222</vt:lpwstr>
  </property>
  <property fmtid="{D5CDD505-2E9C-101B-9397-08002B2CF9AE}" pid="3" name="Metadata">
    <vt:lpwstr/>
  </property>
  <property fmtid="{D5CDD505-2E9C-101B-9397-08002B2CF9AE}" pid="4" name="MediaServiceImageTags">
    <vt:lpwstr/>
  </property>
</Properties>
</file>