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6"/>
  </p:notesMasterIdLst>
  <p:sldIdLst>
    <p:sldId id="256" r:id="rId5"/>
    <p:sldId id="2147478936" r:id="rId6"/>
    <p:sldId id="2147478937" r:id="rId7"/>
    <p:sldId id="2147478935" r:id="rId8"/>
    <p:sldId id="2147478938" r:id="rId9"/>
    <p:sldId id="2147478933" r:id="rId10"/>
    <p:sldId id="2147478942" r:id="rId11"/>
    <p:sldId id="265" r:id="rId12"/>
    <p:sldId id="2147478940" r:id="rId13"/>
    <p:sldId id="2147478941" r:id="rId14"/>
    <p:sldId id="2147478934" r:id="rId15"/>
  </p:sldIdLst>
  <p:sldSz cx="18288000" cy="10287000"/>
  <p:notesSz cx="6858000" cy="9144000"/>
  <p:embeddedFontLst>
    <p:embeddedFont>
      <p:font typeface="Inter" panose="020B0604020202020204" charset="0"/>
      <p:regular r:id="rId17"/>
      <p:bold r:id="rId18"/>
      <p:italic r:id="rId19"/>
      <p:boldItalic r:id="rId20"/>
    </p:embeddedFont>
    <p:embeddedFont>
      <p:font typeface="Inter Italic" panose="020B0604020202020204" charset="0"/>
      <p:regular r:id="rId17"/>
      <p:bold r:id="rId21"/>
      <p:italic r:id="rId22"/>
      <p:boldItalic r:id="rId23"/>
    </p:embeddedFont>
    <p:embeddedFont>
      <p:font typeface="Inter Light" panose="020B0604020202020204" charset="0"/>
      <p:regular r:id="rId24"/>
      <p:italic r:id="rId25"/>
    </p:embeddedFont>
    <p:embeddedFont>
      <p:font typeface="Inter Semi Bold" panose="020B060402020202020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32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5E3D9B5D-32A8-C702-7B42-68F84607944D}" name="Devin Hanson" initials="DH" userId="S::devin.hanson@ivanti.com::58ccc2a3-3649-461e-8a55-57d52dbae2f6" providerId="AD"/>
  <p188:author id="{4FF61F7F-8BFD-A616-E8DC-517718F72168}" name="Paige Breaux" initials="PB" userId="S::paige.breaux@ivanti.com::a63b32b6-6732-400a-a2cf-b4842bf2a4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0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83"/>
    <p:restoredTop sz="94732"/>
  </p:normalViewPr>
  <p:slideViewPr>
    <p:cSldViewPr snapToGrid="0">
      <p:cViewPr>
        <p:scale>
          <a:sx n="97" d="100"/>
          <a:sy n="97" d="100"/>
        </p:scale>
        <p:origin x="2376" y="1112"/>
      </p:cViewPr>
      <p:guideLst>
        <p:guide pos="5760"/>
        <p:guide orient="horz"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D3440-A990-B743-94FD-1272A487B74C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D702E-58EF-6646-AF43-A7D5FE7CEE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98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42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923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82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194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12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895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472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383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464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using a tablet at night&#10;&#10;Description automatically generated">
            <a:extLst>
              <a:ext uri="{FF2B5EF4-FFF2-40B4-BE49-F238E27FC236}">
                <a16:creationId xmlns:a16="http://schemas.microsoft.com/office/drawing/2014/main" id="{C28AA81F-479C-1738-82C6-45109EBBD1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1" i="0">
                <a:latin typeface="Inter" panose="020B05020300000000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1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>
            <a:off x="0" y="0"/>
            <a:ext cx="18287999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91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i="0" cap="all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 b="1" i="0">
                <a:latin typeface="Inter" panose="020B0502030000000004" pitchFamily="34" charset="0"/>
              </a:defRPr>
            </a:lvl1pPr>
            <a:lvl2pPr>
              <a:defRPr sz="2800" b="1" i="0">
                <a:latin typeface="Inter" panose="020B0502030000000004" pitchFamily="34" charset="0"/>
              </a:defRPr>
            </a:lvl2pPr>
            <a:lvl3pPr>
              <a:defRPr sz="2400" b="1" i="0">
                <a:latin typeface="Inter" panose="020B0502030000000004" pitchFamily="34" charset="0"/>
              </a:defRPr>
            </a:lvl3pPr>
            <a:lvl4pPr>
              <a:defRPr sz="2000" b="1" i="0">
                <a:latin typeface="Inter" panose="020B0502030000000004" pitchFamily="34" charset="0"/>
              </a:defRPr>
            </a:lvl4pPr>
            <a:lvl5pPr>
              <a:defRPr sz="2000" b="1" i="0">
                <a:latin typeface="Inter" panose="020B05020300000000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Inter" panose="020B05020300000000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ivanti.com/suem-report" TargetMode="External"/><Relationship Id="rId4" Type="http://schemas.openxmlformats.org/officeDocument/2006/relationships/hyperlink" Target="http://ivanti.com/fr/suem-repor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ivanti.com/fr/research" TargetMode="External"/><Relationship Id="rId4" Type="http://schemas.openxmlformats.org/officeDocument/2006/relationships/hyperlink" Target="https://www.ivanti.com/fr/resources/research-reports/state-of-cybersecurity-repor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4818472" y="990266"/>
            <a:ext cx="2794125" cy="1189272"/>
          </a:xfrm>
          <a:custGeom>
            <a:avLst/>
            <a:gdLst/>
            <a:ahLst/>
            <a:cxnLst/>
            <a:rect l="l" t="t" r="r" b="b"/>
            <a:pathLst>
              <a:path w="1986594" h="845560">
                <a:moveTo>
                  <a:pt x="0" y="0"/>
                </a:moveTo>
                <a:lnTo>
                  <a:pt x="1986594" y="0"/>
                </a:lnTo>
                <a:lnTo>
                  <a:pt x="1986594" y="845560"/>
                </a:lnTo>
                <a:lnTo>
                  <a:pt x="0" y="8455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48114" y="867571"/>
            <a:ext cx="12920107" cy="4231928"/>
          </a:xfrm>
          <a:prstGeom prst="rect">
            <a:avLst/>
          </a:prstGeom>
          <a:effectLst>
            <a:outerShdw blurRad="88900" dist="38100" dir="3300000">
              <a:srgbClr val="000000">
                <a:alpha val="5000"/>
              </a:srgb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000"/>
              </a:lnSpc>
            </a:pPr>
            <a:r>
              <a:rPr lang="fr-FR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Gestion unifiée </a:t>
            </a:r>
            <a:br>
              <a:rPr lang="fr-FR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</a:br>
            <a:r>
              <a:rPr lang="fr-FR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et sécurisée des </a:t>
            </a:r>
            <a:br>
              <a:rPr lang="fr-FR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</a:br>
            <a:r>
              <a:rPr lang="fr-FR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terminaux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795" y="5507174"/>
            <a:ext cx="8221781" cy="1436291"/>
          </a:xfrm>
          <a:prstGeom prst="rect">
            <a:avLst/>
          </a:prstGeom>
          <a:effectLst>
            <a:outerShdw blurRad="256450" dir="2700000" sx="99913" sy="99913" algn="tl" rotWithShape="0">
              <a:schemeClr val="tx1">
                <a:alpha val="51228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599"/>
              </a:lnSpc>
              <a:spcBef>
                <a:spcPct val="0"/>
              </a:spcBef>
            </a:pPr>
            <a:r>
              <a:rPr lang="fr-FR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Résumé exécutif </a:t>
            </a:r>
            <a:br>
              <a:rPr lang="fr-FR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 principales</a:t>
            </a:r>
            <a:r>
              <a:rPr lang="fr-FR" sz="4800" b="1" dirty="0">
                <a:solidFill>
                  <a:srgbClr val="FFFFFF"/>
                </a:solidFill>
                <a:effectLst>
                  <a:outerShdw blurRad="115782" dist="25400" dir="5400000" algn="ctr" rotWithShape="0">
                    <a:srgbClr val="000000">
                      <a:alpha val="74586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conclusions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7795" y="8343531"/>
            <a:ext cx="10340336" cy="956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fr-FR" sz="2800" b="1" dirty="0">
                <a:solidFill>
                  <a:srgbClr val="FFFFFF"/>
                </a:solidFill>
                <a:latin typeface="Inter Semi Bold"/>
                <a:ea typeface="Inter Semi Bold"/>
                <a:cs typeface="Inter Semi Bold"/>
              </a:rPr>
              <a:t>Pour lire le rapport dans son intégralité et télécharger les graphiques, accédez à </a:t>
            </a:r>
            <a:r>
              <a:rPr lang="fr-FR" sz="28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ivanti.com/fr/suem-report</a:t>
            </a:r>
            <a:r>
              <a:rPr lang="fr-FR" sz="28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.</a:t>
            </a:r>
            <a:endParaRPr lang="fr-FR" sz="2800" dirty="0">
              <a:solidFill>
                <a:schemeClr val="bg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5E5CAD-E61E-45D2-27C6-16DD64CC80ED}"/>
              </a:ext>
            </a:extLst>
          </p:cNvPr>
          <p:cNvSpPr/>
          <p:nvPr/>
        </p:nvSpPr>
        <p:spPr>
          <a:xfrm>
            <a:off x="8805929" y="8822028"/>
            <a:ext cx="4962292" cy="529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/>
          <p:nvPr/>
        </p:nvSpPr>
        <p:spPr>
          <a:xfrm>
            <a:off x="8925860" y="2554980"/>
            <a:ext cx="7560234" cy="2355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Quels sont les protocoles et meilleures pratiques (s'il y en a) mis en place par votre entreprise concernant le BYOD ? ​</a:t>
            </a: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endParaRPr lang="en-US" sz="24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>
                <a:solidFill>
                  <a:srgbClr val="FFFFFF"/>
                </a:solidFill>
                <a:latin typeface="Arial"/>
                <a:cs typeface="Arial"/>
              </a:rPr>
              <a:t>Si vous autorisez le BYOD, que faites-vous pour garantir la conformité des périphériques et gérer les données des périphériques personnels ?</a:t>
            </a: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DD29FC4A-9AE1-C058-5091-FB9B74FB2322}"/>
              </a:ext>
            </a:extLst>
          </p:cNvPr>
          <p:cNvSpPr txBox="1"/>
          <p:nvPr/>
        </p:nvSpPr>
        <p:spPr>
          <a:xfrm>
            <a:off x="1028700" y="1085850"/>
            <a:ext cx="5150427" cy="1531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fr-FR" sz="48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Axes de discussion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57FF18-369B-BC8A-4A87-13F6517825D2}"/>
              </a:ext>
            </a:extLst>
          </p:cNvPr>
          <p:cNvSpPr txBox="1"/>
          <p:nvPr/>
        </p:nvSpPr>
        <p:spPr>
          <a:xfrm>
            <a:off x="1028700" y="2800357"/>
            <a:ext cx="4433047" cy="20651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Questions pour évaluer votre approche de la gestion unifiée sécurisée 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des terminaux (SUEM).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5C873E3-F01C-4B18-0D50-94494E199628}"/>
              </a:ext>
            </a:extLst>
          </p:cNvPr>
          <p:cNvGrpSpPr/>
          <p:nvPr/>
        </p:nvGrpSpPr>
        <p:grpSpPr>
          <a:xfrm>
            <a:off x="7711946" y="1072444"/>
            <a:ext cx="9547354" cy="1021010"/>
            <a:chOff x="7711946" y="1219201"/>
            <a:chExt cx="9547354" cy="1021010"/>
          </a:xfrm>
        </p:grpSpPr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FF165A70-9E8A-6DCD-2F4E-D9969285E509}"/>
                </a:ext>
              </a:extLst>
            </p:cNvPr>
            <p:cNvSpPr txBox="1"/>
            <p:nvPr/>
          </p:nvSpPr>
          <p:spPr>
            <a:xfrm>
              <a:off x="9157532" y="1466054"/>
              <a:ext cx="8101768" cy="5273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4067"/>
                </a:lnSpc>
              </a:pPr>
              <a:r>
                <a:rPr lang="fr-FR" sz="3599" b="1" dirty="0">
                  <a:solidFill>
                    <a:srgbClr val="FFFFFF"/>
                  </a:solidFill>
                  <a:latin typeface="Inter" panose="020B0502030000000004" pitchFamily="34" charset="0"/>
                </a:rPr>
                <a:t>Sécuriser le recours au BYOD</a:t>
              </a:r>
            </a:p>
          </p:txBody>
        </p:sp>
        <p:grpSp>
          <p:nvGrpSpPr>
            <p:cNvPr id="12" name="Group 3">
              <a:extLst>
                <a:ext uri="{FF2B5EF4-FFF2-40B4-BE49-F238E27FC236}">
                  <a16:creationId xmlns:a16="http://schemas.microsoft.com/office/drawing/2014/main" id="{BFB03027-F597-E2AC-7800-76C016E02407}"/>
                </a:ext>
              </a:extLst>
            </p:cNvPr>
            <p:cNvGrpSpPr/>
            <p:nvPr/>
          </p:nvGrpSpPr>
          <p:grpSpPr>
            <a:xfrm>
              <a:off x="7711946" y="1219201"/>
              <a:ext cx="1021010" cy="1021010"/>
              <a:chOff x="0" y="0"/>
              <a:chExt cx="812800" cy="812800"/>
            </a:xfrm>
          </p:grpSpPr>
          <p:sp>
            <p:nvSpPr>
              <p:cNvPr id="14" name="Freeform 4">
                <a:extLst>
                  <a:ext uri="{FF2B5EF4-FFF2-40B4-BE49-F238E27FC236}">
                    <a16:creationId xmlns:a16="http://schemas.microsoft.com/office/drawing/2014/main" id="{3746DD72-1895-3587-7356-6FCC13BAB29C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 b="1">
                  <a:latin typeface="Inter" panose="020B0502030000000004" pitchFamily="34" charset="0"/>
                </a:endParaRPr>
              </a:p>
            </p:txBody>
          </p:sp>
          <p:sp>
            <p:nvSpPr>
              <p:cNvPr id="15" name="TextBox 5">
                <a:extLst>
                  <a:ext uri="{FF2B5EF4-FFF2-40B4-BE49-F238E27FC236}">
                    <a16:creationId xmlns:a16="http://schemas.microsoft.com/office/drawing/2014/main" id="{2E35EB7F-B946-CF36-881E-ADE060001800}"/>
                  </a:ext>
                </a:extLst>
              </p:cNvPr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080"/>
                  </a:lnSpc>
                </a:pPr>
                <a:endParaRPr b="1">
                  <a:latin typeface="Inter" panose="020B0502030000000004" pitchFamily="34" charset="0"/>
                </a:endParaRPr>
              </a:p>
            </p:txBody>
          </p: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DBC85DA-FD3B-1758-D1A7-BEAB3F5F3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11410" y="1481842"/>
              <a:ext cx="625410" cy="472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40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BE499FF-3734-6810-87AB-4839A4015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9" r="35529"/>
          <a:stretch/>
        </p:blipFill>
        <p:spPr>
          <a:xfrm>
            <a:off x="1" y="0"/>
            <a:ext cx="5292971" cy="10287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52008" y="1469985"/>
            <a:ext cx="10948815" cy="699514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100" b="0" dirty="0">
                <a:ea typeface="Inter Light" panose="02000403000000020004" pitchFamily="2" charset="0"/>
              </a:rPr>
              <a:t>Ce rapport correspond à une enquête menée auprès de plus de 7 300 dirigeants, professionnels IT et de cybersécurité, et collaborateurs de bureau. Cette étude a </a:t>
            </a:r>
            <a:br>
              <a:rPr lang="fr-FR" sz="2100" b="0" dirty="0">
                <a:ea typeface="Inter Light" panose="02000403000000020004" pitchFamily="2" charset="0"/>
              </a:rPr>
            </a:br>
            <a:r>
              <a:rPr lang="fr-FR" sz="2100" b="0" dirty="0">
                <a:ea typeface="Inter Light" panose="02000403000000020004" pitchFamily="2" charset="0"/>
              </a:rPr>
              <a:t>été menée par </a:t>
            </a:r>
            <a:r>
              <a:rPr lang="fr-FR" sz="2100" b="0" dirty="0" err="1">
                <a:ea typeface="Inter Light" panose="02000403000000020004" pitchFamily="2" charset="0"/>
              </a:rPr>
              <a:t>Ivanti</a:t>
            </a:r>
            <a:r>
              <a:rPr lang="fr-FR" sz="2100" b="0" dirty="0">
                <a:ea typeface="Inter Light" panose="02000403000000020004" pitchFamily="2" charset="0"/>
              </a:rPr>
              <a:t> en octobre 2023. Vous trouverez les résultats complets de cette enquête dans notre rapport</a:t>
            </a:r>
            <a:br>
              <a:rPr lang="fr-FR" sz="2100" b="0" dirty="0">
                <a:ea typeface="Inter Light" panose="02000403000000020004" pitchFamily="2" charset="0"/>
              </a:rPr>
            </a:br>
            <a:r>
              <a:rPr lang="fr-FR" sz="2100" b="0" dirty="0">
                <a:ea typeface="Inter Light" panose="02000403000000020004" pitchFamily="2" charset="0"/>
              </a:rPr>
              <a:t>« </a:t>
            </a:r>
            <a:r>
              <a:rPr lang="fr-FR" sz="2100" b="0" dirty="0">
                <a:ea typeface="Inter Light" panose="02000403000000020004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 Rapport sur l'état de la cybersécurité : Point d'inflexion </a:t>
            </a:r>
            <a:r>
              <a:rPr lang="fr-FR" sz="2100" b="0" dirty="0">
                <a:ea typeface="Inter Light" panose="02000403000000020004" pitchFamily="2" charset="0"/>
              </a:rPr>
              <a:t>». </a:t>
            </a:r>
            <a:br>
              <a:rPr lang="fr-FR" sz="2100" b="0" dirty="0">
                <a:ea typeface="Inter Light" panose="02000403000000020004" pitchFamily="2" charset="0"/>
              </a:rPr>
            </a:br>
            <a:endParaRPr lang="fr-FR" sz="2100" b="0" dirty="0">
              <a:ea typeface="Inter Light" panose="02000403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2100" b="0" dirty="0">
                <a:ea typeface="Inter Light" panose="02000403000000020004" pitchFamily="2" charset="0"/>
              </a:rPr>
              <a:t>Cette étude a été administrée par </a:t>
            </a:r>
            <a:r>
              <a:rPr lang="fr-FR" sz="2100" b="0" dirty="0" err="1">
                <a:ea typeface="Inter Light" panose="02000403000000020004" pitchFamily="2" charset="0"/>
              </a:rPr>
              <a:t>Ravn</a:t>
            </a:r>
            <a:r>
              <a:rPr lang="fr-FR" sz="2100" b="0" dirty="0">
                <a:ea typeface="Inter Light" panose="02000403000000020004" pitchFamily="2" charset="0"/>
              </a:rPr>
              <a:t> </a:t>
            </a:r>
            <a:r>
              <a:rPr lang="fr-FR" sz="2100" b="0" dirty="0" err="1">
                <a:ea typeface="Inter Light" panose="02000403000000020004" pitchFamily="2" charset="0"/>
              </a:rPr>
              <a:t>Research</a:t>
            </a:r>
            <a:r>
              <a:rPr lang="fr-FR" sz="2100" b="0" dirty="0">
                <a:ea typeface="Inter Light" panose="02000403000000020004" pitchFamily="2" charset="0"/>
              </a:rPr>
              <a:t> et les panélistes ont été recrutés par MSI Advanced Customer Insights. Les résultats de l'enquête ne sont pas pondérés. D'autres détails par pays sont disponibles sur demande.</a:t>
            </a:r>
            <a:br>
              <a:rPr lang="fr-FR" sz="2100" b="0" dirty="0">
                <a:ea typeface="Inter Light" panose="02000403000000020004" pitchFamily="2" charset="0"/>
              </a:rPr>
            </a:br>
            <a:endParaRPr lang="fr-FR" sz="2100" b="0" dirty="0">
              <a:ea typeface="Inter Light" panose="02000403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2100" b="0" dirty="0">
                <a:ea typeface="Inter Light" panose="02000403000000020004" pitchFamily="2" charset="0"/>
              </a:rPr>
              <a:t>Pour consulter d'autres études </a:t>
            </a:r>
            <a:r>
              <a:rPr lang="fr-FR" sz="2100" b="0" dirty="0" err="1">
                <a:ea typeface="Inter Light" panose="02000403000000020004" pitchFamily="2" charset="0"/>
              </a:rPr>
              <a:t>Ivanti</a:t>
            </a:r>
            <a:r>
              <a:rPr lang="fr-FR" sz="2100" b="0" dirty="0">
                <a:ea typeface="Inter Light" panose="02000403000000020004" pitchFamily="2" charset="0"/>
              </a:rPr>
              <a:t> sur l'IT, la sécurité et le futur du travail, </a:t>
            </a:r>
            <a:br>
              <a:rPr lang="fr-FR" sz="2100" b="0" dirty="0">
                <a:ea typeface="Inter Light" panose="02000403000000020004" pitchFamily="2" charset="0"/>
              </a:rPr>
            </a:br>
            <a:r>
              <a:rPr lang="fr-FR" sz="2100" b="0" dirty="0">
                <a:ea typeface="Inter Light" panose="02000403000000020004" pitchFamily="2" charset="0"/>
              </a:rPr>
              <a:t>visitez le site </a:t>
            </a:r>
            <a:r>
              <a:rPr lang="fr-FR" sz="2100" b="0" dirty="0">
                <a:ea typeface="Inter Light" panose="02000403000000020004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ivanti.com/fr/research</a:t>
            </a:r>
            <a:r>
              <a:rPr lang="fr-FR" sz="2100" b="0" dirty="0">
                <a:ea typeface="Inter Light" panose="02000403000000020004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8200042" y="9514367"/>
            <a:ext cx="9309984" cy="323165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fr-FR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Copyright © 2024, </a:t>
            </a:r>
            <a:r>
              <a:rPr lang="fr-FR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Ivanti</a:t>
            </a:r>
            <a:r>
              <a:rPr lang="fr-FR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. Tous droits réservés. Rapport « 2024 SUEM  ». 05/24 DH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4419" y="3989903"/>
            <a:ext cx="4088735" cy="146443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fr-FR" sz="480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À propos de cette étude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1" y="1504710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</a:t>
            </a:r>
            <a:br>
              <a:rPr lang="fr-FR" sz="3600" b="0" dirty="0">
                <a:ea typeface="Inter Light" panose="02000403000000020004" pitchFamily="2" charset="0"/>
              </a:rPr>
            </a:br>
            <a:endParaRPr lang="fr-FR" sz="3600" b="0" dirty="0">
              <a:ea typeface="Inter Light" panose="02000403000000020004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38F678-A579-013F-F4C0-561A1B659F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405" y="1334135"/>
            <a:ext cx="11551445" cy="7618730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401" y="3352799"/>
            <a:ext cx="3966072" cy="5360041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b="0" dirty="0">
                <a:solidFill>
                  <a:schemeClr val="bg1"/>
                </a:solidFill>
                <a:ea typeface="Inter Light" panose="02000403000000020004" pitchFamily="2" charset="0"/>
              </a:rPr>
              <a:t>Les équipes IT et Sécurité ne sont pas alignées sur les outils, les processus et les priorités.</a:t>
            </a:r>
          </a:p>
        </p:txBody>
      </p:sp>
    </p:spTree>
    <p:extLst>
      <p:ext uri="{BB962C8B-B14F-4D97-AF65-F5344CB8AC3E}">
        <p14:creationId xmlns:p14="http://schemas.microsoft.com/office/powerpoint/2010/main" val="183909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" y="0"/>
            <a:ext cx="5292971" cy="1028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1" y="1504710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Pourquoi c'est important</a:t>
            </a:r>
            <a:br>
              <a:rPr lang="fr-FR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fr-FR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401" y="2920662"/>
            <a:ext cx="4057649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b="0" dirty="0">
                <a:ea typeface="Inter Light" panose="02000403000000020004" pitchFamily="2" charset="0"/>
              </a:rPr>
              <a:t>En raison du manque d'alignement entre DSI et RSSI concernant la gestion des terminaux et la sécurité des postes client, les entreprises ont du mal à prioriser les risques et à résoudre efficacement les vulnérabilités potentielles.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C03F04-E678-5EF5-9755-376EC21DC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405" y="1334135"/>
            <a:ext cx="10774019" cy="813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3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2995028" y="-1"/>
            <a:ext cx="5292972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12995024" y="0"/>
            <a:ext cx="5292976" cy="5773004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955B4FA7-BC5B-93EB-8BFA-BE0A778CD0C7}"/>
              </a:ext>
            </a:extLst>
          </p:cNvPr>
          <p:cNvSpPr txBox="1">
            <a:spLocks/>
          </p:cNvSpPr>
          <p:nvPr/>
        </p:nvSpPr>
        <p:spPr>
          <a:xfrm>
            <a:off x="13913646" y="2281838"/>
            <a:ext cx="3803904" cy="902761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</a:t>
            </a:r>
            <a:br>
              <a:rPr lang="fr-FR" sz="3600" b="0" dirty="0">
                <a:ea typeface="Inter Light" panose="02000403000000020004" pitchFamily="2" charset="0"/>
              </a:rPr>
            </a:br>
            <a:endParaRPr lang="fr-FR" sz="3600" b="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5FB9C75A-34E0-1C84-A735-FD8C1BAA4C5B}"/>
              </a:ext>
            </a:extLst>
          </p:cNvPr>
          <p:cNvSpPr txBox="1">
            <a:spLocks/>
          </p:cNvSpPr>
          <p:nvPr/>
        </p:nvSpPr>
        <p:spPr>
          <a:xfrm>
            <a:off x="13913646" y="3872679"/>
            <a:ext cx="3803904" cy="6389056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b="0" dirty="0">
                <a:solidFill>
                  <a:schemeClr val="bg1"/>
                </a:solidFill>
                <a:ea typeface="Inter Light" panose="02000403000000020004" pitchFamily="2" charset="0"/>
              </a:rPr>
              <a:t>L'intégration des solutions de gestion et de sécurité du poste client permet d’éliminer les silos de données séparant les différents départements et d'améliorer la visibilité.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F5BF1E-0FE6-06DB-09FB-80EA8DA848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9034" y="2192464"/>
            <a:ext cx="11188030" cy="62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4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2995029" y="0"/>
            <a:ext cx="5292971" cy="1028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13909429" y="2299688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Pourquoi c'est important</a:t>
            </a:r>
            <a:br>
              <a:rPr lang="fr-FR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fr-FR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13909428" y="3626843"/>
            <a:ext cx="3895343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b="0" dirty="0">
                <a:ea typeface="Inter Light" panose="02000403000000020004" pitchFamily="2" charset="0"/>
              </a:rPr>
              <a:t>En éliminant les silos de données, les entreprises pourront exploiter des technologies d'automatisation qui améliorent les workflows et accélèrent la croissance.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20C8D7-11EB-C67D-1845-E753F78BE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410" y="1419826"/>
            <a:ext cx="11425045" cy="714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4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-1" y="0"/>
            <a:ext cx="5486399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0" y="0"/>
            <a:ext cx="5486402" cy="59839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923F4A-BBC0-1A1D-26D4-25AF45F91F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7672" y="1335934"/>
            <a:ext cx="10212205" cy="7376907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6BDC03C6-1D3A-38AB-6A30-BE56913D3497}"/>
              </a:ext>
            </a:extLst>
          </p:cNvPr>
          <p:cNvSpPr txBox="1">
            <a:spLocks/>
          </p:cNvSpPr>
          <p:nvPr/>
        </p:nvSpPr>
        <p:spPr>
          <a:xfrm>
            <a:off x="914401" y="1504710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</a:t>
            </a:r>
            <a:br>
              <a:rPr lang="fr-FR" sz="3600" b="0" dirty="0">
                <a:ea typeface="Inter Light" panose="02000403000000020004" pitchFamily="2" charset="0"/>
              </a:rPr>
            </a:br>
            <a:endParaRPr lang="fr-FR" sz="3600" b="0" dirty="0">
              <a:ea typeface="Inter Light" panose="02000403000000020004" pitchFamily="2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16F76483-89AD-8E69-D32C-231CC4023333}"/>
              </a:ext>
            </a:extLst>
          </p:cNvPr>
          <p:cNvSpPr txBox="1">
            <a:spLocks/>
          </p:cNvSpPr>
          <p:nvPr/>
        </p:nvSpPr>
        <p:spPr>
          <a:xfrm>
            <a:off x="914401" y="3242625"/>
            <a:ext cx="3973688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b="0" dirty="0">
                <a:solidFill>
                  <a:schemeClr val="bg1"/>
                </a:solidFill>
                <a:ea typeface="Inter Light" panose="02000403000000020004" pitchFamily="2" charset="0"/>
              </a:rPr>
              <a:t>Les collaborateurs pratiquent de plus en plus souvent le BYOD, mais leurs périphériques sont rarement détectés ou gérés, ce qui accentue les risques de sécurité pour l'entreprise.</a:t>
            </a:r>
          </a:p>
        </p:txBody>
      </p:sp>
    </p:spTree>
    <p:extLst>
      <p:ext uri="{BB962C8B-B14F-4D97-AF65-F5344CB8AC3E}">
        <p14:creationId xmlns:p14="http://schemas.microsoft.com/office/powerpoint/2010/main" val="306540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" y="0"/>
            <a:ext cx="5292972" cy="1028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1" y="1504710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Pourquoi c'est important</a:t>
            </a:r>
            <a:br>
              <a:rPr lang="fr-FR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fr-FR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400" y="2903729"/>
            <a:ext cx="4176215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b="0" dirty="0">
                <a:ea typeface="Inter Light" panose="02000403000000020004" pitchFamily="2" charset="0"/>
              </a:rPr>
              <a:t>Le BYOD est inhérent </a:t>
            </a:r>
            <a:br>
              <a:rPr lang="fr-FR" sz="2800" b="0" dirty="0">
                <a:ea typeface="Inter Light" panose="02000403000000020004" pitchFamily="2" charset="0"/>
              </a:rPr>
            </a:br>
            <a:r>
              <a:rPr lang="fr-FR" sz="2800" b="0" dirty="0">
                <a:ea typeface="Inter Light" panose="02000403000000020004" pitchFamily="2" charset="0"/>
              </a:rPr>
              <a:t>à l'univers de l'</a:t>
            </a:r>
            <a:r>
              <a:rPr lang="fr-FR" sz="2800" b="0" dirty="0" err="1">
                <a:ea typeface="Inter Light" panose="02000403000000020004" pitchFamily="2" charset="0"/>
              </a:rPr>
              <a:t>Everywhere</a:t>
            </a:r>
            <a:r>
              <a:rPr lang="fr-FR" sz="2800" b="0" dirty="0">
                <a:ea typeface="Inter Light" panose="02000403000000020004" pitchFamily="2" charset="0"/>
              </a:rPr>
              <a:t> Work. C'est pourquoi les entreprises doivent mettre en place les technologies et les protocoles adaptés pour offrir aux collaborateurs une expérience de </a:t>
            </a:r>
            <a:br>
              <a:rPr lang="fr-FR" sz="2800" b="0" dirty="0">
                <a:ea typeface="Inter Light" panose="02000403000000020004" pitchFamily="2" charset="0"/>
              </a:rPr>
            </a:br>
            <a:r>
              <a:rPr lang="fr-FR" sz="2800" b="0" dirty="0">
                <a:ea typeface="Inter Light" panose="02000403000000020004" pitchFamily="2" charset="0"/>
              </a:rPr>
              <a:t>BYOD réussie.</a:t>
            </a:r>
          </a:p>
        </p:txBody>
      </p:sp>
      <p:sp>
        <p:nvSpPr>
          <p:cNvPr id="23" name="Title 5">
            <a:extLst>
              <a:ext uri="{FF2B5EF4-FFF2-40B4-BE49-F238E27FC236}">
                <a16:creationId xmlns:a16="http://schemas.microsoft.com/office/drawing/2014/main" id="{92B65761-8A5C-FFDB-CCD3-1091BE17DDEA}"/>
              </a:ext>
            </a:extLst>
          </p:cNvPr>
          <p:cNvSpPr txBox="1">
            <a:spLocks/>
          </p:cNvSpPr>
          <p:nvPr/>
        </p:nvSpPr>
        <p:spPr>
          <a:xfrm>
            <a:off x="6410275" y="5639758"/>
            <a:ext cx="8421604" cy="1879796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6600" dirty="0">
                <a:latin typeface="Arial"/>
                <a:ea typeface="Inter Light"/>
                <a:cs typeface="Arial"/>
              </a:rPr>
              <a:t>3/4</a:t>
            </a:r>
            <a:br>
              <a:rPr lang="fr-FR" sz="6000" b="0" dirty="0"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fr-FR" sz="3200" b="0" dirty="0">
                <a:latin typeface="Arial"/>
                <a:ea typeface="Inter Light"/>
                <a:cs typeface="Arial"/>
              </a:rPr>
              <a:t>des professionnels IT déclarent que le BYOD est fréquent dans leur entreprise.</a:t>
            </a:r>
          </a:p>
        </p:txBody>
      </p:sp>
      <p:sp>
        <p:nvSpPr>
          <p:cNvPr id="24" name="Title 5">
            <a:extLst>
              <a:ext uri="{FF2B5EF4-FFF2-40B4-BE49-F238E27FC236}">
                <a16:creationId xmlns:a16="http://schemas.microsoft.com/office/drawing/2014/main" id="{3F6A20F3-4A40-B800-872C-1A277A237399}"/>
              </a:ext>
            </a:extLst>
          </p:cNvPr>
          <p:cNvSpPr txBox="1">
            <a:spLocks/>
          </p:cNvSpPr>
          <p:nvPr/>
        </p:nvSpPr>
        <p:spPr>
          <a:xfrm>
            <a:off x="6410274" y="1359504"/>
            <a:ext cx="9490125" cy="2298096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6600" dirty="0">
                <a:latin typeface="Arial"/>
                <a:ea typeface="Inter Light"/>
                <a:cs typeface="Arial"/>
              </a:rPr>
              <a:t>32 %</a:t>
            </a:r>
            <a:br>
              <a:rPr lang="fr-FR" sz="6000" b="0" dirty="0"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fr-FR" sz="3200" b="0" dirty="0">
                <a:solidFill>
                  <a:srgbClr val="000000"/>
                </a:solidFill>
                <a:latin typeface="Arial"/>
                <a:ea typeface="Inter Light"/>
                <a:cs typeface="Arial"/>
              </a:rPr>
              <a:t>des collaborateurs disent que leurs périphériques personnels sont plus faciles à utiliser.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5A3145E-9D28-3F45-103B-F676A1A94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275" y="4307816"/>
            <a:ext cx="4679169" cy="104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4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157532" y="1332703"/>
            <a:ext cx="8101768" cy="527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fr-FR" sz="3599" b="1" dirty="0">
                <a:solidFill>
                  <a:srgbClr val="FFFFFF"/>
                </a:solidFill>
                <a:latin typeface="Inter" panose="020B0502030000000004" pitchFamily="34" charset="0"/>
              </a:rPr>
              <a:t>Aligner les priorités IT-Sécurité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711946" y="1085850"/>
            <a:ext cx="1021010" cy="102101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b="1">
                <a:latin typeface="Inter" panose="020B0502030000000004" pitchFamily="34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80"/>
                </a:lnSpc>
              </a:pPr>
              <a:endParaRPr b="1">
                <a:latin typeface="Inter" panose="020B0502030000000004" pitchFamily="34" charset="0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028700" y="1085850"/>
            <a:ext cx="5150427" cy="1531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fr-FR" sz="48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Axes de discussion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925860" y="2541533"/>
            <a:ext cx="7560234" cy="51387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Quels rôles avez-vous définis pour les départements IT et Sécurité dans votre stratégie de détection et de remédiation des risques ? ​</a:t>
            </a: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 déterminez-vous votre tolérance à l'exposition pour les divers types de vulnérabilités ?​</a:t>
            </a: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Quelles sont les différences dans vos workflows entre d'une part le déploiement de mises à jour standard et la maintenance, et d'autre part les problèmes critiques qui exigent une réponse rapide ?</a:t>
            </a: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F299E3A7-7B63-8A79-C008-0DC44E843F6A}"/>
              </a:ext>
            </a:extLst>
          </p:cNvPr>
          <p:cNvSpPr txBox="1"/>
          <p:nvPr/>
        </p:nvSpPr>
        <p:spPr>
          <a:xfrm>
            <a:off x="1028700" y="2800357"/>
            <a:ext cx="4433047" cy="20651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Questions pour évaluer votre approche de la gestion unifiée sécurisée 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des terminaux (SUEM).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B7F1E7D-A7D7-A9E6-B96B-5C2C74FFC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433" y="1282953"/>
            <a:ext cx="454101" cy="567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144000" y="1133710"/>
            <a:ext cx="8101768" cy="527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fr-FR" sz="3599" b="1" dirty="0">
                <a:solidFill>
                  <a:srgbClr val="FFFFFF"/>
                </a:solidFill>
                <a:latin typeface="Inter" panose="020B0502030000000004" pitchFamily="34" charset="0"/>
              </a:rPr>
              <a:t>Automatiser les workflows, proactivement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711946" y="1085850"/>
            <a:ext cx="1021010" cy="102101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b="1">
                <a:latin typeface="Inter" panose="020B0502030000000004" pitchFamily="34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80"/>
                </a:lnSpc>
              </a:pPr>
              <a:endParaRPr b="1">
                <a:latin typeface="Inter" panose="020B0502030000000004" pitchFamily="34" charset="0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8925860" y="2541533"/>
            <a:ext cx="7560234" cy="43436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Quelles sont vos plus grandes difficultés concernant la priorisation des vulnérabilités en vue de leur remédiation ?​</a:t>
            </a: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Quelles sont les plus grandes difficultés dans votre processus de gestion des correctifs ?​</a:t>
            </a: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 pourriez-vous utiliser l'automatisation pour éliminer les tâches redondantes et améliorer l'efficacité IT dans votre processus d'application des correctifs ? ​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6698F7-92A6-A3E7-BBD1-5E9F37FE5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8900" y="1312583"/>
            <a:ext cx="658160" cy="567544"/>
          </a:xfrm>
          <a:prstGeom prst="rect">
            <a:avLst/>
          </a:prstGeom>
        </p:spPr>
      </p:pic>
      <p:sp>
        <p:nvSpPr>
          <p:cNvPr id="8" name="TextBox 20">
            <a:extLst>
              <a:ext uri="{FF2B5EF4-FFF2-40B4-BE49-F238E27FC236}">
                <a16:creationId xmlns:a16="http://schemas.microsoft.com/office/drawing/2014/main" id="{1C643F52-5A59-85DB-2C0B-7E610B28DE23}"/>
              </a:ext>
            </a:extLst>
          </p:cNvPr>
          <p:cNvSpPr txBox="1"/>
          <p:nvPr/>
        </p:nvSpPr>
        <p:spPr>
          <a:xfrm>
            <a:off x="1028700" y="1085850"/>
            <a:ext cx="5150427" cy="1531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fr-FR" sz="48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Axes de discussion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44008B-577E-3277-73A3-40F71AC3610A}"/>
              </a:ext>
            </a:extLst>
          </p:cNvPr>
          <p:cNvSpPr txBox="1"/>
          <p:nvPr/>
        </p:nvSpPr>
        <p:spPr>
          <a:xfrm>
            <a:off x="1028700" y="2800357"/>
            <a:ext cx="4433047" cy="20651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Questions pour évaluer votre approche de la gestion unifiée sécurisée 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des terminaux (SUEM).</a:t>
            </a:r>
          </a:p>
        </p:txBody>
      </p:sp>
    </p:spTree>
    <p:extLst>
      <p:ext uri="{BB962C8B-B14F-4D97-AF65-F5344CB8AC3E}">
        <p14:creationId xmlns:p14="http://schemas.microsoft.com/office/powerpoint/2010/main" val="7745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  <SharedWithUsers xmlns="da53939c-dcd9-44dd-ac85-d0bd4e15d91e">
      <UserInfo>
        <DisplayName>Paige Breaux</DisplayName>
        <AccountId>11248</AccountId>
        <AccountType/>
      </UserInfo>
      <UserInfo>
        <DisplayName>Rachel Haberman</DisplayName>
        <AccountId>5751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543A36-053A-41C2-8328-0168B3E9F669}">
  <ds:schemaRefs>
    <ds:schemaRef ds:uri="5fdd1cf4-3cc0-4432-a7a2-7109790f3d31"/>
    <ds:schemaRef ds:uri="da53939c-dcd9-44dd-ac85-d0bd4e15d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C4DF369-BF58-46F3-BFDF-E1E86AB983DC}">
  <ds:schemaRefs>
    <ds:schemaRef ds:uri="5fdd1cf4-3cc0-4432-a7a2-7109790f3d31"/>
    <ds:schemaRef ds:uri="da53939c-dcd9-44dd-ac85-d0bd4e15d91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21B9638-DC56-4357-94E1-9BA391ECD4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657</Words>
  <Application>Microsoft Office PowerPoint</Application>
  <PresentationFormat>Custom</PresentationFormat>
  <Paragraphs>55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- Everywhere Work Report 2024 - EN</dc:title>
  <dc:subject/>
  <dc:creator>Sylvie Hergault</dc:creator>
  <cp:keywords/>
  <dc:description/>
  <cp:lastModifiedBy>Devin Hanson</cp:lastModifiedBy>
  <cp:revision>18</cp:revision>
  <dcterms:created xsi:type="dcterms:W3CDTF">2006-08-16T00:00:00Z</dcterms:created>
  <dcterms:modified xsi:type="dcterms:W3CDTF">2024-05-06T21:04:37Z</dcterms:modified>
  <cp:category/>
  <dc:identifier>DAF-BCPGQIA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