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notesMasterIdLst>
    <p:notesMasterId r:id="rId16"/>
  </p:notesMasterIdLst>
  <p:sldIdLst>
    <p:sldId id="256" r:id="rId5"/>
    <p:sldId id="2147478936" r:id="rId6"/>
    <p:sldId id="2147478937" r:id="rId7"/>
    <p:sldId id="2147478935" r:id="rId8"/>
    <p:sldId id="2147478938" r:id="rId9"/>
    <p:sldId id="2147478933" r:id="rId10"/>
    <p:sldId id="2147478942" r:id="rId11"/>
    <p:sldId id="265" r:id="rId12"/>
    <p:sldId id="2147478940" r:id="rId13"/>
    <p:sldId id="2147478941" r:id="rId14"/>
    <p:sldId id="2147478934" r:id="rId15"/>
  </p:sldIdLst>
  <p:sldSz cx="18288000" cy="10287000"/>
  <p:notesSz cx="6858000" cy="9144000"/>
  <p:embeddedFontLst>
    <p:embeddedFont>
      <p:font typeface="Inter" panose="020B0502030000000004" charset="0"/>
      <p:regular r:id="rId17"/>
      <p:bold r:id="rId18"/>
      <p:italic r:id="rId19"/>
      <p:boldItalic r:id="rId20"/>
    </p:embeddedFont>
    <p:embeddedFont>
      <p:font typeface="Inter Italic" panose="020B0502030000000004" charset="0"/>
      <p:regular r:id="rId21"/>
      <p:bold r:id="rId22"/>
      <p:italic r:id="rId23"/>
      <p:boldItalic r:id="rId24"/>
    </p:embeddedFont>
    <p:embeddedFont>
      <p:font typeface="Inter Light" panose="020B0502030000000004" charset="0"/>
      <p:regular r:id="rId25"/>
      <p:bold r:id="rId26"/>
      <p:italic r:id="rId27"/>
      <p:boldItalic r:id="rId28"/>
    </p:embeddedFont>
    <p:embeddedFont>
      <p:font typeface="Inter Semi Bold" panose="020B0502030000000004" charset="0"/>
      <p:regular r:id="rId29"/>
      <p:bold r:id="rId30"/>
      <p:italic r:id="rId31"/>
      <p:boldItalic r:id="rId3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5760" userDrawn="1">
          <p15:clr>
            <a:srgbClr val="A4A3A4"/>
          </p15:clr>
        </p15:guide>
        <p15:guide id="3" orient="horz" pos="324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D1A5014-A220-2A3C-A423-569137273C96}" name="Rachel Haberman" initials="" userId="S::Rachel.Haberman@ivanti.com::b9637989-e1d2-4578-b50b-e8246d3a296e" providerId="AD"/>
  <p188:author id="{8A9A9F2D-AFC0-9673-4CFD-40F1C825BCA6}" name="Rachel Haberman" initials="RH" userId="S::rachel.haberman@ivanti.com::b9637989-e1d2-4578-b50b-e8246d3a296e" providerId="AD"/>
  <p188:author id="{5E3D9B5D-32A8-C702-7B42-68F84607944D}" name="Devin Hanson" initials="DH" userId="S::devin.hanson@ivanti.com::58ccc2a3-3649-461e-8a55-57d52dbae2f6" providerId="AD"/>
  <p188:author id="{4FF61F7F-8BFD-A616-E8DC-517718F72168}" name="Paige Breaux" initials="PB" userId="S::paige.breaux@ivanti.com::a63b32b6-6732-400a-a2cf-b4842bf2a45c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rittaFFM" initials="B" lastIdx="2" clrIdx="0">
    <p:extLst>
      <p:ext uri="{19B8F6BF-5375-455C-9EA6-DF929625EA0E}">
        <p15:presenceInfo xmlns:p15="http://schemas.microsoft.com/office/powerpoint/2012/main" userId="BrittaFFM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E03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8ED7B27-0588-5043-071B-B20F254DF147}" v="1" dt="2024-05-10T14:11:45.06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200"/>
    <p:restoredTop sz="94751"/>
  </p:normalViewPr>
  <p:slideViewPr>
    <p:cSldViewPr snapToGrid="0">
      <p:cViewPr varScale="1">
        <p:scale>
          <a:sx n="84" d="100"/>
          <a:sy n="84" d="100"/>
        </p:scale>
        <p:origin x="792" y="192"/>
      </p:cViewPr>
      <p:guideLst>
        <p:guide pos="5760"/>
        <p:guide orient="horz" pos="32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39" Type="http://schemas.microsoft.com/office/2015/10/relationships/revisionInfo" Target="revisionInfo.xml"/><Relationship Id="rId21" Type="http://schemas.openxmlformats.org/officeDocument/2006/relationships/font" Target="fonts/font5.fntdata"/><Relationship Id="rId34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33" Type="http://schemas.openxmlformats.org/officeDocument/2006/relationships/commentAuthors" Target="commentAuthors.xml"/><Relationship Id="rId38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29" Type="http://schemas.openxmlformats.org/officeDocument/2006/relationships/font" Target="fonts/font13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font" Target="fonts/font8.fntdata"/><Relationship Id="rId32" Type="http://schemas.openxmlformats.org/officeDocument/2006/relationships/font" Target="fonts/font16.fntdata"/><Relationship Id="rId37" Type="http://schemas.openxmlformats.org/officeDocument/2006/relationships/tableStyles" Target="tableStyles.xml"/><Relationship Id="rId40" Type="http://schemas.microsoft.com/office/2018/10/relationships/authors" Target="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font" Target="fonts/font7.fntdata"/><Relationship Id="rId28" Type="http://schemas.openxmlformats.org/officeDocument/2006/relationships/font" Target="fonts/font12.fntdata"/><Relationship Id="rId36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font" Target="fonts/font3.fntdata"/><Relationship Id="rId31" Type="http://schemas.openxmlformats.org/officeDocument/2006/relationships/font" Target="fonts/font15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font" Target="fonts/font6.fntdata"/><Relationship Id="rId27" Type="http://schemas.openxmlformats.org/officeDocument/2006/relationships/font" Target="fonts/font11.fntdata"/><Relationship Id="rId30" Type="http://schemas.openxmlformats.org/officeDocument/2006/relationships/font" Target="fonts/font14.fntdata"/><Relationship Id="rId35" Type="http://schemas.openxmlformats.org/officeDocument/2006/relationships/viewProps" Target="view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nnah Saenz" userId="S::hannah.saenz@ivanti.com::b9ea6ae8-e869-4309-9f7c-6d5ac51eefa7" providerId="AD" clId="Web-{D8ED7B27-0588-5043-071B-B20F254DF147}"/>
    <pc:docChg chg="modSld">
      <pc:chgData name="Hannah Saenz" userId="S::hannah.saenz@ivanti.com::b9ea6ae8-e869-4309-9f7c-6d5ac51eefa7" providerId="AD" clId="Web-{D8ED7B27-0588-5043-071B-B20F254DF147}" dt="2024-05-10T14:11:45.060" v="0" actId="1076"/>
      <pc:docMkLst>
        <pc:docMk/>
      </pc:docMkLst>
      <pc:sldChg chg="modSp">
        <pc:chgData name="Hannah Saenz" userId="S::hannah.saenz@ivanti.com::b9ea6ae8-e869-4309-9f7c-6d5ac51eefa7" providerId="AD" clId="Web-{D8ED7B27-0588-5043-071B-B20F254DF147}" dt="2024-05-10T14:11:45.060" v="0" actId="1076"/>
        <pc:sldMkLst>
          <pc:docMk/>
          <pc:sldMk cId="1636541435" sldId="2147478938"/>
        </pc:sldMkLst>
        <pc:spChg chg="mod">
          <ac:chgData name="Hannah Saenz" userId="S::hannah.saenz@ivanti.com::b9ea6ae8-e869-4309-9f7c-6d5ac51eefa7" providerId="AD" clId="Web-{D8ED7B27-0588-5043-071B-B20F254DF147}" dt="2024-05-10T14:11:45.060" v="0" actId="1076"/>
          <ac:spMkLst>
            <pc:docMk/>
            <pc:sldMk cId="1636541435" sldId="2147478938"/>
            <ac:spMk id="2" creationId="{77D888F0-F054-8E50-5114-3F53B6A221D3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FD3440-A990-B743-94FD-1272A487B74C}" type="datetimeFigureOut">
              <a:rPr lang="en-US" smtClean="0"/>
              <a:t>5/10/2024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9D702E-58EF-6646-AF43-A7D5FE7CEE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33553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9D702E-58EF-6646-AF43-A7D5FE7CEE5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249851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9D702E-58EF-6646-AF43-A7D5FE7CEE5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72426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38FFB-0A3C-9A16-73F1-0B3CFD26A5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22D522B-8DD0-956B-812D-AFE7C95C2EF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509E2FA-CA14-6746-1038-1F451B7E09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481F5A-C42A-C8D7-495B-E086B4F27FC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6C0BA5-3971-3645-86F9-CC5C47721CEF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16057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6C0BA5-3971-3645-86F9-CC5C47721CEF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9234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6C0BA5-3971-3645-86F9-CC5C47721CEF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34823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6C0BA5-3971-3645-86F9-CC5C47721CEF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01944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6C0BA5-3971-3645-86F9-CC5C47721CEF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92123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6C0BA5-3971-3645-86F9-CC5C47721CEF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68956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6C0BA5-3971-3645-86F9-CC5C47721CEF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54723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9D702E-58EF-6646-AF43-A7D5FE7CEE5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03833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9D702E-58EF-6646-AF43-A7D5FE7CEE5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44644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erson using a tablet at night&#10;&#10;Description automatically generated">
            <a:extLst>
              <a:ext uri="{FF2B5EF4-FFF2-40B4-BE49-F238E27FC236}">
                <a16:creationId xmlns:a16="http://schemas.microsoft.com/office/drawing/2014/main" id="{C28AA81F-479C-1738-82C6-45109EBBD19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 i="0">
                <a:latin typeface="Inter" panose="020B05020300000000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 b="1" i="0">
                <a:latin typeface="Inter" panose="020B05020300000000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 b="1" i="0">
                <a:latin typeface="Inter" panose="020B05020300000000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fld id="{1D8BD707-D9CF-40AE-B4C6-C98DA3205C09}" type="datetimeFigureOut">
              <a:rPr lang="en-US" smtClean="0"/>
              <a:pPr/>
              <a:t>5/10/2024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 b="1" i="0">
                <a:latin typeface="Inter" panose="020B0502030000000004" pitchFamily="34" charset="0"/>
              </a:defRPr>
            </a:lvl1pPr>
            <a:lvl2pPr>
              <a:defRPr b="1" i="0">
                <a:latin typeface="Inter" panose="020B0502030000000004" pitchFamily="34" charset="0"/>
              </a:defRPr>
            </a:lvl2pPr>
            <a:lvl3pPr>
              <a:defRPr b="1" i="0">
                <a:latin typeface="Inter" panose="020B0502030000000004" pitchFamily="34" charset="0"/>
              </a:defRPr>
            </a:lvl3pPr>
            <a:lvl4pPr>
              <a:defRPr b="1" i="0">
                <a:latin typeface="Inter" panose="020B0502030000000004" pitchFamily="34" charset="0"/>
              </a:defRPr>
            </a:lvl4pPr>
            <a:lvl5pPr>
              <a:defRPr b="1" i="0">
                <a:latin typeface="Inter" panose="020B05020300000000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fld id="{1D8BD707-D9CF-40AE-B4C6-C98DA3205C09}" type="datetimeFigureOut">
              <a:rPr lang="en-US" smtClean="0"/>
              <a:pPr/>
              <a:t>5/10/2024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 b="1" i="0">
                <a:latin typeface="Inter" panose="020B0502030000000004" pitchFamily="34" charset="0"/>
              </a:defRPr>
            </a:lvl1pPr>
            <a:lvl2pPr>
              <a:defRPr b="1" i="0">
                <a:latin typeface="Inter" panose="020B0502030000000004" pitchFamily="34" charset="0"/>
              </a:defRPr>
            </a:lvl2pPr>
            <a:lvl3pPr>
              <a:defRPr b="1" i="0">
                <a:latin typeface="Inter" panose="020B0502030000000004" pitchFamily="34" charset="0"/>
              </a:defRPr>
            </a:lvl3pPr>
            <a:lvl4pPr>
              <a:defRPr b="1" i="0">
                <a:latin typeface="Inter" panose="020B0502030000000004" pitchFamily="34" charset="0"/>
              </a:defRPr>
            </a:lvl4pPr>
            <a:lvl5pPr>
              <a:defRPr b="1" i="0">
                <a:latin typeface="Inter" panose="020B05020300000000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fld id="{1D8BD707-D9CF-40AE-B4C6-C98DA3205C09}" type="datetimeFigureOut">
              <a:rPr lang="en-US" smtClean="0"/>
              <a:pPr/>
              <a:t>5/10/2024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ivanti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05109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rple - textur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2">
            <a:extLst>
              <a:ext uri="{FF2B5EF4-FFF2-40B4-BE49-F238E27FC236}">
                <a16:creationId xmlns:a16="http://schemas.microsoft.com/office/drawing/2014/main" id="{9BBEF499-5A6B-F38E-7930-AAC4A242C857}"/>
              </a:ext>
            </a:extLst>
          </p:cNvPr>
          <p:cNvSpPr/>
          <p:nvPr userDrawn="1"/>
        </p:nvSpPr>
        <p:spPr>
          <a:xfrm flipH="1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2"/>
            <a:stretch>
              <a:fillRect l="-37" r="-37"/>
            </a:stretch>
          </a:blipFill>
        </p:spPr>
        <p:txBody>
          <a:bodyPr/>
          <a:lstStyle/>
          <a:p>
            <a:endParaRPr lang="en-US" b="1">
              <a:latin typeface="Inter" panose="020B05020300000000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rple - textur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2">
            <a:extLst>
              <a:ext uri="{FF2B5EF4-FFF2-40B4-BE49-F238E27FC236}">
                <a16:creationId xmlns:a16="http://schemas.microsoft.com/office/drawing/2014/main" id="{9BBEF499-5A6B-F38E-7930-AAC4A242C857}"/>
              </a:ext>
            </a:extLst>
          </p:cNvPr>
          <p:cNvSpPr/>
          <p:nvPr userDrawn="1"/>
        </p:nvSpPr>
        <p:spPr>
          <a:xfrm>
            <a:off x="0" y="0"/>
            <a:ext cx="18287999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2"/>
            <a:stretch>
              <a:fillRect l="-37" r="-37"/>
            </a:stretch>
          </a:blipFill>
        </p:spPr>
        <p:txBody>
          <a:bodyPr/>
          <a:lstStyle/>
          <a:p>
            <a:endParaRPr lang="en-US" b="1">
              <a:latin typeface="Inter" panose="020B050203000000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15914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i="0" cap="all">
                <a:latin typeface="Inter" panose="020B05020300000000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b="1" i="0">
                <a:solidFill>
                  <a:schemeClr val="tx1">
                    <a:tint val="75000"/>
                  </a:schemeClr>
                </a:solidFill>
                <a:latin typeface="Inter" panose="020B05020300000000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fld id="{1D8BD707-D9CF-40AE-B4C6-C98DA3205C09}" type="datetimeFigureOut">
              <a:rPr lang="en-US" smtClean="0"/>
              <a:pPr/>
              <a:t>5/10/2024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 b="1" i="0">
                <a:latin typeface="Inter" panose="020B0502030000000004" pitchFamily="34" charset="0"/>
              </a:defRPr>
            </a:lvl1pPr>
            <a:lvl2pPr>
              <a:defRPr sz="2400" b="1" i="0">
                <a:latin typeface="Inter" panose="020B0502030000000004" pitchFamily="34" charset="0"/>
              </a:defRPr>
            </a:lvl2pPr>
            <a:lvl3pPr>
              <a:defRPr sz="2000" b="1" i="0">
                <a:latin typeface="Inter" panose="020B0502030000000004" pitchFamily="34" charset="0"/>
              </a:defRPr>
            </a:lvl3pPr>
            <a:lvl4pPr>
              <a:defRPr sz="1800" b="1" i="0">
                <a:latin typeface="Inter" panose="020B0502030000000004" pitchFamily="34" charset="0"/>
              </a:defRPr>
            </a:lvl4pPr>
            <a:lvl5pPr>
              <a:defRPr sz="1800" b="1" i="0">
                <a:latin typeface="Inter" panose="020B05020300000000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 b="1" i="0">
                <a:latin typeface="Inter" panose="020B0502030000000004" pitchFamily="34" charset="0"/>
              </a:defRPr>
            </a:lvl1pPr>
            <a:lvl2pPr>
              <a:defRPr sz="2400" b="1" i="0">
                <a:latin typeface="Inter" panose="020B0502030000000004" pitchFamily="34" charset="0"/>
              </a:defRPr>
            </a:lvl2pPr>
            <a:lvl3pPr>
              <a:defRPr sz="2000" b="1" i="0">
                <a:latin typeface="Inter" panose="020B0502030000000004" pitchFamily="34" charset="0"/>
              </a:defRPr>
            </a:lvl3pPr>
            <a:lvl4pPr>
              <a:defRPr sz="1800" b="1" i="0">
                <a:latin typeface="Inter" panose="020B0502030000000004" pitchFamily="34" charset="0"/>
              </a:defRPr>
            </a:lvl4pPr>
            <a:lvl5pPr>
              <a:defRPr sz="1800" b="1" i="0">
                <a:latin typeface="Inter" panose="020B05020300000000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fld id="{1D8BD707-D9CF-40AE-B4C6-C98DA3205C09}" type="datetimeFigureOut">
              <a:rPr lang="en-US" smtClean="0"/>
              <a:pPr/>
              <a:t>5/10/2024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 i="0">
                <a:latin typeface="Inter" panose="020B05020300000000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 b="1" i="0">
                <a:latin typeface="Inter" panose="020B0502030000000004" pitchFamily="34" charset="0"/>
              </a:defRPr>
            </a:lvl1pPr>
            <a:lvl2pPr>
              <a:defRPr sz="2000" b="1" i="0">
                <a:latin typeface="Inter" panose="020B0502030000000004" pitchFamily="34" charset="0"/>
              </a:defRPr>
            </a:lvl2pPr>
            <a:lvl3pPr>
              <a:defRPr sz="1800" b="1" i="0">
                <a:latin typeface="Inter" panose="020B0502030000000004" pitchFamily="34" charset="0"/>
              </a:defRPr>
            </a:lvl3pPr>
            <a:lvl4pPr>
              <a:defRPr sz="1600" b="1" i="0">
                <a:latin typeface="Inter" panose="020B0502030000000004" pitchFamily="34" charset="0"/>
              </a:defRPr>
            </a:lvl4pPr>
            <a:lvl5pPr>
              <a:defRPr sz="1600" b="1" i="0">
                <a:latin typeface="Inter" panose="020B05020300000000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 i="0">
                <a:latin typeface="Inter" panose="020B05020300000000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 b="1" i="0">
                <a:latin typeface="Inter" panose="020B0502030000000004" pitchFamily="34" charset="0"/>
              </a:defRPr>
            </a:lvl1pPr>
            <a:lvl2pPr>
              <a:defRPr sz="2000" b="1" i="0">
                <a:latin typeface="Inter" panose="020B0502030000000004" pitchFamily="34" charset="0"/>
              </a:defRPr>
            </a:lvl2pPr>
            <a:lvl3pPr>
              <a:defRPr sz="1800" b="1" i="0">
                <a:latin typeface="Inter" panose="020B0502030000000004" pitchFamily="34" charset="0"/>
              </a:defRPr>
            </a:lvl3pPr>
            <a:lvl4pPr>
              <a:defRPr sz="1600" b="1" i="0">
                <a:latin typeface="Inter" panose="020B0502030000000004" pitchFamily="34" charset="0"/>
              </a:defRPr>
            </a:lvl4pPr>
            <a:lvl5pPr>
              <a:defRPr sz="1600" b="1" i="0">
                <a:latin typeface="Inter" panose="020B05020300000000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fld id="{1D8BD707-D9CF-40AE-B4C6-C98DA3205C09}" type="datetimeFigureOut">
              <a:rPr lang="en-US" smtClean="0"/>
              <a:pPr/>
              <a:t>5/10/2024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fld id="{1D8BD707-D9CF-40AE-B4C6-C98DA3205C09}" type="datetimeFigureOut">
              <a:rPr lang="en-US" smtClean="0"/>
              <a:pPr/>
              <a:t>5/10/2024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fld id="{1D8BD707-D9CF-40AE-B4C6-C98DA3205C09}" type="datetimeFigureOut">
              <a:rPr lang="en-US" smtClean="0"/>
              <a:pPr/>
              <a:t>5/10/2024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 i="0">
                <a:latin typeface="Inter" panose="020B05020300000000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 b="1" i="0">
                <a:latin typeface="Inter" panose="020B0502030000000004" pitchFamily="34" charset="0"/>
              </a:defRPr>
            </a:lvl1pPr>
            <a:lvl2pPr>
              <a:defRPr sz="2800" b="1" i="0">
                <a:latin typeface="Inter" panose="020B0502030000000004" pitchFamily="34" charset="0"/>
              </a:defRPr>
            </a:lvl2pPr>
            <a:lvl3pPr>
              <a:defRPr sz="2400" b="1" i="0">
                <a:latin typeface="Inter" panose="020B0502030000000004" pitchFamily="34" charset="0"/>
              </a:defRPr>
            </a:lvl3pPr>
            <a:lvl4pPr>
              <a:defRPr sz="2000" b="1" i="0">
                <a:latin typeface="Inter" panose="020B0502030000000004" pitchFamily="34" charset="0"/>
              </a:defRPr>
            </a:lvl4pPr>
            <a:lvl5pPr>
              <a:defRPr sz="2000" b="1" i="0">
                <a:latin typeface="Inter" panose="020B05020300000000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 b="1" i="0">
                <a:latin typeface="Inter" panose="020B05020300000000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fld id="{1D8BD707-D9CF-40AE-B4C6-C98DA3205C09}" type="datetimeFigureOut">
              <a:rPr lang="en-US" smtClean="0"/>
              <a:pPr/>
              <a:t>5/10/2024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 i="0">
                <a:solidFill>
                  <a:schemeClr val="tx1">
                    <a:tint val="75000"/>
                  </a:schemeClr>
                </a:solidFill>
                <a:latin typeface="Inter" panose="020B0502030000000004" pitchFamily="34" charset="0"/>
              </a:defRPr>
            </a:lvl1pPr>
          </a:lstStyle>
          <a:p>
            <a:fld id="{1D8BD707-D9CF-40AE-B4C6-C98DA3205C09}" type="datetimeFigureOut">
              <a:rPr lang="en-US" smtClean="0"/>
              <a:pPr/>
              <a:t>5/10/2024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>
                <a:solidFill>
                  <a:schemeClr val="tx1">
                    <a:tint val="75000"/>
                  </a:schemeClr>
                </a:solidFill>
                <a:latin typeface="Inter" panose="020B05020300000000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i="0">
                <a:solidFill>
                  <a:schemeClr val="tx1">
                    <a:tint val="75000"/>
                  </a:schemeClr>
                </a:solidFill>
                <a:latin typeface="Inter" panose="020B0502030000000004" pitchFamily="34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b="1" i="0" kern="1200">
          <a:solidFill>
            <a:schemeClr val="tx1"/>
          </a:solidFill>
          <a:latin typeface="Inter" panose="020B0502030000000004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b="1" i="0" kern="1200">
          <a:solidFill>
            <a:schemeClr val="tx1"/>
          </a:solidFill>
          <a:latin typeface="Inter" panose="020B0502030000000004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b="1" i="0" kern="1200">
          <a:solidFill>
            <a:schemeClr val="tx1"/>
          </a:solidFill>
          <a:latin typeface="Inter" panose="020B05020300000000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b="1" i="0" kern="1200">
          <a:solidFill>
            <a:schemeClr val="tx1"/>
          </a:solidFill>
          <a:latin typeface="Inter" panose="020B05020300000000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b="1" i="0" kern="1200">
          <a:solidFill>
            <a:schemeClr val="tx1"/>
          </a:solidFill>
          <a:latin typeface="Inter" panose="020B05020300000000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b="1" i="0" kern="1200">
          <a:solidFill>
            <a:schemeClr val="tx1"/>
          </a:solidFill>
          <a:latin typeface="Inter" panose="020B05020300000000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ivanti.com/de/suem-report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5" Type="http://schemas.openxmlformats.org/officeDocument/2006/relationships/hyperlink" Target="http://www.ivanti.com/research" TargetMode="External"/><Relationship Id="rId4" Type="http://schemas.openxmlformats.org/officeDocument/2006/relationships/hyperlink" Target="https://www.ivanti.com/resources/research-reports/state-of-cybersecurity-report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14818472" y="990266"/>
            <a:ext cx="2794125" cy="1189272"/>
          </a:xfrm>
          <a:custGeom>
            <a:avLst/>
            <a:gdLst/>
            <a:ahLst/>
            <a:cxnLst/>
            <a:rect l="l" t="t" r="r" b="b"/>
            <a:pathLst>
              <a:path w="1986594" h="845560">
                <a:moveTo>
                  <a:pt x="0" y="0"/>
                </a:moveTo>
                <a:lnTo>
                  <a:pt x="1986594" y="0"/>
                </a:lnTo>
                <a:lnTo>
                  <a:pt x="1986594" y="845560"/>
                </a:lnTo>
                <a:lnTo>
                  <a:pt x="0" y="84556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 b="1">
              <a:latin typeface="Inter" panose="020B0502030000000004" pitchFamily="34" charset="0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848114" y="867571"/>
            <a:ext cx="12920107" cy="5642570"/>
          </a:xfrm>
          <a:prstGeom prst="rect">
            <a:avLst/>
          </a:prstGeom>
          <a:effectLst>
            <a:outerShdw blurRad="88900" dist="38100" dir="3300000">
              <a:srgbClr val="000000">
                <a:alpha val="5000"/>
              </a:srgbClr>
            </a:outerShdw>
          </a:effectLst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1000"/>
              </a:lnSpc>
            </a:pPr>
            <a:r>
              <a:rPr lang="de-de" sz="10500" b="1" dirty="0">
                <a:solidFill>
                  <a:srgbClr val="FFFFFF"/>
                </a:solidFill>
                <a:effectLst>
                  <a:outerShdw blurRad="190500" dist="50800" dir="5400000" algn="ctr" rotWithShape="0">
                    <a:srgbClr val="000000">
                      <a:alpha val="74693"/>
                    </a:srgbClr>
                  </a:outerShdw>
                </a:effectLst>
                <a:latin typeface="Arial"/>
                <a:cs typeface="Arial"/>
              </a:rPr>
              <a:t>Secure Unified</a:t>
            </a:r>
          </a:p>
          <a:p>
            <a:pPr>
              <a:lnSpc>
                <a:spcPts val="11000"/>
              </a:lnSpc>
            </a:pPr>
            <a:r>
              <a:rPr lang="de-de" sz="10500" b="1" dirty="0" err="1">
                <a:solidFill>
                  <a:srgbClr val="FFFFFF"/>
                </a:solidFill>
                <a:effectLst>
                  <a:outerShdw blurRad="190500" dist="50800" dir="5400000" algn="ctr" rotWithShape="0">
                    <a:srgbClr val="000000">
                      <a:alpha val="74693"/>
                    </a:srgbClr>
                  </a:outerShdw>
                </a:effectLst>
                <a:latin typeface="Arial"/>
                <a:cs typeface="Arial"/>
              </a:rPr>
              <a:t>Endpoint</a:t>
            </a:r>
            <a:r>
              <a:rPr lang="de-de" sz="10500" b="1" dirty="0">
                <a:solidFill>
                  <a:srgbClr val="FFFFFF"/>
                </a:solidFill>
                <a:effectLst>
                  <a:outerShdw blurRad="190500" dist="50800" dir="5400000" algn="ctr" rotWithShape="0">
                    <a:srgbClr val="000000">
                      <a:alpha val="74693"/>
                    </a:srgbClr>
                  </a:outerShdw>
                </a:effectLst>
                <a:latin typeface="Arial"/>
                <a:cs typeface="Arial"/>
              </a:rPr>
              <a:t> </a:t>
            </a:r>
            <a:br>
              <a:rPr lang="de-de" sz="10500" b="1" dirty="0">
                <a:solidFill>
                  <a:srgbClr val="FFFFFF"/>
                </a:solidFill>
                <a:effectLst>
                  <a:outerShdw blurRad="190500" dist="50800" dir="5400000" algn="ctr" rotWithShape="0">
                    <a:srgbClr val="000000">
                      <a:alpha val="74693"/>
                    </a:srgbClr>
                  </a:outerShdw>
                </a:effectLst>
                <a:latin typeface="Arial"/>
                <a:cs typeface="Arial"/>
              </a:rPr>
            </a:br>
            <a:r>
              <a:rPr lang="de-de" sz="10500" b="1" dirty="0">
                <a:solidFill>
                  <a:srgbClr val="FFFFFF"/>
                </a:solidFill>
                <a:effectLst>
                  <a:outerShdw blurRad="190500" dist="50800" dir="5400000" algn="ctr" rotWithShape="0">
                    <a:srgbClr val="000000">
                      <a:alpha val="74693"/>
                    </a:srgbClr>
                  </a:outerShdw>
                </a:effectLst>
                <a:latin typeface="Arial"/>
                <a:cs typeface="Arial"/>
              </a:rPr>
              <a:t>Management</a:t>
            </a:r>
            <a:br>
              <a:rPr lang="de-de" sz="10500" b="1" dirty="0">
                <a:solidFill>
                  <a:srgbClr val="FFFFFF"/>
                </a:solidFill>
                <a:effectLst>
                  <a:outerShdw blurRad="190500" dist="50800" dir="5400000" algn="ctr" rotWithShape="0">
                    <a:srgbClr val="000000">
                      <a:alpha val="74693"/>
                    </a:srgbClr>
                  </a:outerShdw>
                </a:effectLst>
                <a:latin typeface="Arial"/>
                <a:cs typeface="Arial"/>
              </a:rPr>
            </a:br>
            <a:endParaRPr lang="de-de" sz="10500" b="1" dirty="0">
              <a:solidFill>
                <a:srgbClr val="FFFFFF"/>
              </a:solidFill>
              <a:effectLst>
                <a:outerShdw blurRad="190500" dist="50800" dir="5400000" algn="ctr" rotWithShape="0">
                  <a:srgbClr val="000000">
                    <a:alpha val="74693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927795" y="5507174"/>
            <a:ext cx="8221781" cy="1436291"/>
          </a:xfrm>
          <a:prstGeom prst="rect">
            <a:avLst/>
          </a:prstGeom>
          <a:effectLst>
            <a:outerShdw blurRad="256450" dir="2700000" sx="99913" sy="99913" algn="tl" rotWithShape="0">
              <a:schemeClr val="tx1">
                <a:alpha val="51228"/>
              </a:schemeClr>
            </a:outerShdw>
          </a:effectLst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599"/>
              </a:lnSpc>
              <a:spcBef>
                <a:spcPct val="0"/>
              </a:spcBef>
            </a:pPr>
            <a:r>
              <a:rPr lang="de-de" sz="4800" b="1" dirty="0">
                <a:solidFill>
                  <a:srgbClr val="FFFFFF"/>
                </a:solidFill>
                <a:effectLst>
                  <a:outerShdw blurRad="190500" dist="50800" dir="5400000" algn="ctr" rotWithShape="0">
                    <a:srgbClr val="000000">
                      <a:alpha val="74693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Executive Summary </a:t>
            </a:r>
            <a:br>
              <a:rPr lang="de-de" sz="4800" b="1" dirty="0">
                <a:solidFill>
                  <a:srgbClr val="FFFFFF"/>
                </a:solidFill>
                <a:effectLst>
                  <a:outerShdw blurRad="190500" dist="50800" dir="5400000" algn="ctr" rotWithShape="0">
                    <a:srgbClr val="000000">
                      <a:alpha val="74693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4800" b="1" dirty="0">
                <a:solidFill>
                  <a:srgbClr val="FFFFFF"/>
                </a:solidFill>
                <a:effectLst>
                  <a:outerShdw blurRad="190500" dist="50800" dir="5400000" algn="ctr" rotWithShape="0">
                    <a:srgbClr val="000000">
                      <a:alpha val="74693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und zentrale</a:t>
            </a:r>
            <a:r>
              <a:rPr lang="de-DE" sz="4800" b="1" dirty="0">
                <a:solidFill>
                  <a:srgbClr val="FFFFFF"/>
                </a:solidFill>
                <a:effectLst>
                  <a:outerShdw blurRad="190500" dist="50800" dir="5400000" algn="ctr" rotWithShape="0">
                    <a:srgbClr val="000000">
                      <a:alpha val="74693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4800" b="1" dirty="0">
                <a:solidFill>
                  <a:srgbClr val="FFFFFF"/>
                </a:solidFill>
                <a:effectLst>
                  <a:outerShdw blurRad="115782" dist="25400" dir="5400000" algn="ctr" rotWithShape="0">
                    <a:srgbClr val="000000">
                      <a:alpha val="74586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Erkenntnisse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925975" y="8828208"/>
            <a:ext cx="14940558" cy="9569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919"/>
              </a:lnSpc>
              <a:spcBef>
                <a:spcPct val="0"/>
              </a:spcBef>
            </a:pPr>
            <a:r>
              <a:rPr lang="de-de" sz="2800" dirty="0">
                <a:solidFill>
                  <a:srgbClr val="FFFFFF"/>
                </a:solidFill>
                <a:latin typeface="Arial" panose="020B0604020202020204" pitchFamily="34" charset="0"/>
                <a:ea typeface="Inter Medium" panose="020B0502030000000004" pitchFamily="34" charset="0"/>
                <a:cs typeface="Arial" panose="020B0604020202020204" pitchFamily="34" charset="0"/>
              </a:rPr>
              <a:t>Den vollständigen Report und alle Grafiken finden Sie unter </a:t>
            </a:r>
            <a:r>
              <a:rPr lang="fr-FR" sz="2800" dirty="0">
                <a:solidFill>
                  <a:schemeClr val="bg1"/>
                </a:solidFill>
                <a:latin typeface="Arial" panose="020B0604020202020204" pitchFamily="34" charset="0"/>
                <a:ea typeface="Inter Medium" panose="020B0502030000000004" pitchFamily="34" charset="0"/>
                <a:cs typeface="Arial" panose="020B0604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ivanti.com/suem-report</a:t>
            </a:r>
            <a:endParaRPr lang="fr-FR" sz="2800" dirty="0">
              <a:solidFill>
                <a:schemeClr val="bg1"/>
              </a:solidFill>
              <a:latin typeface="Arial" panose="020B0604020202020204" pitchFamily="34" charset="0"/>
              <a:ea typeface="Inter Medium" panose="020B0502030000000004" pitchFamily="34" charset="0"/>
              <a:cs typeface="Arial" panose="020B0604020202020204" pitchFamily="34" charset="0"/>
            </a:endParaRPr>
          </a:p>
          <a:p>
            <a:pPr>
              <a:lnSpc>
                <a:spcPts val="3919"/>
              </a:lnSpc>
              <a:spcBef>
                <a:spcPct val="0"/>
              </a:spcBef>
            </a:pPr>
            <a:endParaRPr lang="de-de" sz="2800" dirty="0">
              <a:solidFill>
                <a:schemeClr val="bg1"/>
              </a:solidFill>
              <a:latin typeface="Arial" panose="020B0604020202020204" pitchFamily="34" charset="0"/>
              <a:ea typeface="Inter Medium" panose="020B05020300000000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65E5CAD-E61E-45D2-27C6-16DD64CC80ED}"/>
              </a:ext>
            </a:extLst>
          </p:cNvPr>
          <p:cNvSpPr/>
          <p:nvPr/>
        </p:nvSpPr>
        <p:spPr>
          <a:xfrm>
            <a:off x="8805929" y="8822028"/>
            <a:ext cx="4962292" cy="52968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9157532" y="1561304"/>
            <a:ext cx="8101768" cy="52578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067"/>
              </a:lnSpc>
            </a:pPr>
            <a:r>
              <a:rPr lang="de-de" sz="3599" b="1" dirty="0">
                <a:solidFill>
                  <a:srgbClr val="FFFFFF"/>
                </a:solidFill>
                <a:latin typeface="Inter" panose="020B0502030000000004" pitchFamily="34" charset="0"/>
              </a:rPr>
              <a:t>Förderung eines sicheren BYOD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7711946" y="1314451"/>
            <a:ext cx="1021010" cy="1021010"/>
            <a:chOff x="0" y="0"/>
            <a:chExt cx="812800" cy="8128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US" b="1">
                <a:latin typeface="Inter" panose="020B0502030000000004" pitchFamily="34" charset="0"/>
              </a:endParaRP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080"/>
                </a:lnSpc>
              </a:pPr>
              <a:endParaRPr b="1">
                <a:latin typeface="Inter" panose="020B0502030000000004" pitchFamily="34" charset="0"/>
              </a:endParaRPr>
            </a:p>
          </p:txBody>
        </p:sp>
      </p:grpSp>
      <p:sp>
        <p:nvSpPr>
          <p:cNvPr id="21" name="TextBox 21"/>
          <p:cNvSpPr txBox="1"/>
          <p:nvPr/>
        </p:nvSpPr>
        <p:spPr>
          <a:xfrm>
            <a:off x="8925860" y="2554980"/>
            <a:ext cx="7560234" cy="23559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694055" lvl="1" indent="-457200">
              <a:lnSpc>
                <a:spcPts val="3079"/>
              </a:lnSpc>
              <a:buFont typeface="+mj-lt"/>
              <a:buAutoNum type="arabicPeriod"/>
            </a:pPr>
            <a:r>
              <a:rPr lang="de-de" sz="24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Welche Protokolle und Best Practices (falls vorhanden) hat Ihr Unternehmen im Zusammenhang mit BYOD eingeführt? ​</a:t>
            </a:r>
          </a:p>
          <a:p>
            <a:pPr marL="694055" lvl="1" indent="-457200">
              <a:lnSpc>
                <a:spcPts val="3079"/>
              </a:lnSpc>
              <a:buFont typeface="+mj-lt"/>
              <a:buAutoNum type="arabicPeriod"/>
            </a:pPr>
            <a:endParaRPr lang="en-US" sz="24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94055" lvl="1" indent="-457200">
              <a:lnSpc>
                <a:spcPts val="3079"/>
              </a:lnSpc>
              <a:buFont typeface="+mj-lt"/>
              <a:buAutoNum type="arabicPeriod"/>
            </a:pPr>
            <a:r>
              <a:rPr lang="de-de" sz="2400" dirty="0">
                <a:solidFill>
                  <a:srgbClr val="FFFFFF"/>
                </a:solidFill>
                <a:latin typeface="Arial"/>
                <a:cs typeface="Arial"/>
              </a:rPr>
              <a:t>Wenn Sie BYOD zulassen, was tun Sie, um die Einhaltung der Geräte-Compliance zu gewährleisten und die persönlichen</a:t>
            </a:r>
            <a:br>
              <a:rPr lang="de-de" sz="2400" dirty="0">
                <a:solidFill>
                  <a:srgbClr val="FFFFFF"/>
                </a:solidFill>
                <a:latin typeface="Arial"/>
                <a:cs typeface="Arial"/>
              </a:rPr>
            </a:br>
            <a:r>
              <a:rPr lang="de-de" sz="2400" dirty="0">
                <a:solidFill>
                  <a:srgbClr val="FFFFFF"/>
                </a:solidFill>
                <a:latin typeface="Arial"/>
                <a:cs typeface="Arial"/>
              </a:rPr>
              <a:t>Gerätedaten zu verwalten?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1403056-CF29-D266-D8C2-9E6391CEF9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11410" y="1577092"/>
            <a:ext cx="625410" cy="472638"/>
          </a:xfrm>
          <a:prstGeom prst="rect">
            <a:avLst/>
          </a:prstGeom>
        </p:spPr>
      </p:pic>
      <p:sp>
        <p:nvSpPr>
          <p:cNvPr id="11" name="TextBox 20">
            <a:extLst>
              <a:ext uri="{FF2B5EF4-FFF2-40B4-BE49-F238E27FC236}">
                <a16:creationId xmlns:a16="http://schemas.microsoft.com/office/drawing/2014/main" id="{DD29FC4A-9AE1-C058-5091-FB9B74FB2322}"/>
              </a:ext>
            </a:extLst>
          </p:cNvPr>
          <p:cNvSpPr txBox="1"/>
          <p:nvPr/>
        </p:nvSpPr>
        <p:spPr>
          <a:xfrm>
            <a:off x="1028700" y="1085850"/>
            <a:ext cx="5150427" cy="150265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>
              <a:lnSpc>
                <a:spcPts val="6160"/>
              </a:lnSpc>
              <a:spcBef>
                <a:spcPct val="0"/>
              </a:spcBef>
            </a:pPr>
            <a:r>
              <a:rPr lang="de-de" sz="4800" b="1" dirty="0">
                <a:solidFill>
                  <a:srgbClr val="FFFFFF"/>
                </a:solidFill>
                <a:latin typeface="Arial" panose="020B0604020202020204" pitchFamily="34" charset="0"/>
                <a:ea typeface="Inter"/>
                <a:cs typeface="Arial" panose="020B0604020202020204" pitchFamily="34" charset="0"/>
              </a:rPr>
              <a:t>Diskussions- </a:t>
            </a:r>
          </a:p>
          <a:p>
            <a:pPr marL="0" lvl="0" indent="0">
              <a:lnSpc>
                <a:spcPts val="5860"/>
              </a:lnSpc>
              <a:spcBef>
                <a:spcPct val="0"/>
              </a:spcBef>
            </a:pPr>
            <a:r>
              <a:rPr lang="de-de" sz="4800" b="1" dirty="0" err="1">
                <a:solidFill>
                  <a:srgbClr val="FFFFFF"/>
                </a:solidFill>
                <a:latin typeface="Arial" panose="020B0604020202020204" pitchFamily="34" charset="0"/>
                <a:ea typeface="Inter"/>
                <a:cs typeface="Arial" panose="020B0604020202020204" pitchFamily="34" charset="0"/>
              </a:rPr>
              <a:t>leitfaden</a:t>
            </a:r>
            <a:r>
              <a:rPr lang="de-de" sz="4800" b="1" dirty="0">
                <a:solidFill>
                  <a:srgbClr val="FFFFFF"/>
                </a:solidFill>
                <a:latin typeface="Arial" panose="020B0604020202020204" pitchFamily="34" charset="0"/>
                <a:ea typeface="Inter"/>
                <a:cs typeface="Arial" panose="020B0604020202020204" pitchFamily="34" charset="0"/>
              </a:rPr>
              <a:t>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E57FF18-369B-BC8A-4A87-13F6517825D2}"/>
              </a:ext>
            </a:extLst>
          </p:cNvPr>
          <p:cNvSpPr txBox="1"/>
          <p:nvPr/>
        </p:nvSpPr>
        <p:spPr>
          <a:xfrm>
            <a:off x="1028700" y="2800357"/>
            <a:ext cx="4433047" cy="31166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067"/>
              </a:lnSpc>
            </a:pPr>
            <a:r>
              <a:rPr lang="de-de" sz="3200" dirty="0">
                <a:solidFill>
                  <a:srgbClr val="FFFFFF"/>
                </a:solidFill>
                <a:latin typeface="Arial"/>
                <a:cs typeface="Arial"/>
              </a:rPr>
              <a:t>Fragen zur Bewertung Ihres Ansatzes für eine sichere einheitliche Endgeräteverwaltung</a:t>
            </a:r>
            <a:br>
              <a:rPr lang="de-de" sz="3200" dirty="0">
                <a:solidFill>
                  <a:srgbClr val="FFFFFF"/>
                </a:solidFill>
                <a:latin typeface="Arial"/>
                <a:cs typeface="Arial"/>
              </a:rPr>
            </a:br>
            <a:r>
              <a:rPr lang="de-de" sz="3200" dirty="0">
                <a:solidFill>
                  <a:srgbClr val="FFFFFF"/>
                </a:solidFill>
                <a:latin typeface="Arial"/>
                <a:cs typeface="Arial"/>
              </a:rPr>
              <a:t>(Secure Unified </a:t>
            </a:r>
            <a:r>
              <a:rPr lang="de-de" sz="3200" dirty="0" err="1">
                <a:solidFill>
                  <a:srgbClr val="FFFFFF"/>
                </a:solidFill>
                <a:latin typeface="Arial"/>
                <a:cs typeface="Arial"/>
              </a:rPr>
              <a:t>Endpoint</a:t>
            </a:r>
            <a:r>
              <a:rPr lang="de-de" sz="3200" dirty="0">
                <a:solidFill>
                  <a:srgbClr val="FFFFFF"/>
                </a:solidFill>
                <a:latin typeface="Arial"/>
                <a:cs typeface="Arial"/>
              </a:rPr>
              <a:t> Management)</a:t>
            </a:r>
          </a:p>
        </p:txBody>
      </p:sp>
    </p:spTree>
    <p:extLst>
      <p:ext uri="{BB962C8B-B14F-4D97-AF65-F5344CB8AC3E}">
        <p14:creationId xmlns:p14="http://schemas.microsoft.com/office/powerpoint/2010/main" val="1894050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BB4E0D-231C-6BDE-7AC8-B6E4737164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7BE499FF-3734-6810-87AB-4839A4015E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29" r="35529"/>
          <a:stretch/>
        </p:blipFill>
        <p:spPr>
          <a:xfrm>
            <a:off x="1" y="0"/>
            <a:ext cx="5292971" cy="1028700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3AB2A81-EB2E-94FA-B382-8553AB501FFE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6052008" y="1469985"/>
            <a:ext cx="10948815" cy="6995142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de-de" sz="2100" b="0">
                <a:ea typeface="Inter Light" panose="02000403000000020004" pitchFamily="2" charset="0"/>
              </a:rPr>
              <a:t>Dieser Report basiert auf einer im Oktober 2023 durchgeführten Umfrage unter über 7.300 Führungskräften, IT- und Cybersicherheitsexperten sowie Büroangestellten. Die vollständigen Umfrageergebnisse finden Sie im </a:t>
            </a:r>
            <a:r>
              <a:rPr lang="de-de" sz="2100" b="0">
                <a:ea typeface="Inter Light" panose="02000403000000020004" pitchFamily="2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Report zum Stand der Cybersicherheit 2024 Wendepunkt</a:t>
            </a:r>
            <a:r>
              <a:rPr lang="de-de" sz="2100" b="0">
                <a:ea typeface="Inter Light" panose="02000403000000020004" pitchFamily="2" charset="0"/>
              </a:rPr>
              <a:t>. </a:t>
            </a:r>
            <a:br>
              <a:rPr lang="de-de" sz="2100" b="0">
                <a:ea typeface="Inter Light" panose="02000403000000020004" pitchFamily="2" charset="0"/>
              </a:rPr>
            </a:br>
            <a:endParaRPr lang="de-de" sz="2100" b="0">
              <a:ea typeface="Inter Light" panose="02000403000000020004" pitchFamily="2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de-de" sz="2100" b="0">
                <a:ea typeface="Inter Light" panose="02000403000000020004" pitchFamily="2" charset="0"/>
              </a:rPr>
              <a:t>Diese Studie wurde von Ravn Research durchgeführt, und die Teilnehmer wurden von MSI Advanced Customer Insights ausgewählt. Die Umfrageergebnisse sind nicht gewichtet. Weitere länderspezifische Daten sind auf Anfrage erhältlich.</a:t>
            </a:r>
            <a:br>
              <a:rPr lang="de-de" sz="2100" b="0">
                <a:ea typeface="Inter Light" panose="02000403000000020004" pitchFamily="2" charset="0"/>
              </a:rPr>
            </a:br>
            <a:endParaRPr lang="de-de" sz="2100" b="0">
              <a:ea typeface="Inter Light" panose="02000403000000020004" pitchFamily="2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de-de" sz="2100" b="0">
                <a:ea typeface="Inter Light" panose="02000403000000020004" pitchFamily="2" charset="0"/>
              </a:rPr>
              <a:t>Weitere Ivanti-Forschungsergebnisse zur IT, Sicherheit und zur Zukunft der Arbeit finden Sie unter </a:t>
            </a:r>
            <a:r>
              <a:rPr lang="de-de" sz="2100" b="0">
                <a:ea typeface="Inter Light" panose="02000403000000020004" pitchFamily="2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ivanti.com/research</a:t>
            </a:r>
            <a:r>
              <a:rPr lang="de-de" sz="2100" b="0">
                <a:ea typeface="Inter Light" panose="02000403000000020004" pitchFamily="2" charset="0"/>
              </a:rPr>
              <a:t>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6D8FE0-5CC5-0DB5-BFC0-456CA1F09DFC}"/>
              </a:ext>
            </a:extLst>
          </p:cNvPr>
          <p:cNvSpPr txBox="1"/>
          <p:nvPr/>
        </p:nvSpPr>
        <p:spPr>
          <a:xfrm>
            <a:off x="8200042" y="9514367"/>
            <a:ext cx="9309984" cy="323165"/>
          </a:xfrm>
          <a:prstGeom prst="rect">
            <a:avLst/>
          </a:prstGeom>
          <a:noFill/>
        </p:spPr>
        <p:txBody>
          <a:bodyPr wrap="square" lIns="137160" tIns="68580" rIns="137160" bIns="68580" rtlCol="0" anchor="b">
            <a:spAutoFit/>
          </a:bodyPr>
          <a:lstStyle/>
          <a:p>
            <a:pPr algn="r"/>
            <a:r>
              <a:rPr lang="de-de" sz="1200" i="1">
                <a:solidFill>
                  <a:schemeClr val="tx1">
                    <a:lumMod val="75000"/>
                    <a:lumOff val="25000"/>
                  </a:schemeClr>
                </a:solidFill>
                <a:latin typeface="Inter Italic"/>
                <a:cs typeface="Arial"/>
              </a:rPr>
              <a:t>Copyright © 2024, Ivanti. Alle Rechte vorbehalten. SUEM-Report 2024. 05/24 DH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0149043-CECF-3CA3-8F81-BE78D52CD8C0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834419" y="3989903"/>
            <a:ext cx="4088735" cy="1464434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marL="0" indent="0">
              <a:buNone/>
            </a:pPr>
            <a:r>
              <a:rPr lang="de-de" sz="4800">
                <a:solidFill>
                  <a:schemeClr val="bg1"/>
                </a:solidFill>
                <a:ea typeface="Inter Semi Bold" panose="020B0502030000000004" pitchFamily="34" charset="0"/>
              </a:rPr>
              <a:t>Über die Studie</a:t>
            </a:r>
          </a:p>
        </p:txBody>
      </p:sp>
    </p:spTree>
    <p:extLst>
      <p:ext uri="{BB962C8B-B14F-4D97-AF65-F5344CB8AC3E}">
        <p14:creationId xmlns:p14="http://schemas.microsoft.com/office/powerpoint/2010/main" val="840785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7D888F0-F054-8E50-5114-3F53B6A221D3}"/>
              </a:ext>
            </a:extLst>
          </p:cNvPr>
          <p:cNvSpPr/>
          <p:nvPr/>
        </p:nvSpPr>
        <p:spPr>
          <a:xfrm>
            <a:off x="2" y="0"/>
            <a:ext cx="5292968" cy="10287000"/>
          </a:xfrm>
          <a:prstGeom prst="rect">
            <a:avLst/>
          </a:prstGeom>
          <a:solidFill>
            <a:srgbClr val="4E038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pic>
        <p:nvPicPr>
          <p:cNvPr id="3" name="Picture 2" descr="A red and purple squares&#10;&#10;Description automatically generated">
            <a:extLst>
              <a:ext uri="{FF2B5EF4-FFF2-40B4-BE49-F238E27FC236}">
                <a16:creationId xmlns:a16="http://schemas.microsoft.com/office/drawing/2014/main" id="{6727CF00-24E9-1F1A-0C18-8F643901634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8315"/>
          <a:stretch/>
        </p:blipFill>
        <p:spPr>
          <a:xfrm>
            <a:off x="-3" y="1"/>
            <a:ext cx="5292971" cy="5773004"/>
          </a:xfrm>
          <a:prstGeom prst="rect">
            <a:avLst/>
          </a:prstGeom>
        </p:spPr>
      </p:pic>
      <p:sp>
        <p:nvSpPr>
          <p:cNvPr id="4" name="Title 5">
            <a:extLst>
              <a:ext uri="{FF2B5EF4-FFF2-40B4-BE49-F238E27FC236}">
                <a16:creationId xmlns:a16="http://schemas.microsoft.com/office/drawing/2014/main" id="{5C67CAF3-CCAF-D303-F592-E754628075A3}"/>
              </a:ext>
            </a:extLst>
          </p:cNvPr>
          <p:cNvSpPr txBox="1">
            <a:spLocks/>
          </p:cNvSpPr>
          <p:nvPr/>
        </p:nvSpPr>
        <p:spPr>
          <a:xfrm>
            <a:off x="914401" y="694944"/>
            <a:ext cx="3803903" cy="1701015"/>
          </a:xfrm>
          <a:prstGeom prst="rect">
            <a:avLst/>
          </a:prstGeom>
        </p:spPr>
        <p:txBody>
          <a:bodyPr lIns="0" tIns="0" rIns="137160" bIns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3878263" algn="l"/>
              </a:tabLst>
              <a:defRPr sz="27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de-de" sz="4400" dirty="0">
                <a:solidFill>
                  <a:schemeClr val="bg1"/>
                </a:solidFill>
                <a:latin typeface="Arial"/>
                <a:ea typeface="Inter Light"/>
                <a:cs typeface="Arial"/>
              </a:rPr>
              <a:t>Zentrale Erkenntnis</a:t>
            </a:r>
            <a:br>
              <a:rPr lang="de-de" sz="3600" b="0" dirty="0">
                <a:ea typeface="Inter Light" panose="02000403000000020004" pitchFamily="2" charset="0"/>
              </a:rPr>
            </a:br>
            <a:endParaRPr lang="de-de" sz="3600" b="0" dirty="0">
              <a:ea typeface="Inter Light" panose="02000403000000020004" pitchFamily="2" charset="0"/>
            </a:endParaRPr>
          </a:p>
        </p:txBody>
      </p:sp>
      <p:sp>
        <p:nvSpPr>
          <p:cNvPr id="7" name="Title 5">
            <a:extLst>
              <a:ext uri="{FF2B5EF4-FFF2-40B4-BE49-F238E27FC236}">
                <a16:creationId xmlns:a16="http://schemas.microsoft.com/office/drawing/2014/main" id="{7619B00B-CA09-09B9-E078-92AD2BACAC42}"/>
              </a:ext>
            </a:extLst>
          </p:cNvPr>
          <p:cNvSpPr txBox="1">
            <a:spLocks/>
          </p:cNvSpPr>
          <p:nvPr/>
        </p:nvSpPr>
        <p:spPr>
          <a:xfrm>
            <a:off x="914401" y="2395959"/>
            <a:ext cx="3966072" cy="6316882"/>
          </a:xfrm>
          <a:prstGeom prst="rect">
            <a:avLst/>
          </a:prstGeom>
        </p:spPr>
        <p:txBody>
          <a:bodyPr lIns="0" tIns="0" rIns="137160" bIns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3878263" algn="l"/>
              </a:tabLst>
              <a:defRPr sz="27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de-de" sz="3200" b="0" dirty="0">
                <a:solidFill>
                  <a:schemeClr val="bg1"/>
                </a:solidFill>
                <a:ea typeface="Inter Light" panose="02000403000000020004" pitchFamily="2" charset="0"/>
              </a:rPr>
              <a:t>IT- und Sicherheitsteams sind in Bezug auf Tools, Prozesse und Prioritäten nicht aufeinander abgestimmt.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FB0B960-AC63-4E75-463F-7DA078BB6A2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29405" y="1404211"/>
            <a:ext cx="11300944" cy="7822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9098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7D888F0-F054-8E50-5114-3F53B6A221D3}"/>
              </a:ext>
            </a:extLst>
          </p:cNvPr>
          <p:cNvSpPr/>
          <p:nvPr/>
        </p:nvSpPr>
        <p:spPr>
          <a:xfrm>
            <a:off x="0" y="0"/>
            <a:ext cx="5292971" cy="10287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sp>
        <p:nvSpPr>
          <p:cNvPr id="4" name="Title 5">
            <a:extLst>
              <a:ext uri="{FF2B5EF4-FFF2-40B4-BE49-F238E27FC236}">
                <a16:creationId xmlns:a16="http://schemas.microsoft.com/office/drawing/2014/main" id="{5C67CAF3-CCAF-D303-F592-E754628075A3}"/>
              </a:ext>
            </a:extLst>
          </p:cNvPr>
          <p:cNvSpPr txBox="1">
            <a:spLocks/>
          </p:cNvSpPr>
          <p:nvPr/>
        </p:nvSpPr>
        <p:spPr>
          <a:xfrm>
            <a:off x="914401" y="1097280"/>
            <a:ext cx="3895344" cy="1609344"/>
          </a:xfrm>
          <a:prstGeom prst="rect">
            <a:avLst/>
          </a:prstGeom>
        </p:spPr>
        <p:txBody>
          <a:bodyPr lIns="0" tIns="0" rIns="137160" bIns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3878263" algn="l"/>
              </a:tabLst>
              <a:defRPr sz="27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de-de" sz="3600" dirty="0">
                <a:solidFill>
                  <a:srgbClr val="4E0389"/>
                </a:solidFill>
                <a:latin typeface="Arial"/>
                <a:ea typeface="Inter Light"/>
                <a:cs typeface="Arial"/>
              </a:rPr>
              <a:t>Warum dies wichtig ist</a:t>
            </a:r>
            <a:br>
              <a:rPr lang="de-de" sz="3600" b="0" dirty="0">
                <a:latin typeface="Arial"/>
                <a:ea typeface="Inter Light" panose="02000403000000020004" pitchFamily="2" charset="0"/>
                <a:cs typeface="Arial"/>
              </a:rPr>
            </a:br>
            <a:endParaRPr lang="de-de" sz="3600" b="0" dirty="0">
              <a:latin typeface="Arial"/>
              <a:ea typeface="Inter Light" panose="02000403000000020004" pitchFamily="2" charset="0"/>
              <a:cs typeface="Arial"/>
            </a:endParaRPr>
          </a:p>
        </p:txBody>
      </p:sp>
      <p:sp>
        <p:nvSpPr>
          <p:cNvPr id="7" name="Title 5">
            <a:extLst>
              <a:ext uri="{FF2B5EF4-FFF2-40B4-BE49-F238E27FC236}">
                <a16:creationId xmlns:a16="http://schemas.microsoft.com/office/drawing/2014/main" id="{7619B00B-CA09-09B9-E078-92AD2BACAC42}"/>
              </a:ext>
            </a:extLst>
          </p:cNvPr>
          <p:cNvSpPr txBox="1">
            <a:spLocks/>
          </p:cNvSpPr>
          <p:nvPr/>
        </p:nvSpPr>
        <p:spPr>
          <a:xfrm>
            <a:off x="914400" y="2395729"/>
            <a:ext cx="3895343" cy="6317112"/>
          </a:xfrm>
          <a:prstGeom prst="rect">
            <a:avLst/>
          </a:prstGeom>
        </p:spPr>
        <p:txBody>
          <a:bodyPr lIns="0" tIns="0" rIns="137160" bIns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3878263" algn="l"/>
              </a:tabLst>
              <a:defRPr sz="27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de-de" sz="3200" b="0" dirty="0">
                <a:ea typeface="Inter Light" panose="02000403000000020004" pitchFamily="2" charset="0"/>
              </a:rPr>
              <a:t>Wenn Endgerätesicherheit und -verwaltung nicht aufeinander abgestimmt sind, haben Unternehmen Schwierigkeiten, Risiken zu priorisieren und potenzielle Schwachstellen effizient zu beheben.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2C03F04-E678-5EF5-9755-376EC21DCB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29405" y="1334135"/>
            <a:ext cx="10774019" cy="8134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4731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7D888F0-F054-8E50-5114-3F53B6A221D3}"/>
              </a:ext>
            </a:extLst>
          </p:cNvPr>
          <p:cNvSpPr/>
          <p:nvPr/>
        </p:nvSpPr>
        <p:spPr>
          <a:xfrm>
            <a:off x="12995028" y="-1"/>
            <a:ext cx="5292972" cy="10287000"/>
          </a:xfrm>
          <a:prstGeom prst="rect">
            <a:avLst/>
          </a:prstGeom>
          <a:solidFill>
            <a:srgbClr val="4E038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pic>
        <p:nvPicPr>
          <p:cNvPr id="3" name="Picture 2" descr="A red and purple squares&#10;&#10;Description automatically generated">
            <a:extLst>
              <a:ext uri="{FF2B5EF4-FFF2-40B4-BE49-F238E27FC236}">
                <a16:creationId xmlns:a16="http://schemas.microsoft.com/office/drawing/2014/main" id="{6727CF00-24E9-1F1A-0C18-8F643901634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8315"/>
          <a:stretch/>
        </p:blipFill>
        <p:spPr>
          <a:xfrm>
            <a:off x="12995024" y="0"/>
            <a:ext cx="5292976" cy="5773004"/>
          </a:xfrm>
          <a:prstGeom prst="rect">
            <a:avLst/>
          </a:prstGeom>
        </p:spPr>
      </p:pic>
      <p:sp>
        <p:nvSpPr>
          <p:cNvPr id="5" name="Title 5">
            <a:extLst>
              <a:ext uri="{FF2B5EF4-FFF2-40B4-BE49-F238E27FC236}">
                <a16:creationId xmlns:a16="http://schemas.microsoft.com/office/drawing/2014/main" id="{955B4FA7-BC5B-93EB-8BFA-BE0A778CD0C7}"/>
              </a:ext>
            </a:extLst>
          </p:cNvPr>
          <p:cNvSpPr txBox="1">
            <a:spLocks/>
          </p:cNvSpPr>
          <p:nvPr/>
        </p:nvSpPr>
        <p:spPr>
          <a:xfrm>
            <a:off x="13913644" y="1627632"/>
            <a:ext cx="3803905" cy="1556967"/>
          </a:xfrm>
          <a:prstGeom prst="rect">
            <a:avLst/>
          </a:prstGeom>
        </p:spPr>
        <p:txBody>
          <a:bodyPr lIns="0" tIns="0" rIns="137160" bIns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3878263" algn="l"/>
              </a:tabLst>
              <a:defRPr sz="27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de-de" sz="4400" dirty="0">
                <a:solidFill>
                  <a:schemeClr val="bg1"/>
                </a:solidFill>
                <a:latin typeface="Arial"/>
                <a:ea typeface="Inter Light"/>
                <a:cs typeface="Arial"/>
              </a:rPr>
              <a:t>Zentrale Erkenntnis</a:t>
            </a:r>
            <a:br>
              <a:rPr lang="de-de" sz="3600" b="0" dirty="0">
                <a:ea typeface="Inter Light" panose="02000403000000020004" pitchFamily="2" charset="0"/>
              </a:rPr>
            </a:br>
            <a:endParaRPr lang="de-de" sz="3600" b="0" dirty="0">
              <a:ea typeface="Inter Light" panose="02000403000000020004" pitchFamily="2" charset="0"/>
            </a:endParaRPr>
          </a:p>
        </p:txBody>
      </p:sp>
      <p:sp>
        <p:nvSpPr>
          <p:cNvPr id="7" name="Title 5">
            <a:extLst>
              <a:ext uri="{FF2B5EF4-FFF2-40B4-BE49-F238E27FC236}">
                <a16:creationId xmlns:a16="http://schemas.microsoft.com/office/drawing/2014/main" id="{5FB9C75A-34E0-1C84-A735-FD8C1BAA4C5B}"/>
              </a:ext>
            </a:extLst>
          </p:cNvPr>
          <p:cNvSpPr txBox="1">
            <a:spLocks/>
          </p:cNvSpPr>
          <p:nvPr/>
        </p:nvSpPr>
        <p:spPr>
          <a:xfrm>
            <a:off x="13913644" y="3184599"/>
            <a:ext cx="4045171" cy="6389056"/>
          </a:xfrm>
          <a:prstGeom prst="rect">
            <a:avLst/>
          </a:prstGeom>
        </p:spPr>
        <p:txBody>
          <a:bodyPr lIns="0" tIns="0" rIns="137160" bIns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3878263" algn="l"/>
              </a:tabLst>
              <a:defRPr sz="27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de-de" sz="3200" b="0" dirty="0">
                <a:solidFill>
                  <a:schemeClr val="bg1"/>
                </a:solidFill>
                <a:ea typeface="Inter Light" panose="02000403000000020004" pitchFamily="2" charset="0"/>
              </a:rPr>
              <a:t>Integrierte Lösungen für Endgeräte-verwaltung und -sicherheit brechen abteilungsüber-greifende Datensilos auf und verbessern die Sichtbarkeit.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0F5BF1E-0FE6-06DB-09FB-80EA8DA8482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39034" y="2192464"/>
            <a:ext cx="11188030" cy="6254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048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7D888F0-F054-8E50-5114-3F53B6A221D3}"/>
              </a:ext>
            </a:extLst>
          </p:cNvPr>
          <p:cNvSpPr/>
          <p:nvPr/>
        </p:nvSpPr>
        <p:spPr>
          <a:xfrm>
            <a:off x="12995029" y="-5318"/>
            <a:ext cx="5292971" cy="10287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sp>
        <p:nvSpPr>
          <p:cNvPr id="4" name="Title 5">
            <a:extLst>
              <a:ext uri="{FF2B5EF4-FFF2-40B4-BE49-F238E27FC236}">
                <a16:creationId xmlns:a16="http://schemas.microsoft.com/office/drawing/2014/main" id="{5C67CAF3-CCAF-D303-F592-E754628075A3}"/>
              </a:ext>
            </a:extLst>
          </p:cNvPr>
          <p:cNvSpPr txBox="1">
            <a:spLocks/>
          </p:cNvSpPr>
          <p:nvPr/>
        </p:nvSpPr>
        <p:spPr>
          <a:xfrm>
            <a:off x="13909427" y="1847088"/>
            <a:ext cx="3895345" cy="1654514"/>
          </a:xfrm>
          <a:prstGeom prst="rect">
            <a:avLst/>
          </a:prstGeom>
        </p:spPr>
        <p:txBody>
          <a:bodyPr lIns="0" tIns="0" rIns="137160" bIns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3878263" algn="l"/>
              </a:tabLst>
              <a:defRPr sz="27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de-de" sz="3600" dirty="0">
                <a:solidFill>
                  <a:srgbClr val="4E0389"/>
                </a:solidFill>
                <a:latin typeface="Arial"/>
                <a:ea typeface="Inter Light"/>
                <a:cs typeface="Arial"/>
              </a:rPr>
              <a:t>Warum dies wichtig ist</a:t>
            </a:r>
            <a:br>
              <a:rPr lang="de-de" sz="3600" b="0" dirty="0">
                <a:latin typeface="Arial"/>
                <a:ea typeface="Inter Light" panose="02000403000000020004" pitchFamily="2" charset="0"/>
                <a:cs typeface="Arial"/>
              </a:rPr>
            </a:br>
            <a:endParaRPr lang="de-de" sz="3600" b="0" dirty="0">
              <a:latin typeface="Arial"/>
              <a:ea typeface="Inter Light" panose="02000403000000020004" pitchFamily="2" charset="0"/>
              <a:cs typeface="Arial"/>
            </a:endParaRPr>
          </a:p>
        </p:txBody>
      </p:sp>
      <p:sp>
        <p:nvSpPr>
          <p:cNvPr id="7" name="Title 5">
            <a:extLst>
              <a:ext uri="{FF2B5EF4-FFF2-40B4-BE49-F238E27FC236}">
                <a16:creationId xmlns:a16="http://schemas.microsoft.com/office/drawing/2014/main" id="{7619B00B-CA09-09B9-E078-92AD2BACAC42}"/>
              </a:ext>
            </a:extLst>
          </p:cNvPr>
          <p:cNvSpPr txBox="1">
            <a:spLocks/>
          </p:cNvSpPr>
          <p:nvPr/>
        </p:nvSpPr>
        <p:spPr>
          <a:xfrm>
            <a:off x="13909428" y="3190707"/>
            <a:ext cx="3895343" cy="6317112"/>
          </a:xfrm>
          <a:prstGeom prst="rect">
            <a:avLst/>
          </a:prstGeom>
        </p:spPr>
        <p:txBody>
          <a:bodyPr lIns="0" tIns="0" rIns="137160" bIns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3878263" algn="l"/>
              </a:tabLst>
              <a:defRPr sz="27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de-de" sz="3200" b="0" dirty="0">
                <a:ea typeface="Inter Light" panose="02000403000000020004" pitchFamily="2" charset="0"/>
              </a:rPr>
              <a:t>Unternehmen müssen Datensilos aufbrechen, um Automatisierungs-technologien zu nutzen, die Arbeits-abläufe verbessern und das Wachstum beschleunigen.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D20C8D7-11EB-C67D-1845-E753F78BEC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2410" y="1419826"/>
            <a:ext cx="11425045" cy="7147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6541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7D888F0-F054-8E50-5114-3F53B6A221D3}"/>
              </a:ext>
            </a:extLst>
          </p:cNvPr>
          <p:cNvSpPr/>
          <p:nvPr/>
        </p:nvSpPr>
        <p:spPr>
          <a:xfrm>
            <a:off x="-1" y="0"/>
            <a:ext cx="5486399" cy="10287000"/>
          </a:xfrm>
          <a:prstGeom prst="rect">
            <a:avLst/>
          </a:prstGeom>
          <a:solidFill>
            <a:srgbClr val="4E038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pic>
        <p:nvPicPr>
          <p:cNvPr id="3" name="Picture 2" descr="A red and purple squares&#10;&#10;Description automatically generated">
            <a:extLst>
              <a:ext uri="{FF2B5EF4-FFF2-40B4-BE49-F238E27FC236}">
                <a16:creationId xmlns:a16="http://schemas.microsoft.com/office/drawing/2014/main" id="{6727CF00-24E9-1F1A-0C18-8F643901634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8315"/>
          <a:stretch/>
        </p:blipFill>
        <p:spPr>
          <a:xfrm>
            <a:off x="0" y="0"/>
            <a:ext cx="5486402" cy="598397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9923F4A-BBC0-1A1D-26D4-25AF45F91F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97776" y="1434903"/>
            <a:ext cx="10075199" cy="7277938"/>
          </a:xfrm>
          <a:prstGeom prst="rect">
            <a:avLst/>
          </a:prstGeom>
        </p:spPr>
      </p:pic>
      <p:sp>
        <p:nvSpPr>
          <p:cNvPr id="7" name="Title 5">
            <a:extLst>
              <a:ext uri="{FF2B5EF4-FFF2-40B4-BE49-F238E27FC236}">
                <a16:creationId xmlns:a16="http://schemas.microsoft.com/office/drawing/2014/main" id="{6BDC03C6-1D3A-38AB-6A30-BE56913D3497}"/>
              </a:ext>
            </a:extLst>
          </p:cNvPr>
          <p:cNvSpPr txBox="1">
            <a:spLocks/>
          </p:cNvSpPr>
          <p:nvPr/>
        </p:nvSpPr>
        <p:spPr>
          <a:xfrm>
            <a:off x="914397" y="731520"/>
            <a:ext cx="3657604" cy="1664439"/>
          </a:xfrm>
          <a:prstGeom prst="rect">
            <a:avLst/>
          </a:prstGeom>
        </p:spPr>
        <p:txBody>
          <a:bodyPr lIns="0" tIns="0" rIns="137160" bIns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3878263" algn="l"/>
              </a:tabLst>
              <a:defRPr sz="27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de-de" sz="4400" dirty="0">
                <a:solidFill>
                  <a:schemeClr val="bg1"/>
                </a:solidFill>
                <a:latin typeface="Arial"/>
                <a:ea typeface="Inter Light"/>
                <a:cs typeface="Arial"/>
              </a:rPr>
              <a:t>Zentrale Erkenntnis:</a:t>
            </a:r>
            <a:br>
              <a:rPr lang="de-de" sz="3600" b="0" dirty="0">
                <a:ea typeface="Inter Light" panose="02000403000000020004" pitchFamily="2" charset="0"/>
              </a:rPr>
            </a:br>
            <a:endParaRPr lang="de-de" sz="3600" b="0" dirty="0">
              <a:ea typeface="Inter Light" panose="02000403000000020004" pitchFamily="2" charset="0"/>
            </a:endParaRPr>
          </a:p>
        </p:txBody>
      </p:sp>
      <p:sp>
        <p:nvSpPr>
          <p:cNvPr id="8" name="Title 5">
            <a:extLst>
              <a:ext uri="{FF2B5EF4-FFF2-40B4-BE49-F238E27FC236}">
                <a16:creationId xmlns:a16="http://schemas.microsoft.com/office/drawing/2014/main" id="{16F76483-89AD-8E69-D32C-231CC4023333}"/>
              </a:ext>
            </a:extLst>
          </p:cNvPr>
          <p:cNvSpPr txBox="1">
            <a:spLocks/>
          </p:cNvSpPr>
          <p:nvPr/>
        </p:nvSpPr>
        <p:spPr>
          <a:xfrm>
            <a:off x="914400" y="2395959"/>
            <a:ext cx="3657599" cy="6316882"/>
          </a:xfrm>
          <a:prstGeom prst="rect">
            <a:avLst/>
          </a:prstGeom>
        </p:spPr>
        <p:txBody>
          <a:bodyPr lIns="0" tIns="0" rIns="137160" bIns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3878263" algn="l"/>
              </a:tabLst>
              <a:defRPr sz="27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de-de" sz="2800" b="0" dirty="0">
                <a:solidFill>
                  <a:schemeClr val="bg1"/>
                </a:solidFill>
                <a:ea typeface="Inter Light" panose="02000403000000020004" pitchFamily="2" charset="0"/>
              </a:rPr>
              <a:t>BYOD (Bring </a:t>
            </a:r>
            <a:r>
              <a:rPr lang="de-de" sz="2800" b="0" dirty="0" err="1">
                <a:solidFill>
                  <a:schemeClr val="bg1"/>
                </a:solidFill>
                <a:ea typeface="Inter Light" panose="02000403000000020004" pitchFamily="2" charset="0"/>
              </a:rPr>
              <a:t>Your</a:t>
            </a:r>
            <a:r>
              <a:rPr lang="de-de" sz="2800" b="0" dirty="0">
                <a:solidFill>
                  <a:schemeClr val="bg1"/>
                </a:solidFill>
                <a:ea typeface="Inter Light" panose="02000403000000020004" pitchFamily="2" charset="0"/>
              </a:rPr>
              <a:t> Own Device) wird unter den Mitarbeitenden immer häufiger eingesetzt, bleibt aber oft unentdeckt und wird nicht verwaltet, was die Sicherheitsrisiken für ein Unternehmen erhöht.</a:t>
            </a:r>
          </a:p>
        </p:txBody>
      </p:sp>
    </p:spTree>
    <p:extLst>
      <p:ext uri="{BB962C8B-B14F-4D97-AF65-F5344CB8AC3E}">
        <p14:creationId xmlns:p14="http://schemas.microsoft.com/office/powerpoint/2010/main" val="3065406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7D888F0-F054-8E50-5114-3F53B6A221D3}"/>
              </a:ext>
            </a:extLst>
          </p:cNvPr>
          <p:cNvSpPr/>
          <p:nvPr/>
        </p:nvSpPr>
        <p:spPr>
          <a:xfrm>
            <a:off x="1" y="0"/>
            <a:ext cx="5292972" cy="10287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sp>
        <p:nvSpPr>
          <p:cNvPr id="4" name="Title 5">
            <a:extLst>
              <a:ext uri="{FF2B5EF4-FFF2-40B4-BE49-F238E27FC236}">
                <a16:creationId xmlns:a16="http://schemas.microsoft.com/office/drawing/2014/main" id="{5C67CAF3-CCAF-D303-F592-E754628075A3}"/>
              </a:ext>
            </a:extLst>
          </p:cNvPr>
          <p:cNvSpPr txBox="1">
            <a:spLocks/>
          </p:cNvSpPr>
          <p:nvPr/>
        </p:nvSpPr>
        <p:spPr>
          <a:xfrm>
            <a:off x="914401" y="821570"/>
            <a:ext cx="3895344" cy="1885054"/>
          </a:xfrm>
          <a:prstGeom prst="rect">
            <a:avLst/>
          </a:prstGeom>
        </p:spPr>
        <p:txBody>
          <a:bodyPr lIns="0" tIns="0" rIns="137160" bIns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3878263" algn="l"/>
              </a:tabLst>
              <a:defRPr sz="27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de-de" sz="3600" dirty="0">
                <a:solidFill>
                  <a:srgbClr val="4E0389"/>
                </a:solidFill>
                <a:latin typeface="Arial"/>
                <a:ea typeface="Inter Light"/>
                <a:cs typeface="Arial"/>
              </a:rPr>
              <a:t>Warum dies wichtig ist</a:t>
            </a:r>
            <a:br>
              <a:rPr lang="de-de" sz="3600" b="0" dirty="0">
                <a:latin typeface="Arial"/>
                <a:ea typeface="Inter Light" panose="02000403000000020004" pitchFamily="2" charset="0"/>
                <a:cs typeface="Arial"/>
              </a:rPr>
            </a:br>
            <a:endParaRPr lang="de-de" sz="3600" b="0" dirty="0">
              <a:latin typeface="Arial"/>
              <a:ea typeface="Inter Light" panose="02000403000000020004" pitchFamily="2" charset="0"/>
              <a:cs typeface="Arial"/>
            </a:endParaRPr>
          </a:p>
        </p:txBody>
      </p:sp>
      <p:sp>
        <p:nvSpPr>
          <p:cNvPr id="7" name="Title 5">
            <a:extLst>
              <a:ext uri="{FF2B5EF4-FFF2-40B4-BE49-F238E27FC236}">
                <a16:creationId xmlns:a16="http://schemas.microsoft.com/office/drawing/2014/main" id="{7619B00B-CA09-09B9-E078-92AD2BACAC42}"/>
              </a:ext>
            </a:extLst>
          </p:cNvPr>
          <p:cNvSpPr txBox="1">
            <a:spLocks/>
          </p:cNvSpPr>
          <p:nvPr/>
        </p:nvSpPr>
        <p:spPr>
          <a:xfrm>
            <a:off x="914400" y="2395729"/>
            <a:ext cx="3895343" cy="6317112"/>
          </a:xfrm>
          <a:prstGeom prst="rect">
            <a:avLst/>
          </a:prstGeom>
        </p:spPr>
        <p:txBody>
          <a:bodyPr lIns="0" tIns="0" rIns="137160" bIns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3878263" algn="l"/>
              </a:tabLst>
              <a:defRPr sz="27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de-de" sz="3200" b="0" dirty="0">
                <a:ea typeface="Inter Light" panose="02000403000000020004" pitchFamily="2" charset="0"/>
              </a:rPr>
              <a:t>BYOD ist ein fester Bestandteil der heutigen „Everywhere Work”-Umgebung. Unternehmen müssen daher über die richtige Technologie und die richtigen Protokolle verfügen, um den Mitarbeitenden eine erfolgreiche BYOD-Erfahrungen zu verschaffen.</a:t>
            </a:r>
          </a:p>
        </p:txBody>
      </p:sp>
      <p:sp>
        <p:nvSpPr>
          <p:cNvPr id="23" name="Title 5">
            <a:extLst>
              <a:ext uri="{FF2B5EF4-FFF2-40B4-BE49-F238E27FC236}">
                <a16:creationId xmlns:a16="http://schemas.microsoft.com/office/drawing/2014/main" id="{92B65761-8A5C-FFDB-CCD3-1091BE17DDEA}"/>
              </a:ext>
            </a:extLst>
          </p:cNvPr>
          <p:cNvSpPr txBox="1">
            <a:spLocks/>
          </p:cNvSpPr>
          <p:nvPr/>
        </p:nvSpPr>
        <p:spPr>
          <a:xfrm>
            <a:off x="6410275" y="5639758"/>
            <a:ext cx="8421604" cy="1879796"/>
          </a:xfrm>
          <a:prstGeom prst="rect">
            <a:avLst/>
          </a:prstGeom>
        </p:spPr>
        <p:txBody>
          <a:bodyPr lIns="0" tIns="0" rIns="137160" bIns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3878263" algn="l"/>
              </a:tabLst>
              <a:defRPr sz="27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de-de" sz="6600" dirty="0">
                <a:latin typeface="Arial"/>
                <a:ea typeface="Inter Light"/>
                <a:cs typeface="Arial"/>
              </a:rPr>
              <a:t>3 von 4</a:t>
            </a:r>
            <a:br>
              <a:rPr lang="de-de" sz="6000" b="0" dirty="0">
                <a:latin typeface="Arial"/>
                <a:ea typeface="Inter Light" panose="02000403000000020004" pitchFamily="2" charset="0"/>
                <a:cs typeface="Arial"/>
              </a:rPr>
            </a:br>
            <a:r>
              <a:rPr lang="de-de" sz="3200" b="0" dirty="0">
                <a:latin typeface="Arial"/>
                <a:ea typeface="Inter Light"/>
                <a:cs typeface="Arial"/>
              </a:rPr>
              <a:t>IT-Mitarbeitenden geben an, dass BYOD in ihrem Unternehmen regelmäßig vorkommt.</a:t>
            </a:r>
          </a:p>
        </p:txBody>
      </p:sp>
      <p:sp>
        <p:nvSpPr>
          <p:cNvPr id="24" name="Title 5">
            <a:extLst>
              <a:ext uri="{FF2B5EF4-FFF2-40B4-BE49-F238E27FC236}">
                <a16:creationId xmlns:a16="http://schemas.microsoft.com/office/drawing/2014/main" id="{3F6A20F3-4A40-B800-872C-1A277A237399}"/>
              </a:ext>
            </a:extLst>
          </p:cNvPr>
          <p:cNvSpPr txBox="1">
            <a:spLocks/>
          </p:cNvSpPr>
          <p:nvPr/>
        </p:nvSpPr>
        <p:spPr>
          <a:xfrm>
            <a:off x="6410275" y="1359504"/>
            <a:ext cx="8199806" cy="1879795"/>
          </a:xfrm>
          <a:prstGeom prst="rect">
            <a:avLst/>
          </a:prstGeom>
        </p:spPr>
        <p:txBody>
          <a:bodyPr lIns="0" tIns="0" rIns="137160" bIns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3878263" algn="l"/>
              </a:tabLst>
              <a:defRPr sz="27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de-de" sz="6600" dirty="0">
                <a:latin typeface="Arial"/>
                <a:ea typeface="Inter Light"/>
                <a:cs typeface="Arial"/>
              </a:rPr>
              <a:t>32 %</a:t>
            </a:r>
            <a:br>
              <a:rPr lang="de-de" sz="6000" b="0" dirty="0">
                <a:latin typeface="Arial"/>
                <a:ea typeface="Inter Light" panose="02000403000000020004" pitchFamily="2" charset="0"/>
                <a:cs typeface="Arial"/>
              </a:rPr>
            </a:br>
            <a:r>
              <a:rPr lang="de-de" sz="3200" b="0" dirty="0">
                <a:solidFill>
                  <a:srgbClr val="000000"/>
                </a:solidFill>
                <a:latin typeface="Arial"/>
                <a:ea typeface="Inter Light"/>
                <a:cs typeface="Arial"/>
              </a:rPr>
              <a:t>der Mitarbeitenden geben an, dass ihre persönlichen Geräte einfacher zu bedienen sind.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35A3145E-9D28-3F45-103B-F676A1A94C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0275" y="4307816"/>
            <a:ext cx="4679169" cy="1044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4742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9157532" y="1547857"/>
            <a:ext cx="8101768" cy="52730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067"/>
              </a:lnSpc>
            </a:pPr>
            <a:r>
              <a:rPr lang="de-de" sz="3599" b="1" dirty="0">
                <a:solidFill>
                  <a:srgbClr val="FFFFFF"/>
                </a:solidFill>
                <a:latin typeface="Inter" panose="020B0502030000000004" pitchFamily="34" charset="0"/>
              </a:rPr>
              <a:t>Abgestimmte IT-Sicherheits-Prioritäten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7711946" y="1301004"/>
            <a:ext cx="1021010" cy="1021010"/>
            <a:chOff x="0" y="0"/>
            <a:chExt cx="812800" cy="8128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US" b="1">
                <a:latin typeface="Inter" panose="020B0502030000000004" pitchFamily="34" charset="0"/>
              </a:endParaRP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080"/>
                </a:lnSpc>
              </a:pPr>
              <a:endParaRPr b="1">
                <a:latin typeface="Inter" panose="020B0502030000000004" pitchFamily="34" charset="0"/>
              </a:endParaRPr>
            </a:p>
          </p:txBody>
        </p:sp>
      </p:grpSp>
      <p:sp>
        <p:nvSpPr>
          <p:cNvPr id="20" name="TextBox 20"/>
          <p:cNvSpPr txBox="1"/>
          <p:nvPr/>
        </p:nvSpPr>
        <p:spPr>
          <a:xfrm>
            <a:off x="1028700" y="1085850"/>
            <a:ext cx="5150427" cy="150265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160"/>
              </a:lnSpc>
              <a:spcBef>
                <a:spcPct val="0"/>
              </a:spcBef>
            </a:pPr>
            <a:r>
              <a:rPr lang="de-de" sz="4800" b="1" dirty="0">
                <a:solidFill>
                  <a:srgbClr val="FFFFFF"/>
                </a:solidFill>
                <a:latin typeface="Arial"/>
                <a:ea typeface="Inter"/>
                <a:cs typeface="Arial"/>
              </a:rPr>
              <a:t>Diskussions- </a:t>
            </a:r>
          </a:p>
          <a:p>
            <a:pPr marL="0" lvl="0" indent="0">
              <a:lnSpc>
                <a:spcPts val="5860"/>
              </a:lnSpc>
              <a:spcBef>
                <a:spcPct val="0"/>
              </a:spcBef>
            </a:pPr>
            <a:r>
              <a:rPr lang="de-de" sz="4800" b="1" dirty="0" err="1">
                <a:solidFill>
                  <a:srgbClr val="FFFFFF"/>
                </a:solidFill>
                <a:latin typeface="Arial"/>
                <a:ea typeface="Inter"/>
                <a:cs typeface="Arial"/>
              </a:rPr>
              <a:t>leitfaden</a:t>
            </a:r>
            <a:r>
              <a:rPr lang="de-de" sz="4800" b="1" dirty="0">
                <a:solidFill>
                  <a:srgbClr val="FFFFFF"/>
                </a:solidFill>
                <a:latin typeface="Arial"/>
                <a:ea typeface="Inter"/>
                <a:cs typeface="Arial"/>
              </a:rPr>
              <a:t>: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8925860" y="2800357"/>
            <a:ext cx="7496764" cy="43436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694689" lvl="1" indent="-457200">
              <a:lnSpc>
                <a:spcPts val="3079"/>
              </a:lnSpc>
              <a:buFont typeface="+mj-lt"/>
              <a:buAutoNum type="arabicPeriod"/>
            </a:pPr>
            <a:r>
              <a:rPr lang="de-de" sz="24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Welche Rollen haben Sie für IT und Sicherheit im Rahmen Ihrer Strategie zur Risikoerkennung und </a:t>
            </a:r>
            <a:r>
              <a:rPr lang="de-DE" sz="24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</a:t>
            </a:r>
            <a:r>
              <a:rPr lang="de-de" sz="24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400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behebung</a:t>
            </a:r>
            <a:r>
              <a:rPr lang="de-de" sz="24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festgelegt? ​</a:t>
            </a:r>
          </a:p>
          <a:p>
            <a:pPr marL="694689" lvl="1" indent="-457200">
              <a:lnSpc>
                <a:spcPts val="3079"/>
              </a:lnSpc>
              <a:buFont typeface="+mj-lt"/>
              <a:buAutoNum type="arabicPeriod"/>
            </a:pPr>
            <a:endParaRPr lang="en-US" sz="24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94689" lvl="1" indent="-457200">
              <a:lnSpc>
                <a:spcPts val="3079"/>
              </a:lnSpc>
              <a:buFont typeface="+mj-lt"/>
              <a:buAutoNum type="arabicPeriod"/>
            </a:pPr>
            <a:r>
              <a:rPr lang="de-de" sz="24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Wie ermitteln Sie Ihre Risikotoleranz für verschiedene Arten von Schwachstellen?</a:t>
            </a:r>
          </a:p>
          <a:p>
            <a:pPr marL="694689" lvl="1" indent="-457200">
              <a:lnSpc>
                <a:spcPts val="3079"/>
              </a:lnSpc>
              <a:buFont typeface="+mj-lt"/>
              <a:buAutoNum type="arabicPeriod"/>
            </a:pPr>
            <a:endParaRPr lang="en-US" sz="24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94689" lvl="1" indent="-457200">
              <a:lnSpc>
                <a:spcPts val="3079"/>
              </a:lnSpc>
              <a:buFont typeface="+mj-lt"/>
              <a:buAutoNum type="arabicPeriod"/>
            </a:pPr>
            <a:r>
              <a:rPr lang="de-de" sz="24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Wie unterscheiden sich Ihre Workflows bei der Bereitstellung von Standard-Updates und Wartungsarbeiten von denen bei kritischen Problemen, die eine schnelle Reaktion erfordern?</a:t>
            </a:r>
          </a:p>
        </p:txBody>
      </p:sp>
      <p:sp>
        <p:nvSpPr>
          <p:cNvPr id="22" name="TextBox 6">
            <a:extLst>
              <a:ext uri="{FF2B5EF4-FFF2-40B4-BE49-F238E27FC236}">
                <a16:creationId xmlns:a16="http://schemas.microsoft.com/office/drawing/2014/main" id="{F299E3A7-7B63-8A79-C008-0DC44E843F6A}"/>
              </a:ext>
            </a:extLst>
          </p:cNvPr>
          <p:cNvSpPr txBox="1"/>
          <p:nvPr/>
        </p:nvSpPr>
        <p:spPr>
          <a:xfrm>
            <a:off x="1028700" y="2800357"/>
            <a:ext cx="4433047" cy="31166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067"/>
              </a:lnSpc>
            </a:pPr>
            <a:r>
              <a:rPr lang="de-de" sz="3200" dirty="0">
                <a:solidFill>
                  <a:srgbClr val="FFFFFF"/>
                </a:solidFill>
                <a:latin typeface="Arial"/>
                <a:cs typeface="Arial"/>
              </a:rPr>
              <a:t>Fragen zur Bewertung Ihres Ansatzes für eine sichere einheitliche Endgeräteverwaltung </a:t>
            </a:r>
            <a:br>
              <a:rPr lang="de-de" sz="3200" dirty="0">
                <a:solidFill>
                  <a:srgbClr val="FFFFFF"/>
                </a:solidFill>
                <a:latin typeface="Arial"/>
                <a:cs typeface="Arial"/>
              </a:rPr>
            </a:br>
            <a:r>
              <a:rPr lang="de-de" sz="3200" dirty="0">
                <a:solidFill>
                  <a:srgbClr val="FFFFFF"/>
                </a:solidFill>
                <a:latin typeface="Arial"/>
                <a:cs typeface="Arial"/>
              </a:rPr>
              <a:t>(Secure Unified </a:t>
            </a:r>
            <a:r>
              <a:rPr lang="de-de" sz="3200" dirty="0" err="1">
                <a:solidFill>
                  <a:srgbClr val="FFFFFF"/>
                </a:solidFill>
                <a:latin typeface="Arial"/>
                <a:cs typeface="Arial"/>
              </a:rPr>
              <a:t>Endpoint</a:t>
            </a:r>
            <a:r>
              <a:rPr lang="de-de" sz="3200" dirty="0">
                <a:solidFill>
                  <a:srgbClr val="FFFFFF"/>
                </a:solidFill>
                <a:latin typeface="Arial"/>
                <a:cs typeface="Arial"/>
              </a:rPr>
              <a:t> Management)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AB7F1E7D-A7D7-A9E6-B96B-5C2C74FFCB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94433" y="1498107"/>
            <a:ext cx="454101" cy="56762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9157532" y="1547857"/>
            <a:ext cx="8101768" cy="105157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067"/>
              </a:lnSpc>
            </a:pPr>
            <a:r>
              <a:rPr lang="de-de" sz="3599" b="1" dirty="0">
                <a:solidFill>
                  <a:srgbClr val="FFFFFF"/>
                </a:solidFill>
                <a:latin typeface="Inter" panose="020B0502030000000004" pitchFamily="34" charset="0"/>
              </a:rPr>
              <a:t>Automatisierte, proaktive Workflows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7711946" y="1301004"/>
            <a:ext cx="1021010" cy="1021010"/>
            <a:chOff x="0" y="0"/>
            <a:chExt cx="812800" cy="8128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US" b="1">
                <a:latin typeface="Inter" panose="020B0502030000000004" pitchFamily="34" charset="0"/>
              </a:endParaRP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080"/>
                </a:lnSpc>
              </a:pPr>
              <a:endParaRPr b="1">
                <a:latin typeface="Inter" panose="020B0502030000000004" pitchFamily="34" charset="0"/>
              </a:endParaRPr>
            </a:p>
          </p:txBody>
        </p:sp>
      </p:grpSp>
      <p:sp>
        <p:nvSpPr>
          <p:cNvPr id="21" name="TextBox 21"/>
          <p:cNvSpPr txBox="1"/>
          <p:nvPr/>
        </p:nvSpPr>
        <p:spPr>
          <a:xfrm>
            <a:off x="8925860" y="2913888"/>
            <a:ext cx="7508956" cy="43436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694689" lvl="1" indent="-457200">
              <a:lnSpc>
                <a:spcPts val="3079"/>
              </a:lnSpc>
              <a:buFont typeface="+mj-lt"/>
              <a:buAutoNum type="arabicPeriod"/>
            </a:pPr>
            <a:r>
              <a:rPr lang="de-de" sz="24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Was sind die größten Herausforderungen, wenn es darum geht, die Behebung </a:t>
            </a:r>
            <a:r>
              <a:rPr lang="de-de"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von Schwachstellen </a:t>
            </a:r>
            <a:r>
              <a:rPr lang="de-de" sz="24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zu priorisieren?</a:t>
            </a:r>
          </a:p>
          <a:p>
            <a:pPr marL="694689" lvl="1" indent="-457200">
              <a:lnSpc>
                <a:spcPts val="3079"/>
              </a:lnSpc>
              <a:buFont typeface="+mj-lt"/>
              <a:buAutoNum type="arabicPeriod"/>
            </a:pPr>
            <a:endParaRPr lang="en-US" sz="24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94689" lvl="1" indent="-457200">
              <a:lnSpc>
                <a:spcPts val="3079"/>
              </a:lnSpc>
              <a:buFont typeface="+mj-lt"/>
              <a:buAutoNum type="arabicPeriod"/>
            </a:pPr>
            <a:r>
              <a:rPr lang="de-de" sz="24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Was sind die größten Herausforderungen in Ihrem</a:t>
            </a:r>
            <a:br>
              <a:rPr lang="de-de" sz="24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4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Patch-Management-Prozess?</a:t>
            </a:r>
          </a:p>
          <a:p>
            <a:pPr marL="694689" lvl="1" indent="-457200">
              <a:lnSpc>
                <a:spcPts val="3079"/>
              </a:lnSpc>
              <a:buFont typeface="+mj-lt"/>
              <a:buAutoNum type="arabicPeriod"/>
            </a:pPr>
            <a:endParaRPr lang="en-US" sz="24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94689" lvl="1" indent="-457200">
              <a:lnSpc>
                <a:spcPts val="3079"/>
              </a:lnSpc>
              <a:buFont typeface="+mj-lt"/>
              <a:buAutoNum type="arabicPeriod"/>
            </a:pPr>
            <a:r>
              <a:rPr lang="de-de" sz="24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 können Sie die Automatisierung nutzen, um unnötige Doppelarbeit zu vermeiden und die IT-Effizienz in Ihrem Patching-Prozess zu verbessern? ​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C6698F7-92A6-A3E7-BBD1-5E9F37FE5C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8900" y="1527737"/>
            <a:ext cx="658160" cy="567544"/>
          </a:xfrm>
          <a:prstGeom prst="rect">
            <a:avLst/>
          </a:prstGeom>
        </p:spPr>
      </p:pic>
      <p:sp>
        <p:nvSpPr>
          <p:cNvPr id="8" name="TextBox 20">
            <a:extLst>
              <a:ext uri="{FF2B5EF4-FFF2-40B4-BE49-F238E27FC236}">
                <a16:creationId xmlns:a16="http://schemas.microsoft.com/office/drawing/2014/main" id="{1C643F52-5A59-85DB-2C0B-7E610B28DE23}"/>
              </a:ext>
            </a:extLst>
          </p:cNvPr>
          <p:cNvSpPr txBox="1"/>
          <p:nvPr/>
        </p:nvSpPr>
        <p:spPr>
          <a:xfrm>
            <a:off x="1028700" y="1085850"/>
            <a:ext cx="5150427" cy="150265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>
              <a:lnSpc>
                <a:spcPts val="6160"/>
              </a:lnSpc>
              <a:spcBef>
                <a:spcPct val="0"/>
              </a:spcBef>
            </a:pPr>
            <a:r>
              <a:rPr lang="de-de" sz="4800" b="1" dirty="0">
                <a:solidFill>
                  <a:srgbClr val="FFFFFF"/>
                </a:solidFill>
                <a:latin typeface="Arial" panose="020B0604020202020204" pitchFamily="34" charset="0"/>
                <a:ea typeface="Inter"/>
                <a:cs typeface="Arial" panose="020B0604020202020204" pitchFamily="34" charset="0"/>
              </a:rPr>
              <a:t>Diskussions- </a:t>
            </a:r>
          </a:p>
          <a:p>
            <a:pPr marL="0" lvl="0" indent="0">
              <a:lnSpc>
                <a:spcPts val="5860"/>
              </a:lnSpc>
              <a:spcBef>
                <a:spcPct val="0"/>
              </a:spcBef>
            </a:pPr>
            <a:r>
              <a:rPr lang="de-de" sz="4800" b="1" dirty="0" err="1">
                <a:solidFill>
                  <a:srgbClr val="FFFFFF"/>
                </a:solidFill>
                <a:latin typeface="Arial" panose="020B0604020202020204" pitchFamily="34" charset="0"/>
                <a:ea typeface="Inter"/>
                <a:cs typeface="Arial" panose="020B0604020202020204" pitchFamily="34" charset="0"/>
              </a:rPr>
              <a:t>leitfaden</a:t>
            </a:r>
            <a:r>
              <a:rPr lang="de-de" sz="4800" b="1" dirty="0">
                <a:solidFill>
                  <a:srgbClr val="FFFFFF"/>
                </a:solidFill>
                <a:latin typeface="Arial" panose="020B0604020202020204" pitchFamily="34" charset="0"/>
                <a:ea typeface="Inter"/>
                <a:cs typeface="Arial" panose="020B0604020202020204" pitchFamily="34" charset="0"/>
              </a:rPr>
              <a:t>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D44008B-577E-3277-73A3-40F71AC3610A}"/>
              </a:ext>
            </a:extLst>
          </p:cNvPr>
          <p:cNvSpPr txBox="1"/>
          <p:nvPr/>
        </p:nvSpPr>
        <p:spPr>
          <a:xfrm>
            <a:off x="1028700" y="2800357"/>
            <a:ext cx="4433047" cy="31166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067"/>
              </a:lnSpc>
            </a:pPr>
            <a:r>
              <a:rPr lang="de-de" sz="3200" dirty="0">
                <a:solidFill>
                  <a:srgbClr val="FFFFFF"/>
                </a:solidFill>
                <a:latin typeface="Arial"/>
                <a:cs typeface="Arial"/>
              </a:rPr>
              <a:t>Fragen zur Bewertung Ihres Ansatzes für eine sichere einheitliche Endgeräteverwaltung </a:t>
            </a:r>
            <a:br>
              <a:rPr lang="de-de" sz="3200" dirty="0">
                <a:solidFill>
                  <a:srgbClr val="FFFFFF"/>
                </a:solidFill>
                <a:latin typeface="Arial"/>
                <a:cs typeface="Arial"/>
              </a:rPr>
            </a:br>
            <a:r>
              <a:rPr lang="de-de" sz="3200" dirty="0">
                <a:solidFill>
                  <a:srgbClr val="FFFFFF"/>
                </a:solidFill>
                <a:latin typeface="Arial"/>
                <a:cs typeface="Arial"/>
              </a:rPr>
              <a:t>(Secure Unified </a:t>
            </a:r>
            <a:r>
              <a:rPr lang="de-de" sz="3200" dirty="0" err="1">
                <a:solidFill>
                  <a:srgbClr val="FFFFFF"/>
                </a:solidFill>
                <a:latin typeface="Arial"/>
                <a:cs typeface="Arial"/>
              </a:rPr>
              <a:t>Endpoint</a:t>
            </a:r>
            <a:r>
              <a:rPr lang="de-de" sz="3200" dirty="0">
                <a:solidFill>
                  <a:srgbClr val="FFFFFF"/>
                </a:solidFill>
                <a:latin typeface="Arial"/>
                <a:cs typeface="Arial"/>
              </a:rPr>
              <a:t> Management)</a:t>
            </a:r>
          </a:p>
        </p:txBody>
      </p:sp>
    </p:spTree>
    <p:extLst>
      <p:ext uri="{BB962C8B-B14F-4D97-AF65-F5344CB8AC3E}">
        <p14:creationId xmlns:p14="http://schemas.microsoft.com/office/powerpoint/2010/main" val="77453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ec12fc0442a7451bb3784213255a0053 xmlns="5fdd1cf4-3cc0-4432-a7a2-7109790f3d31">
      <Terms xmlns="http://schemas.microsoft.com/office/infopath/2007/PartnerControls"/>
    </ec12fc0442a7451bb3784213255a0053>
    <Choice xmlns="5fdd1cf4-3cc0-4432-a7a2-7109790f3d31" xsi:nil="true"/>
    <ImageType xmlns="5fdd1cf4-3cc0-4432-a7a2-7109790f3d31" xsi:nil="true"/>
    <Hyperlink xmlns="5fdd1cf4-3cc0-4432-a7a2-7109790f3d31">
      <Url xsi:nil="true"/>
      <Description xsi:nil="true"/>
    </Hyperlink>
    <VideoTags2 xmlns="5fdd1cf4-3cc0-4432-a7a2-7109790f3d31" xsi:nil="true"/>
    <lcf76f155ced4ddcb4097134ff3c332f xmlns="5fdd1cf4-3cc0-4432-a7a2-7109790f3d31">
      <Terms xmlns="http://schemas.microsoft.com/office/infopath/2007/PartnerControls"/>
    </lcf76f155ced4ddcb4097134ff3c332f>
    <Round_x002d_01 xmlns="5fdd1cf4-3cc0-4432-a7a2-7109790f3d31">false</Round_x002d_01>
    <Thumbnail xmlns="5fdd1cf4-3cc0-4432-a7a2-7109790f3d31" xsi:nil="true"/>
    <TaxCatchAll xmlns="da53939c-dcd9-44dd-ac85-d0bd4e15d91e" xsi:nil="true"/>
    <SharedWithUsers xmlns="da53939c-dcd9-44dd-ac85-d0bd4e15d91e">
      <UserInfo>
        <DisplayName>Paige Breaux</DisplayName>
        <AccountId>11248</AccountId>
        <AccountType/>
      </UserInfo>
      <UserInfo>
        <DisplayName>Rachel Haberman</DisplayName>
        <AccountId>5751</AccountId>
        <AccountType/>
      </UserInfo>
      <UserInfo>
        <DisplayName>Ilka List</DisplayName>
        <AccountId>10882</AccountId>
        <AccountType/>
      </UserInfo>
    </SharedWithUsers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6A529CB4A62A742AE048CABF7079222" ma:contentTypeVersion="29" ma:contentTypeDescription="Create a new document." ma:contentTypeScope="" ma:versionID="bea759b22810742c6e608d460e70f72a">
  <xsd:schema xmlns:xsd="http://www.w3.org/2001/XMLSchema" xmlns:xs="http://www.w3.org/2001/XMLSchema" xmlns:p="http://schemas.microsoft.com/office/2006/metadata/properties" xmlns:ns2="5fdd1cf4-3cc0-4432-a7a2-7109790f3d31" xmlns:ns3="da53939c-dcd9-44dd-ac85-d0bd4e15d91e" targetNamespace="http://schemas.microsoft.com/office/2006/metadata/properties" ma:root="true" ma:fieldsID="d23d51fd32b8d95dec40b7cb004a5fd0" ns2:_="" ns3:_="">
    <xsd:import namespace="5fdd1cf4-3cc0-4432-a7a2-7109790f3d31"/>
    <xsd:import namespace="da53939c-dcd9-44dd-ac85-d0bd4e15d91e"/>
    <xsd:element name="properties">
      <xsd:complexType>
        <xsd:sequence>
          <xsd:element name="documentManagement">
            <xsd:complexType>
              <xsd:all>
                <xsd:element ref="ns2:VideoTags2" minOccurs="0"/>
                <xsd:element ref="ns2:Choice" minOccurs="0"/>
                <xsd:element ref="ns2:Hyperlink" minOccurs="0"/>
                <xsd:element ref="ns2:ImageType" minOccurs="0"/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ec12fc0442a7451bb3784213255a0053" minOccurs="0"/>
                <xsd:element ref="ns2:MediaServiceObjectDetectorVersions" minOccurs="0"/>
                <xsd:element ref="ns2:Round_x002d_01" minOccurs="0"/>
                <xsd:element ref="ns2:MediaServiceSearchProperties" minOccurs="0"/>
                <xsd:element ref="ns2:Thumbnai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fdd1cf4-3cc0-4432-a7a2-7109790f3d31" elementFormDefault="qualified">
    <xsd:import namespace="http://schemas.microsoft.com/office/2006/documentManagement/types"/>
    <xsd:import namespace="http://schemas.microsoft.com/office/infopath/2007/PartnerControls"/>
    <xsd:element name="VideoTags2" ma:index="2" nillable="true" ma:displayName="Video Tags" ma:format="Dropdown" ma:internalName="VideoTags2" ma:readOnly="false">
      <xsd:simpleType>
        <xsd:union memberTypes="dms:Text">
          <xsd:simpleType>
            <xsd:restriction base="dms:Choice">
              <xsd:enumeration value="High Level Marketing"/>
              <xsd:enumeration value="Product Overview"/>
              <xsd:enumeration value="Product Webinar"/>
              <xsd:enumeration value="Product Demo"/>
              <xsd:enumeration value="Customer Case Study"/>
              <xsd:enumeration value="Solutions"/>
              <xsd:enumeration value="Social Media"/>
              <xsd:enumeration value="B-Roll"/>
              <xsd:enumeration value="Employee"/>
            </xsd:restriction>
          </xsd:simpleType>
        </xsd:union>
      </xsd:simpleType>
    </xsd:element>
    <xsd:element name="Choice" ma:index="4" nillable="true" ma:displayName="Choice" ma:format="Dropdown" ma:internalName="Choice" ma:readOnly="false">
      <xsd:simpleType>
        <xsd:restriction base="dms:Choice">
          <xsd:enumeration value="Choice 1"/>
          <xsd:enumeration value="Choice 2"/>
          <xsd:enumeration value="Choice 3"/>
        </xsd:restriction>
      </xsd:simpleType>
    </xsd:element>
    <xsd:element name="Hyperlink" ma:index="5" nillable="true" ma:displayName="Hyperlink" ma:format="Hyperlink" ma:internalName="Hyperlink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ImageType" ma:index="7" nillable="true" ma:displayName="Image Type" ma:description="One word description on image type" ma:format="Dropdown" ma:hidden="true" ma:internalName="ImageType" ma:readOnly="false">
      <xsd:simpleType>
        <xsd:union memberTypes="dms:Text">
          <xsd:simpleType>
            <xsd:restriction base="dms:Choice">
              <xsd:enumeration value="Abstract"/>
              <xsd:enumeration value="People"/>
              <xsd:enumeration value="Landscape"/>
              <xsd:enumeration value="City Scape"/>
              <xsd:enumeration value="Device"/>
              <xsd:enumeration value="Hardware"/>
              <xsd:enumeration value="People / Device"/>
              <xsd:enumeration value="Environment"/>
              <xsd:enumeration value="Banner"/>
              <xsd:enumeration value="Illustration"/>
              <xsd:enumeration value="Supply Chain"/>
              <xsd:enumeration value="Picked"/>
            </xsd:restriction>
          </xsd:simpleType>
        </xsd:union>
      </xsd:simpleType>
    </xsd:element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description="" ma:hidden="true" ma:internalName="MediaServiceAutoTags" ma:readOnly="true">
      <xsd:simpleType>
        <xsd:restriction base="dms:Text"/>
      </xsd:simpleType>
    </xsd:element>
    <xsd:element name="MediaServiceOCR" ma:index="11" nillable="true" ma:displayName="Extracted Text" ma:hidden="true" ma:internalName="MediaServiceOCR" ma:readOnly="true">
      <xsd:simpleType>
        <xsd:restriction base="dms:Note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hidden="true" ma:internalName="MediaServiceKeyPoints" ma:readOnly="true">
      <xsd:simpleType>
        <xsd:restriction base="dms:Note"/>
      </xsd:simpleType>
    </xsd:element>
    <xsd:element name="MediaServiceLocation" ma:index="17" nillable="true" ma:displayName="Location" ma:hidden="true" ma:internalName="MediaServiceLocation" ma:readOnly="true">
      <xsd:simpleType>
        <xsd:restriction base="dms:Text"/>
      </xsd:simpleType>
    </xsd:element>
    <xsd:element name="MediaLengthInSeconds" ma:index="21" nillable="true" ma:displayName="Length (seconds)" ma:hidden="true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b908e508-2fda-4ce2-b952-de9af3137cf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ec12fc0442a7451bb3784213255a0053" ma:index="28" nillable="true" ma:taxonomy="true" ma:internalName="ec12fc0442a7451bb3784213255a0053" ma:taxonomyFieldName="Metadata" ma:displayName="Metadata" ma:readOnly="false" ma:default="" ma:fieldId="{ec12fc04-42a7-451b-b378-4213255a0053}" ma:taxonomyMulti="true" ma:sspId="b908e508-2fda-4ce2-b952-de9af3137cf6" ma:termSetId="de0ca529-ebc5-483a-bc36-3f779659f540" ma:anchorId="ad9f7cd0-e3be-4f79-8a72-5a644443adaa" ma:open="false" ma:isKeyword="false">
      <xsd:complexType>
        <xsd:sequence>
          <xsd:element ref="pc:Terms" minOccurs="0" maxOccurs="1"/>
        </xsd:sequence>
      </xsd:complexType>
    </xsd:element>
    <xsd:element name="MediaServiceObjectDetectorVersions" ma:index="30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Round_x002d_01" ma:index="31" nillable="true" ma:displayName="Round-01" ma:default="0" ma:format="Dropdown" ma:internalName="Round_x002d_01">
      <xsd:simpleType>
        <xsd:restriction base="dms:Boolean"/>
      </xsd:simpleType>
    </xsd:element>
    <xsd:element name="MediaServiceSearchProperties" ma:index="3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Thumbnail" ma:index="33" nillable="true" ma:displayName="Thumbnail" ma:format="Thumbnail" ma:internalName="Thumbnail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a53939c-dcd9-44dd-ac85-d0bd4e15d91e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hidden="true" ma:internalName="SharedWithDetails" ma:readOnly="true">
      <xsd:simpleType>
        <xsd:restriction base="dms:Note"/>
      </xsd:simpleType>
    </xsd:element>
    <xsd:element name="TaxCatchAll" ma:index="25" nillable="true" ma:displayName="Taxonomy Catch All Column" ma:hidden="true" ma:list="{83c747c0-d340-4bb6-9118-c27eb0231322}" ma:internalName="TaxCatchAll" ma:readOnly="false" ma:showField="CatchAllData" ma:web="da53939c-dcd9-44dd-ac85-d0bd4e15d91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C4DF369-BF58-46F3-BFDF-E1E86AB983DC}">
  <ds:schemaRefs>
    <ds:schemaRef ds:uri="5fdd1cf4-3cc0-4432-a7a2-7109790f3d31"/>
    <ds:schemaRef ds:uri="da53939c-dcd9-44dd-ac85-d0bd4e15d91e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C21B9638-DC56-4357-94E1-9BA391ECD46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2543A36-053A-41C2-8328-0168B3E9F669}">
  <ds:schemaRefs>
    <ds:schemaRef ds:uri="5fdd1cf4-3cc0-4432-a7a2-7109790f3d31"/>
    <ds:schemaRef ds:uri="da53939c-dcd9-44dd-ac85-d0bd4e15d91e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559</Words>
  <Application>Microsoft Office PowerPoint</Application>
  <PresentationFormat>Custom</PresentationFormat>
  <Paragraphs>59</Paragraphs>
  <Slides>11</Slides>
  <Notes>11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Executive Summary - Everywhere Work Report 2024 - EN </dc:title>
  <dc:subject/>
  <dc:creator/>
  <cp:keywords/>
  <dc:description/>
  <cp:lastModifiedBy>Hannah Saenz</cp:lastModifiedBy>
  <cp:revision>12</cp:revision>
  <dcterms:created xsi:type="dcterms:W3CDTF">2006-08-16T00:00:00Z</dcterms:created>
  <dcterms:modified xsi:type="dcterms:W3CDTF">2024-05-10T14:11:45Z</dcterms:modified>
  <cp:category/>
  <dc:identifier>DAF-BCPGQIA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0x010100C6A529CB4A62A742AE048CABF7079222</vt:lpwstr>
  </property>
  <property fmtid="{D5CDD505-2E9C-101B-9397-08002B2CF9AE}" pid="3" name="Metadata">
    <vt:lpwstr/>
  </property>
  <property fmtid="{D5CDD505-2E9C-101B-9397-08002B2CF9AE}" pid="4" name="MediaServiceImageTags">
    <vt:lpwstr/>
  </property>
</Properties>
</file>