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5"/>
  </p:notesMasterIdLst>
  <p:sldIdLst>
    <p:sldId id="2147348187" r:id="rId5"/>
    <p:sldId id="258" r:id="rId6"/>
    <p:sldId id="264" r:id="rId7"/>
    <p:sldId id="2147348188" r:id="rId8"/>
    <p:sldId id="268" r:id="rId9"/>
    <p:sldId id="259" r:id="rId10"/>
    <p:sldId id="2147348190" r:id="rId11"/>
    <p:sldId id="2147478954" r:id="rId12"/>
    <p:sldId id="2147478955" r:id="rId13"/>
    <p:sldId id="2147478957"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D1A5014-A220-2A3C-A423-569137273C96}" name="Rachel Haberman" initials="" userId="S::Rachel.Haberman@ivanti.com::b9637989-e1d2-4578-b50b-e8246d3a296e" providerId="AD"/>
  <p188:author id="{8A9A9F2D-AFC0-9673-4CFD-40F1C825BCA6}" name="Rachel Haberman" initials="RH" userId="S::rachel.haberman@ivanti.com::b9637989-e1d2-4578-b50b-e8246d3a296e" providerId="AD"/>
  <p188:author id="{879E2D52-B6CD-6243-CAF6-CB5A9FB1C837}" name="Katherine French" initials="KF" userId="S::katherine.french@ivanti.com::c0257b69-fbac-4102-9637-947f4c18e0ed" providerId="AD"/>
  <p188:author id="{4FF61F7F-8BFD-A616-E8DC-517718F72168}" name="Paige Breaux" initials="PB" userId="S::paige.breaux@ivanti.com::a63b32b6-6732-400a-a2cf-b4842bf2a45c" providerId="AD"/>
  <p188:author id="{B653AF7F-1DE4-6130-D099-CB56768DAEDB}" name="Paige Breaux" initials="" userId="S::Paige.Breaux@ivanti.com::a63b32b6-6732-400a-a2cf-b4842bf2a45c" providerId="AD"/>
  <p188:author id="{BD708DA7-4F1E-A4DF-19B9-FDB791CF8EE8}" name="Mareike Fondufe" initials="MF" userId="S::mareike.fondufe@ivanti.com::05e92b98-8403-4dce-ae39-3bb2acbb89fe" providerId="AD"/>
  <p188:author id="{29C9C1EE-F3C6-5243-D401-D3D609872988}" name="Katherine French" initials="KF" userId="S::Katherine.French@ivanti.com::c0257b69-fbac-4102-9637-947f4c18e0ed"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F1135"/>
    <a:srgbClr val="4E0389"/>
    <a:srgbClr val="9F0C54"/>
    <a:srgbClr val="E61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9E43FF-E7C2-7240-A699-1812C31768F5}" v="3" dt="2024-08-28T16:37:58.192"/>
    <p1510:client id="{D93A8493-FE1D-25B7-D40F-1A9C8F2B3487}" v="5" dt="2024-08-28T16:35:04.5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605"/>
    <p:restoredTop sz="94694"/>
  </p:normalViewPr>
  <p:slideViewPr>
    <p:cSldViewPr snapToGrid="0">
      <p:cViewPr varScale="1">
        <p:scale>
          <a:sx n="117" d="100"/>
          <a:sy n="117" d="100"/>
        </p:scale>
        <p:origin x="936"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herine French" userId="S::katherine.french@ivanti.com::c0257b69-fbac-4102-9637-947f4c18e0ed" providerId="AD" clId="Web-{D93A8493-FE1D-25B7-D40F-1A9C8F2B3487}"/>
    <pc:docChg chg="modSld">
      <pc:chgData name="Katherine French" userId="S::katherine.french@ivanti.com::c0257b69-fbac-4102-9637-947f4c18e0ed" providerId="AD" clId="Web-{D93A8493-FE1D-25B7-D40F-1A9C8F2B3487}" dt="2024-08-28T16:35:04.519" v="4" actId="1076"/>
      <pc:docMkLst>
        <pc:docMk/>
      </pc:docMkLst>
      <pc:sldChg chg="addSp delSp modSp">
        <pc:chgData name="Katherine French" userId="S::katherine.french@ivanti.com::c0257b69-fbac-4102-9637-947f4c18e0ed" providerId="AD" clId="Web-{D93A8493-FE1D-25B7-D40F-1A9C8F2B3487}" dt="2024-08-28T16:35:04.519" v="4" actId="1076"/>
        <pc:sldMkLst>
          <pc:docMk/>
          <pc:sldMk cId="4056599921" sldId="264"/>
        </pc:sldMkLst>
        <pc:picChg chg="add mod">
          <ac:chgData name="Katherine French" userId="S::katherine.french@ivanti.com::c0257b69-fbac-4102-9637-947f4c18e0ed" providerId="AD" clId="Web-{D93A8493-FE1D-25B7-D40F-1A9C8F2B3487}" dt="2024-08-28T16:35:04.519" v="4" actId="1076"/>
          <ac:picMkLst>
            <pc:docMk/>
            <pc:sldMk cId="4056599921" sldId="264"/>
            <ac:picMk id="2" creationId="{76BB8E28-501C-CD11-C9DE-1DF477C4A963}"/>
          </ac:picMkLst>
        </pc:picChg>
        <pc:picChg chg="del">
          <ac:chgData name="Katherine French" userId="S::katherine.french@ivanti.com::c0257b69-fbac-4102-9637-947f4c18e0ed" providerId="AD" clId="Web-{D93A8493-FE1D-25B7-D40F-1A9C8F2B3487}" dt="2024-08-28T16:34:54.878" v="0"/>
          <ac:picMkLst>
            <pc:docMk/>
            <pc:sldMk cId="4056599921" sldId="264"/>
            <ac:picMk id="17" creationId="{11D68537-EC51-F5EC-45A3-A179CBAE52E6}"/>
          </ac:picMkLst>
        </pc:picChg>
      </pc:sldChg>
    </pc:docChg>
  </pc:docChgLst>
  <pc:docChgLst>
    <pc:chgData name="Katherine French" userId="c0257b69-fbac-4102-9637-947f4c18e0ed" providerId="ADAL" clId="{139E43FF-E7C2-7240-A699-1812C31768F5}"/>
    <pc:docChg chg="modSld">
      <pc:chgData name="Katherine French" userId="c0257b69-fbac-4102-9637-947f4c18e0ed" providerId="ADAL" clId="{139E43FF-E7C2-7240-A699-1812C31768F5}" dt="2024-08-28T16:37:58.192" v="1"/>
      <pc:docMkLst>
        <pc:docMk/>
      </pc:docMkLst>
      <pc:sldChg chg="addSp modSp">
        <pc:chgData name="Katherine French" userId="c0257b69-fbac-4102-9637-947f4c18e0ed" providerId="ADAL" clId="{139E43FF-E7C2-7240-A699-1812C31768F5}" dt="2024-08-28T16:37:58.192" v="1"/>
        <pc:sldMkLst>
          <pc:docMk/>
          <pc:sldMk cId="4123625107" sldId="2147348187"/>
        </pc:sldMkLst>
        <pc:spChg chg="add">
          <ac:chgData name="Katherine French" userId="c0257b69-fbac-4102-9637-947f4c18e0ed" providerId="ADAL" clId="{139E43FF-E7C2-7240-A699-1812C31768F5}" dt="2024-08-28T16:37:33.718" v="0"/>
          <ac:spMkLst>
            <pc:docMk/>
            <pc:sldMk cId="4123625107" sldId="2147348187"/>
            <ac:spMk id="6" creationId="{193C72EE-5C5A-FF87-5AF9-208EDB4F7D6C}"/>
          </ac:spMkLst>
        </pc:spChg>
        <pc:picChg chg="add mod">
          <ac:chgData name="Katherine French" userId="c0257b69-fbac-4102-9637-947f4c18e0ed" providerId="ADAL" clId="{139E43FF-E7C2-7240-A699-1812C31768F5}" dt="2024-08-28T16:37:58.192" v="1"/>
          <ac:picMkLst>
            <pc:docMk/>
            <pc:sldMk cId="4123625107" sldId="2147348187"/>
            <ac:picMk id="8" creationId="{B6E7DB61-9E66-7F35-02D0-F2B04A49E40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203BE7-A7A4-453A-A235-A6A31A0C2777}" type="datetimeFigureOut">
              <a:t>8/28/24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B983A7-F910-4BB6-842C-6CE2F9B09F20}" type="slidenum">
              <a:t>‹#›</a:t>
            </a:fld>
            <a:endParaRPr lang="en-US"/>
          </a:p>
        </p:txBody>
      </p:sp>
    </p:spTree>
    <p:extLst>
      <p:ext uri="{BB962C8B-B14F-4D97-AF65-F5344CB8AC3E}">
        <p14:creationId xmlns:p14="http://schemas.microsoft.com/office/powerpoint/2010/main" val="23176723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B983A7-F910-4BB6-842C-6CE2F9B09F20}" type="slidenum">
              <a:rPr lang="en-US" smtClean="0"/>
              <a:t>2</a:t>
            </a:fld>
            <a:endParaRPr lang="en-US"/>
          </a:p>
        </p:txBody>
      </p:sp>
    </p:spTree>
    <p:extLst>
      <p:ext uri="{BB962C8B-B14F-4D97-AF65-F5344CB8AC3E}">
        <p14:creationId xmlns:p14="http://schemas.microsoft.com/office/powerpoint/2010/main" val="31769558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3</a:t>
            </a:fld>
            <a:endParaRPr lang="en-US"/>
          </a:p>
        </p:txBody>
      </p:sp>
    </p:spTree>
    <p:extLst>
      <p:ext uri="{BB962C8B-B14F-4D97-AF65-F5344CB8AC3E}">
        <p14:creationId xmlns:p14="http://schemas.microsoft.com/office/powerpoint/2010/main" val="15427094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4B983A7-F910-4BB6-842C-6CE2F9B09F20}" type="slidenum">
              <a:rPr lang="en-US" smtClean="0"/>
              <a:t>5</a:t>
            </a:fld>
            <a:endParaRPr lang="en-US"/>
          </a:p>
        </p:txBody>
      </p:sp>
    </p:spTree>
    <p:extLst>
      <p:ext uri="{BB962C8B-B14F-4D97-AF65-F5344CB8AC3E}">
        <p14:creationId xmlns:p14="http://schemas.microsoft.com/office/powerpoint/2010/main" val="1508683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B983A7-F910-4BB6-842C-6CE2F9B09F20}" type="slidenum">
              <a:rPr lang="en-US" smtClean="0"/>
              <a:t>6</a:t>
            </a:fld>
            <a:endParaRPr lang="en-US"/>
          </a:p>
        </p:txBody>
      </p:sp>
    </p:spTree>
    <p:extLst>
      <p:ext uri="{BB962C8B-B14F-4D97-AF65-F5344CB8AC3E}">
        <p14:creationId xmlns:p14="http://schemas.microsoft.com/office/powerpoint/2010/main" val="879030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7</a:t>
            </a:fld>
            <a:endParaRPr lang="en-US"/>
          </a:p>
        </p:txBody>
      </p:sp>
    </p:spTree>
    <p:extLst>
      <p:ext uri="{BB962C8B-B14F-4D97-AF65-F5344CB8AC3E}">
        <p14:creationId xmlns:p14="http://schemas.microsoft.com/office/powerpoint/2010/main" val="1456566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8</a:t>
            </a:fld>
            <a:endParaRPr lang="en-US"/>
          </a:p>
        </p:txBody>
      </p:sp>
    </p:spTree>
    <p:extLst>
      <p:ext uri="{BB962C8B-B14F-4D97-AF65-F5344CB8AC3E}">
        <p14:creationId xmlns:p14="http://schemas.microsoft.com/office/powerpoint/2010/main" val="1686134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C9D702E-58EF-6646-AF43-A7D5FE7CEE5D}" type="slidenum">
              <a:rPr lang="en-US" smtClean="0"/>
              <a:t>9</a:t>
            </a:fld>
            <a:endParaRPr lang="en-US"/>
          </a:p>
        </p:txBody>
      </p:sp>
    </p:spTree>
    <p:extLst>
      <p:ext uri="{BB962C8B-B14F-4D97-AF65-F5344CB8AC3E}">
        <p14:creationId xmlns:p14="http://schemas.microsoft.com/office/powerpoint/2010/main" val="19156824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538FFB-0A3C-9A16-73F1-0B3CFD26A53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22D522B-8DD0-956B-812D-AFE7C95C2EF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09E2FA-CA14-6746-1038-1F451B7E092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DC481F5A-C42A-C8D7-495B-E086B4F27FCE}"/>
              </a:ext>
            </a:extLst>
          </p:cNvPr>
          <p:cNvSpPr>
            <a:spLocks noGrp="1"/>
          </p:cNvSpPr>
          <p:nvPr>
            <p:ph type="sldNum" sz="quarter" idx="5"/>
          </p:nvPr>
        </p:nvSpPr>
        <p:spPr/>
        <p:txBody>
          <a:bodyPr/>
          <a:lstStyle/>
          <a:p>
            <a:fld id="{6A6C0BA5-3971-3645-86F9-CC5C47721CEF}" type="slidenum">
              <a:rPr lang="en-US" smtClean="0"/>
              <a:pPr/>
              <a:t>10</a:t>
            </a:fld>
            <a:endParaRPr lang="en-US"/>
          </a:p>
        </p:txBody>
      </p:sp>
    </p:spTree>
    <p:extLst>
      <p:ext uri="{BB962C8B-B14F-4D97-AF65-F5344CB8AC3E}">
        <p14:creationId xmlns:p14="http://schemas.microsoft.com/office/powerpoint/2010/main" val="1001605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Slide - Warm">
    <p:bg>
      <p:bgRef idx="1001">
        <a:schemeClr val="bg2"/>
      </p:bgRef>
    </p:bg>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C54364DF-4387-544E-89C2-79163736EDDA}"/>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3" name="Text Placeholder 2">
            <a:extLst>
              <a:ext uri="{FF2B5EF4-FFF2-40B4-BE49-F238E27FC236}">
                <a16:creationId xmlns:a16="http://schemas.microsoft.com/office/drawing/2014/main" id="{6A2E27D5-C084-F84F-ACC2-38638CAC156C}"/>
              </a:ext>
            </a:extLst>
          </p:cNvPr>
          <p:cNvSpPr>
            <a:spLocks noGrp="1"/>
          </p:cNvSpPr>
          <p:nvPr>
            <p:ph type="body" sz="quarter" idx="24"/>
          </p:nvPr>
        </p:nvSpPr>
        <p:spPr>
          <a:xfrm>
            <a:off x="620357" y="1141618"/>
            <a:ext cx="7894251" cy="3127169"/>
          </a:xfrm>
        </p:spPr>
        <p:txBody>
          <a:bodyPr anchor="t" anchorCtr="0">
            <a:noAutofit/>
          </a:bodyPr>
          <a:lstStyle>
            <a:lvl1pPr marL="0" indent="0">
              <a:buNone/>
              <a:defRPr sz="5000">
                <a:solidFill>
                  <a:schemeClr val="tx1"/>
                </a:solidFill>
              </a:defRPr>
            </a:lvl1pPr>
            <a:lvl2pPr>
              <a:defRPr sz="4000">
                <a:solidFill>
                  <a:schemeClr val="bg1"/>
                </a:solidFill>
              </a:defRPr>
            </a:lvl2pPr>
            <a:lvl3pPr>
              <a:defRPr sz="4000">
                <a:solidFill>
                  <a:schemeClr val="bg1"/>
                </a:solidFill>
              </a:defRPr>
            </a:lvl3pPr>
            <a:lvl4pPr>
              <a:defRPr sz="4000">
                <a:solidFill>
                  <a:schemeClr val="bg1"/>
                </a:solidFill>
              </a:defRPr>
            </a:lvl4pPr>
            <a:lvl5pPr>
              <a:defRPr sz="4000">
                <a:solidFill>
                  <a:schemeClr val="bg1"/>
                </a:solidFill>
              </a:defRPr>
            </a:lvl5pPr>
          </a:lstStyle>
          <a:p>
            <a:pPr lvl="0"/>
            <a:r>
              <a:rPr lang="en-US"/>
              <a:t>Click to edit Master text styles</a:t>
            </a:r>
          </a:p>
        </p:txBody>
      </p:sp>
      <p:sp>
        <p:nvSpPr>
          <p:cNvPr id="6" name="Text Placeholder 5">
            <a:extLst>
              <a:ext uri="{FF2B5EF4-FFF2-40B4-BE49-F238E27FC236}">
                <a16:creationId xmlns:a16="http://schemas.microsoft.com/office/drawing/2014/main" id="{0EC754AC-107E-994E-90C0-20DA83A3B444}"/>
              </a:ext>
            </a:extLst>
          </p:cNvPr>
          <p:cNvSpPr>
            <a:spLocks noGrp="1"/>
          </p:cNvSpPr>
          <p:nvPr>
            <p:ph type="body" sz="quarter" idx="25"/>
          </p:nvPr>
        </p:nvSpPr>
        <p:spPr>
          <a:xfrm>
            <a:off x="620359" y="5213268"/>
            <a:ext cx="6128312" cy="503114"/>
          </a:xfrm>
        </p:spPr>
        <p:txBody>
          <a:bodyPr anchor="ctr">
            <a:noAutofit/>
          </a:bodyPr>
          <a:lstStyle>
            <a:lvl1pPr marL="0" indent="0" algn="l">
              <a:buNone/>
              <a:defRPr sz="1800" b="0">
                <a:solidFill>
                  <a:schemeClr val="tx1"/>
                </a:solidFill>
              </a:defRPr>
            </a:lvl1pPr>
            <a:lvl2pPr>
              <a:defRPr sz="1800">
                <a:solidFill>
                  <a:schemeClr val="bg1"/>
                </a:solidFill>
              </a:defRPr>
            </a:lvl2pPr>
            <a:lvl3pPr>
              <a:defRPr sz="1800">
                <a:solidFill>
                  <a:schemeClr val="bg1"/>
                </a:solidFill>
              </a:defRPr>
            </a:lvl3pPr>
            <a:lvl4pPr>
              <a:defRPr sz="1800">
                <a:solidFill>
                  <a:schemeClr val="bg1"/>
                </a:solidFill>
              </a:defRPr>
            </a:lvl4pPr>
            <a:lvl5pPr>
              <a:defRPr sz="1800">
                <a:solidFill>
                  <a:schemeClr val="bg1"/>
                </a:solidFill>
              </a:defRPr>
            </a:lvl5pPr>
          </a:lstStyle>
          <a:p>
            <a:pPr lvl="0"/>
            <a:r>
              <a:rPr lang="en-US"/>
              <a:t>Click to edit Master text styles</a:t>
            </a:r>
          </a:p>
        </p:txBody>
      </p:sp>
      <p:pic>
        <p:nvPicPr>
          <p:cNvPr id="7" name="Graphic 6">
            <a:extLst>
              <a:ext uri="{FF2B5EF4-FFF2-40B4-BE49-F238E27FC236}">
                <a16:creationId xmlns:a16="http://schemas.microsoft.com/office/drawing/2014/main" id="{88B64527-2BAB-9F43-894A-DAD1BCC12ECB}"/>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001009" y="4885602"/>
            <a:ext cx="2286136" cy="801562"/>
          </a:xfrm>
          <a:prstGeom prst="rect">
            <a:avLst/>
          </a:prstGeom>
        </p:spPr>
      </p:pic>
    </p:spTree>
    <p:extLst>
      <p:ext uri="{BB962C8B-B14F-4D97-AF65-F5344CB8AC3E}">
        <p14:creationId xmlns:p14="http://schemas.microsoft.com/office/powerpoint/2010/main" val="273548310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purple - texture left">
    <p:spTree>
      <p:nvGrpSpPr>
        <p:cNvPr id="1" name=""/>
        <p:cNvGrpSpPr/>
        <p:nvPr/>
      </p:nvGrpSpPr>
      <p:grpSpPr>
        <a:xfrm>
          <a:off x="0" y="0"/>
          <a:ext cx="0" cy="0"/>
          <a:chOff x="0" y="0"/>
          <a:chExt cx="0" cy="0"/>
        </a:xfrm>
      </p:grpSpPr>
      <p:sp>
        <p:nvSpPr>
          <p:cNvPr id="7" name="Freeform 2">
            <a:extLst>
              <a:ext uri="{FF2B5EF4-FFF2-40B4-BE49-F238E27FC236}">
                <a16:creationId xmlns:a16="http://schemas.microsoft.com/office/drawing/2014/main" id="{9BBEF499-5A6B-F38E-7930-AAC4A242C857}"/>
              </a:ext>
            </a:extLst>
          </p:cNvPr>
          <p:cNvSpPr/>
          <p:nvPr userDrawn="1"/>
        </p:nvSpPr>
        <p:spPr>
          <a:xfrm>
            <a:off x="1" y="0"/>
            <a:ext cx="12191999"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a:lstStyle/>
          <a:p>
            <a:endParaRPr lang="en-US" sz="1200" b="0" i="0">
              <a:latin typeface="Inter Medium" panose="020B0502030000000004" pitchFamily="34" charset="0"/>
            </a:endParaRPr>
          </a:p>
        </p:txBody>
      </p:sp>
    </p:spTree>
    <p:extLst>
      <p:ext uri="{BB962C8B-B14F-4D97-AF65-F5344CB8AC3E}">
        <p14:creationId xmlns:p14="http://schemas.microsoft.com/office/powerpoint/2010/main" val="32690488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ivanti.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70280353"/>
      </p:ext>
    </p:extLst>
  </p:cSld>
  <p:clrMapOvr>
    <a:masterClrMapping/>
  </p:clrMapOvr>
  <p:extLst>
    <p:ext uri="{DCECCB84-F9BA-43D5-87BE-67443E8EF086}">
      <p15:sldGuideLst xmlns:p15="http://schemas.microsoft.com/office/powerpoint/2012/main">
        <p15:guide id="1" pos="256"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8/28/24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8/28/24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8/28/24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8/28/24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8/28/24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8/28/24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46CE7D5-CF57-46EF-B807-FDD0502418D4}" type="datetimeFigureOut">
              <a:rPr lang="en-US" smtClean="0"/>
              <a:t>8/28/24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ivanti.com/dex-report" TargetMode="External"/><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7.sv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hyperlink" Target="http://www.ivanti.com/research" TargetMode="Externa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pic>
        <p:nvPicPr>
          <p:cNvPr id="7" name="Picture 6" descr="A person smiling at a computer&#10;&#10;Description automatically generated">
            <a:extLst>
              <a:ext uri="{FF2B5EF4-FFF2-40B4-BE49-F238E27FC236}">
                <a16:creationId xmlns:a16="http://schemas.microsoft.com/office/drawing/2014/main" id="{AEF35563-54E9-8812-8489-8E8732714FB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8257"/>
            <a:ext cx="12910457" cy="6914513"/>
          </a:xfrm>
          <a:prstGeom prst="rect">
            <a:avLst/>
          </a:prstGeom>
        </p:spPr>
      </p:pic>
      <p:sp>
        <p:nvSpPr>
          <p:cNvPr id="3" name="Text Placeholder 2">
            <a:extLst>
              <a:ext uri="{FF2B5EF4-FFF2-40B4-BE49-F238E27FC236}">
                <a16:creationId xmlns:a16="http://schemas.microsoft.com/office/drawing/2014/main" id="{219D1F88-9936-4843-B496-968B34D1D867}"/>
              </a:ext>
            </a:extLst>
          </p:cNvPr>
          <p:cNvSpPr>
            <a:spLocks noGrp="1"/>
          </p:cNvSpPr>
          <p:nvPr>
            <p:ph type="body" sz="quarter" idx="24"/>
          </p:nvPr>
        </p:nvSpPr>
        <p:spPr>
          <a:xfrm>
            <a:off x="663167" y="732282"/>
            <a:ext cx="7202291" cy="2257904"/>
          </a:xfrm>
          <a:effectLst>
            <a:outerShdw blurRad="220423" dist="38100" dir="5400000" algn="t" rotWithShape="0">
              <a:prstClr val="black">
                <a:alpha val="48258"/>
              </a:prstClr>
            </a:outerShdw>
          </a:effectLst>
        </p:spPr>
        <p:txBody>
          <a:bodyPr/>
          <a:lstStyle/>
          <a:p>
            <a:r>
              <a:rPr lang="en-GB" sz="2400" dirty="0">
                <a:latin typeface="Arial"/>
                <a:ea typeface="Inter Light" panose="02000403000000020004" pitchFamily="2" charset="0"/>
                <a:cs typeface="Inter Light" panose="02000403000000020004" pitchFamily="2" charset="0"/>
              </a:rPr>
              <a:t>2024</a:t>
            </a:r>
            <a:r>
              <a:rPr lang="en-GB" sz="3600" dirty="0">
                <a:latin typeface="Inter Light"/>
                <a:ea typeface="Inter Light" panose="02000403000000020004" pitchFamily="2" charset="0"/>
                <a:cs typeface="Inter Light" panose="02000403000000020004" pitchFamily="2" charset="0"/>
              </a:rPr>
              <a:t> </a:t>
            </a:r>
          </a:p>
          <a:p>
            <a:pPr>
              <a:lnSpc>
                <a:spcPct val="90000"/>
              </a:lnSpc>
              <a:spcBef>
                <a:spcPts val="1001"/>
              </a:spcBef>
              <a:tabLst>
                <a:tab pos="0" algn="l"/>
              </a:tabLst>
            </a:pPr>
            <a:r>
              <a:rPr lang="fr-FR" sz="3600" b="1" strike="noStrike" spc="-1" dirty="0">
                <a:solidFill>
                  <a:srgbClr val="FFFFFF"/>
                </a:solidFill>
                <a:latin typeface="Arial"/>
              </a:rPr>
              <a:t>« Digital </a:t>
            </a:r>
            <a:r>
              <a:rPr lang="fr-FR" sz="3600" b="1" strike="noStrike" spc="-1" dirty="0" err="1">
                <a:solidFill>
                  <a:srgbClr val="FFFFFF"/>
                </a:solidFill>
                <a:latin typeface="Arial"/>
              </a:rPr>
              <a:t>Employee</a:t>
            </a:r>
            <a:r>
              <a:rPr lang="fr-FR" sz="3600" b="1" strike="noStrike" spc="-1" dirty="0">
                <a:solidFill>
                  <a:srgbClr val="FFFFFF"/>
                </a:solidFill>
                <a:latin typeface="Arial"/>
              </a:rPr>
              <a:t> </a:t>
            </a:r>
            <a:r>
              <a:rPr lang="fr-FR" sz="3600" b="1" strike="noStrike" spc="-1" dirty="0" err="1">
                <a:solidFill>
                  <a:srgbClr val="FFFFFF"/>
                </a:solidFill>
                <a:latin typeface="Arial"/>
              </a:rPr>
              <a:t>Experience</a:t>
            </a:r>
            <a:r>
              <a:rPr lang="fr-FR" sz="3600" b="1" strike="noStrike" spc="-1" dirty="0">
                <a:solidFill>
                  <a:srgbClr val="FFFFFF"/>
                </a:solidFill>
                <a:latin typeface="Arial"/>
              </a:rPr>
              <a:t> Report » (Rapport sur l'expérience numérique des collaborateurs (DEX))</a:t>
            </a:r>
            <a:endParaRPr lang="en-US" sz="3600" b="0" strike="noStrike" spc="-1" dirty="0">
              <a:solidFill>
                <a:srgbClr val="FFFFFF"/>
              </a:solidFill>
              <a:latin typeface="Aptos"/>
            </a:endParaRPr>
          </a:p>
        </p:txBody>
      </p:sp>
      <p:sp>
        <p:nvSpPr>
          <p:cNvPr id="4" name="TextBox 3">
            <a:extLst>
              <a:ext uri="{FF2B5EF4-FFF2-40B4-BE49-F238E27FC236}">
                <a16:creationId xmlns:a16="http://schemas.microsoft.com/office/drawing/2014/main" id="{A4B39FBC-A30A-CEC6-3349-E012AC3B302D}"/>
              </a:ext>
            </a:extLst>
          </p:cNvPr>
          <p:cNvSpPr txBox="1"/>
          <p:nvPr/>
        </p:nvSpPr>
        <p:spPr>
          <a:xfrm>
            <a:off x="725212" y="3526972"/>
            <a:ext cx="6096000" cy="830997"/>
          </a:xfrm>
          <a:prstGeom prst="rect">
            <a:avLst/>
          </a:prstGeom>
          <a:noFill/>
        </p:spPr>
        <p:txBody>
          <a:bodyPr wrap="square" lIns="91440" tIns="45720" rIns="91440" bIns="45720" anchor="t">
            <a:spAutoFit/>
          </a:bodyPr>
          <a:lstStyle/>
          <a:p>
            <a:r>
              <a:rPr lang="en-US" sz="2400" dirty="0">
                <a:latin typeface="Arial"/>
                <a:ea typeface="Inter Light" panose="02000403000000020004" pitchFamily="2" charset="0"/>
                <a:cs typeface="Inter Light" panose="02000403000000020004" pitchFamily="2" charset="0"/>
              </a:rPr>
              <a:t>Rapport de </a:t>
            </a:r>
            <a:r>
              <a:rPr lang="en-US" sz="2400" dirty="0" err="1">
                <a:latin typeface="Arial"/>
                <a:ea typeface="Inter Light" panose="02000403000000020004" pitchFamily="2" charset="0"/>
                <a:cs typeface="Inter Light" panose="02000403000000020004" pitchFamily="2" charset="0"/>
              </a:rPr>
              <a:t>synthèse</a:t>
            </a:r>
            <a:r>
              <a:rPr lang="en-US" sz="2400" dirty="0">
                <a:latin typeface="Arial"/>
                <a:ea typeface="Inter Light" panose="02000403000000020004" pitchFamily="2" charset="0"/>
                <a:cs typeface="Inter Light" panose="02000403000000020004" pitchFamily="2" charset="0"/>
              </a:rPr>
              <a:t> </a:t>
            </a:r>
            <a:br>
              <a:rPr lang="en-US" sz="2400" dirty="0">
                <a:latin typeface="Arial"/>
                <a:ea typeface="Inter Light" panose="02000403000000020004" pitchFamily="2" charset="0"/>
                <a:cs typeface="Inter Light" panose="02000403000000020004" pitchFamily="2" charset="0"/>
              </a:rPr>
            </a:br>
            <a:r>
              <a:rPr lang="en-US" sz="2400" dirty="0">
                <a:latin typeface="Arial"/>
                <a:ea typeface="Inter Light" panose="02000403000000020004" pitchFamily="2" charset="0"/>
                <a:cs typeface="Inter Light" panose="02000403000000020004" pitchFamily="2" charset="0"/>
              </a:rPr>
              <a:t>et </a:t>
            </a:r>
            <a:r>
              <a:rPr lang="en-US" sz="2400" dirty="0" err="1">
                <a:latin typeface="Arial"/>
                <a:ea typeface="Inter Light" panose="02000403000000020004" pitchFamily="2" charset="0"/>
                <a:cs typeface="Inter Light" panose="02000403000000020004" pitchFamily="2" charset="0"/>
              </a:rPr>
              <a:t>principales</a:t>
            </a:r>
            <a:r>
              <a:rPr lang="en-US" sz="2400" dirty="0">
                <a:latin typeface="Arial"/>
                <a:ea typeface="Inter Light" panose="02000403000000020004" pitchFamily="2" charset="0"/>
                <a:cs typeface="Inter Light" panose="02000403000000020004" pitchFamily="2" charset="0"/>
              </a:rPr>
              <a:t> conclusions</a:t>
            </a:r>
          </a:p>
        </p:txBody>
      </p:sp>
      <p:sp>
        <p:nvSpPr>
          <p:cNvPr id="5" name="TextBox 4">
            <a:extLst>
              <a:ext uri="{FF2B5EF4-FFF2-40B4-BE49-F238E27FC236}">
                <a16:creationId xmlns:a16="http://schemas.microsoft.com/office/drawing/2014/main" id="{F42859B3-8079-94B6-458A-7B18374FC4FA}"/>
              </a:ext>
            </a:extLst>
          </p:cNvPr>
          <p:cNvSpPr txBox="1"/>
          <p:nvPr/>
        </p:nvSpPr>
        <p:spPr>
          <a:xfrm>
            <a:off x="826159" y="3529975"/>
            <a:ext cx="3850943" cy="369332"/>
          </a:xfrm>
          <a:prstGeom prst="rect">
            <a:avLst/>
          </a:prstGeom>
          <a:noFill/>
        </p:spPr>
        <p:txBody>
          <a:bodyPr wrap="square" rtlCol="0">
            <a:spAutoFit/>
          </a:bodyPr>
          <a:lstStyle/>
          <a:p>
            <a:r>
              <a:rPr lang="en-US"/>
              <a:t> </a:t>
            </a:r>
          </a:p>
        </p:txBody>
      </p:sp>
      <p:sp>
        <p:nvSpPr>
          <p:cNvPr id="2" name="TextBox 1">
            <a:extLst>
              <a:ext uri="{FF2B5EF4-FFF2-40B4-BE49-F238E27FC236}">
                <a16:creationId xmlns:a16="http://schemas.microsoft.com/office/drawing/2014/main" id="{2950F36B-8009-DAC7-320F-BCE145511972}"/>
              </a:ext>
            </a:extLst>
          </p:cNvPr>
          <p:cNvSpPr txBox="1"/>
          <p:nvPr/>
        </p:nvSpPr>
        <p:spPr>
          <a:xfrm>
            <a:off x="663167" y="5784875"/>
            <a:ext cx="560006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latin typeface="Arial" panose="020B0604020202020204" pitchFamily="34" charset="0"/>
                <a:ea typeface="Inter Medium" panose="020B0502030000000004" pitchFamily="34" charset="0"/>
                <a:cs typeface="Arial" panose="020B0604020202020204" pitchFamily="34" charset="0"/>
              </a:rPr>
              <a:t>Pour lire tout le rapport et </a:t>
            </a:r>
            <a:r>
              <a:rPr lang="en-US" dirty="0" err="1">
                <a:latin typeface="Arial" panose="020B0604020202020204" pitchFamily="34" charset="0"/>
                <a:ea typeface="Inter Medium" panose="020B0502030000000004" pitchFamily="34" charset="0"/>
                <a:cs typeface="Arial" panose="020B0604020202020204" pitchFamily="34" charset="0"/>
              </a:rPr>
              <a:t>télécharger</a:t>
            </a:r>
            <a:r>
              <a:rPr lang="en-US" dirty="0">
                <a:latin typeface="Arial" panose="020B0604020202020204" pitchFamily="34" charset="0"/>
                <a:ea typeface="Inter Medium" panose="020B0502030000000004" pitchFamily="34" charset="0"/>
                <a:cs typeface="Arial" panose="020B0604020202020204" pitchFamily="34" charset="0"/>
              </a:rPr>
              <a:t> </a:t>
            </a:r>
            <a:r>
              <a:rPr lang="en-US" dirty="0" err="1">
                <a:latin typeface="Arial" panose="020B0604020202020204" pitchFamily="34" charset="0"/>
                <a:ea typeface="Inter Medium" panose="020B0502030000000004" pitchFamily="34" charset="0"/>
                <a:cs typeface="Arial" panose="020B0604020202020204" pitchFamily="34" charset="0"/>
              </a:rPr>
              <a:t>tous</a:t>
            </a:r>
            <a:r>
              <a:rPr lang="en-US" dirty="0">
                <a:latin typeface="Arial" panose="020B0604020202020204" pitchFamily="34" charset="0"/>
                <a:ea typeface="Inter Medium" panose="020B0502030000000004" pitchFamily="34" charset="0"/>
                <a:cs typeface="Arial" panose="020B0604020202020204" pitchFamily="34" charset="0"/>
              </a:rPr>
              <a:t> les </a:t>
            </a:r>
            <a:r>
              <a:rPr lang="en-US" dirty="0" err="1">
                <a:latin typeface="Arial" panose="020B0604020202020204" pitchFamily="34" charset="0"/>
                <a:ea typeface="Inter Medium" panose="020B0502030000000004" pitchFamily="34" charset="0"/>
                <a:cs typeface="Arial" panose="020B0604020202020204" pitchFamily="34" charset="0"/>
              </a:rPr>
              <a:t>graphiques</a:t>
            </a:r>
            <a:r>
              <a:rPr lang="en-US" dirty="0">
                <a:latin typeface="Arial" panose="020B0604020202020204" pitchFamily="34" charset="0"/>
                <a:ea typeface="Inter Medium" panose="020B0502030000000004" pitchFamily="34" charset="0"/>
                <a:cs typeface="Arial" panose="020B0604020202020204" pitchFamily="34" charset="0"/>
              </a:rPr>
              <a:t>, </a:t>
            </a:r>
            <a:r>
              <a:rPr lang="en-US" dirty="0" err="1">
                <a:latin typeface="Arial" panose="020B0604020202020204" pitchFamily="34" charset="0"/>
                <a:ea typeface="Inter Medium" panose="020B0502030000000004" pitchFamily="34" charset="0"/>
                <a:cs typeface="Arial" panose="020B0604020202020204" pitchFamily="34" charset="0"/>
              </a:rPr>
              <a:t>accédez</a:t>
            </a:r>
            <a:r>
              <a:rPr lang="en-US" dirty="0">
                <a:latin typeface="Arial" panose="020B0604020202020204" pitchFamily="34" charset="0"/>
                <a:ea typeface="Inter Medium" panose="020B0502030000000004" pitchFamily="34" charset="0"/>
                <a:cs typeface="Arial" panose="020B0604020202020204" pitchFamily="34" charset="0"/>
              </a:rPr>
              <a:t> à </a:t>
            </a:r>
            <a:r>
              <a:rPr lang="en-US" u="sng" dirty="0">
                <a:latin typeface="Arial" panose="020B0604020202020204" pitchFamily="34" charset="0"/>
                <a:ea typeface="Inter Medium" panose="020B0502030000000004" pitchFamily="34" charset="0"/>
                <a:cs typeface="Arial" panose="020B0604020202020204" pitchFamily="34" charset="0"/>
                <a:hlinkClick r:id="rId3">
                  <a:extLst>
                    <a:ext uri="{A12FA001-AC4F-418D-AE19-62706E023703}">
                      <ahyp:hlinkClr xmlns:ahyp="http://schemas.microsoft.com/office/drawing/2018/hyperlinkcolor" val="tx"/>
                    </a:ext>
                  </a:extLst>
                </a:hlinkClick>
              </a:rPr>
              <a:t>ivanti.com/experience</a:t>
            </a:r>
            <a:endParaRPr lang="en-US" u="sng" dirty="0">
              <a:latin typeface="Arial" panose="020B0604020202020204" pitchFamily="34" charset="0"/>
              <a:ea typeface="Inter Medium" panose="020B0502030000000004" pitchFamily="34" charset="0"/>
              <a:cs typeface="Arial" panose="020B0604020202020204" pitchFamily="34" charset="0"/>
            </a:endParaRPr>
          </a:p>
        </p:txBody>
      </p:sp>
      <p:pic>
        <p:nvPicPr>
          <p:cNvPr id="8" name="Graphic 7">
            <a:extLst>
              <a:ext uri="{FF2B5EF4-FFF2-40B4-BE49-F238E27FC236}">
                <a16:creationId xmlns:a16="http://schemas.microsoft.com/office/drawing/2014/main" id="{B6E7DB61-9E66-7F35-02D0-F2B04A49E40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35864" y="5739014"/>
            <a:ext cx="1715312" cy="705864"/>
          </a:xfrm>
          <a:prstGeom prst="rect">
            <a:avLst/>
          </a:prstGeom>
        </p:spPr>
      </p:pic>
    </p:spTree>
    <p:extLst>
      <p:ext uri="{BB962C8B-B14F-4D97-AF65-F5344CB8AC3E}">
        <p14:creationId xmlns:p14="http://schemas.microsoft.com/office/powerpoint/2010/main" val="4123625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BB4E0D-231C-6BDE-7AC8-B6E47371649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530B9373-4701-2F22-1662-DFD084128F2D}"/>
              </a:ext>
            </a:extLst>
          </p:cNvPr>
          <p:cNvSpPr/>
          <p:nvPr/>
        </p:nvSpPr>
        <p:spPr>
          <a:xfrm>
            <a:off x="0" y="0"/>
            <a:ext cx="3282103"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a:extLst>
              <a:ext uri="{FF2B5EF4-FFF2-40B4-BE49-F238E27FC236}">
                <a16:creationId xmlns:a16="http://schemas.microsoft.com/office/drawing/2014/main" id="{63AB2A81-EB2E-94FA-B382-8553AB501FFE}"/>
              </a:ext>
            </a:extLst>
          </p:cNvPr>
          <p:cNvSpPr>
            <a:spLocks noGrp="1"/>
          </p:cNvSpPr>
          <p:nvPr>
            <p:ph type="body" sz="quarter" idx="4294967295"/>
          </p:nvPr>
        </p:nvSpPr>
        <p:spPr>
          <a:xfrm>
            <a:off x="3838383" y="979990"/>
            <a:ext cx="7700474" cy="4663428"/>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buNone/>
            </a:pPr>
            <a:r>
              <a:rPr lang="en-US" sz="1800">
                <a:latin typeface="Arial"/>
                <a:ea typeface="Inter Light" panose="02000403000000020004" pitchFamily="2" charset="0"/>
                <a:cs typeface="Inter Light" panose="02000403000000020004" pitchFamily="2" charset="0"/>
              </a:rPr>
              <a:t>Ivanti surveyed 7,800 IT professionals, executives and end users around the world to understand what organizations are doing to enable positive digital employee experiences (DEX) and the significant barriers organizations face to deliver these frictionless experiences. </a:t>
            </a:r>
          </a:p>
          <a:p>
            <a:pPr>
              <a:buNone/>
            </a:pPr>
            <a:endParaRPr lang="en-US" sz="1800">
              <a:latin typeface="Arial"/>
              <a:ea typeface="Inter Light" panose="02000403000000020004" pitchFamily="2" charset="0"/>
              <a:cs typeface="Inter Light" panose="02000403000000020004" pitchFamily="2" charset="0"/>
            </a:endParaRPr>
          </a:p>
          <a:p>
            <a:pPr>
              <a:buNone/>
            </a:pPr>
            <a:r>
              <a:rPr lang="en-US" sz="1800">
                <a:latin typeface="Arial"/>
                <a:ea typeface="Inter Light" panose="02000403000000020004" pitchFamily="2" charset="0"/>
                <a:cs typeface="Inter Light" panose="02000403000000020004" pitchFamily="2" charset="0"/>
              </a:rPr>
              <a:t>This study was administered by Ravn Research, and panelists were recruited by MSI Advanced Customer Insights. Survey results are unweighted. Further details by country are available by request. </a:t>
            </a:r>
          </a:p>
          <a:p>
            <a:pPr>
              <a:buNone/>
            </a:pPr>
            <a:r>
              <a:rPr lang="en-US" sz="1800">
                <a:latin typeface="Arial"/>
                <a:ea typeface="Inter Light" panose="02000403000000020004" pitchFamily="2" charset="0"/>
                <a:cs typeface="Inter Light" panose="02000403000000020004" pitchFamily="2" charset="0"/>
              </a:rPr>
              <a:t>For more Ivanti research on IT, security and the future of work, visit </a:t>
            </a:r>
            <a:r>
              <a:rPr lang="en-US" sz="1800">
                <a:latin typeface="Arial"/>
                <a:ea typeface="Inter Light" panose="02000403000000020004" pitchFamily="2" charset="0"/>
                <a:cs typeface="Inter Light" panose="02000403000000020004" pitchFamily="2" charset="0"/>
                <a:hlinkClick r:id="rId3">
                  <a:extLst>
                    <a:ext uri="{A12FA001-AC4F-418D-AE19-62706E023703}">
                      <ahyp:hlinkClr xmlns:ahyp="http://schemas.microsoft.com/office/drawing/2018/hyperlinkcolor" val="tx"/>
                    </a:ext>
                  </a:extLst>
                </a:hlinkClick>
              </a:rPr>
              <a:t>ivanti.com/research</a:t>
            </a:r>
            <a:r>
              <a:rPr lang="en-US" sz="1800">
                <a:latin typeface="Arial"/>
                <a:ea typeface="Inter Light" panose="02000403000000020004" pitchFamily="2" charset="0"/>
                <a:cs typeface="Inter Light" panose="02000403000000020004" pitchFamily="2" charset="0"/>
              </a:rPr>
              <a:t>.</a:t>
            </a:r>
          </a:p>
        </p:txBody>
      </p:sp>
      <p:sp>
        <p:nvSpPr>
          <p:cNvPr id="2" name="Text Placeholder 1">
            <a:extLst>
              <a:ext uri="{FF2B5EF4-FFF2-40B4-BE49-F238E27FC236}">
                <a16:creationId xmlns:a16="http://schemas.microsoft.com/office/drawing/2014/main" id="{90149043-CECF-3CA3-8F81-BE78D52CD8C0}"/>
              </a:ext>
            </a:extLst>
          </p:cNvPr>
          <p:cNvSpPr>
            <a:spLocks noGrp="1"/>
          </p:cNvSpPr>
          <p:nvPr>
            <p:ph type="body" sz="quarter" idx="4294967295"/>
          </p:nvPr>
        </p:nvSpPr>
        <p:spPr>
          <a:xfrm>
            <a:off x="556280" y="2659936"/>
            <a:ext cx="2725823" cy="976289"/>
          </a:xfrm>
          <a:prstGeom prst="rect">
            <a:avLst/>
          </a:prstGeom>
        </p:spPr>
        <p:txBody>
          <a:bodyPr anchor="ctr">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marL="0" indent="0">
              <a:buNone/>
            </a:pPr>
            <a:r>
              <a:rPr lang="en-US" sz="3200" b="1">
                <a:solidFill>
                  <a:schemeClr val="bg1"/>
                </a:solidFill>
                <a:latin typeface="Arial"/>
                <a:ea typeface="Inter Semi Bold" panose="020B0502030000000004" pitchFamily="34" charset="0"/>
                <a:cs typeface="Inter Medium" panose="020B0502030000000004" pitchFamily="34" charset="0"/>
              </a:rPr>
              <a:t>About the research</a:t>
            </a:r>
          </a:p>
        </p:txBody>
      </p:sp>
    </p:spTree>
    <p:extLst>
      <p:ext uri="{BB962C8B-B14F-4D97-AF65-F5344CB8AC3E}">
        <p14:creationId xmlns:p14="http://schemas.microsoft.com/office/powerpoint/2010/main" val="84078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6CB8AB32-4004-ED00-90E8-4F244E75F23B}"/>
              </a:ext>
            </a:extLst>
          </p:cNvPr>
          <p:cNvSpPr/>
          <p:nvPr/>
        </p:nvSpPr>
        <p:spPr>
          <a:xfrm>
            <a:off x="1" y="0"/>
            <a:ext cx="6096000"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2"/>
          <p:cNvSpPr txBox="1"/>
          <p:nvPr/>
        </p:nvSpPr>
        <p:spPr>
          <a:xfrm>
            <a:off x="363255" y="399570"/>
            <a:ext cx="5415246" cy="2215991"/>
          </a:xfrm>
          <a:prstGeom prst="rect">
            <a:avLst/>
          </a:prstGeom>
        </p:spPr>
        <p:txBody>
          <a:bodyPr wrap="square" lIns="0" tIns="0" rIns="0" bIns="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ct val="100000"/>
              </a:lnSpc>
            </a:pPr>
            <a:r>
              <a:rPr lang="fr-FR" sz="2400" b="1" strike="noStrike" spc="-1" dirty="0">
                <a:solidFill>
                  <a:schemeClr val="bg1"/>
                </a:solidFill>
                <a:latin typeface="Arial"/>
              </a:rPr>
              <a:t>Bien que les entreprises soient convaincues des avantages de la DEX (Expérience numérique des collaborateurs), elles ont du mal à intégrer les meilleures pratiques DEX dans leurs opérations. </a:t>
            </a:r>
            <a:endParaRPr lang="fr-CH" sz="2400" b="0" strike="noStrike" spc="-1" dirty="0">
              <a:solidFill>
                <a:schemeClr val="bg1"/>
              </a:solidFill>
              <a:latin typeface="Arial"/>
            </a:endParaRPr>
          </a:p>
        </p:txBody>
      </p:sp>
      <p:pic>
        <p:nvPicPr>
          <p:cNvPr id="4" name="Picture 3" descr="A screenshot of a graph&#10;&#10;Description automatically generated">
            <a:extLst>
              <a:ext uri="{FF2B5EF4-FFF2-40B4-BE49-F238E27FC236}">
                <a16:creationId xmlns:a16="http://schemas.microsoft.com/office/drawing/2014/main" id="{C81A9E6E-A41C-5357-9090-E032DB501F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255" y="2743200"/>
            <a:ext cx="4629837" cy="3830355"/>
          </a:xfrm>
          <a:prstGeom prst="rect">
            <a:avLst/>
          </a:prstGeom>
        </p:spPr>
      </p:pic>
      <p:pic>
        <p:nvPicPr>
          <p:cNvPr id="7" name="Picture 6" descr="A screenshot of a survey&#10;&#10;Description automatically generated">
            <a:extLst>
              <a:ext uri="{FF2B5EF4-FFF2-40B4-BE49-F238E27FC236}">
                <a16:creationId xmlns:a16="http://schemas.microsoft.com/office/drawing/2014/main" id="{1610C490-3DC7-249F-5D10-10F275CBB7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59255" y="204414"/>
            <a:ext cx="5177056" cy="6369141"/>
          </a:xfrm>
          <a:prstGeom prst="rect">
            <a:avLst/>
          </a:prstGeom>
        </p:spPr>
      </p:pic>
    </p:spTree>
    <p:extLst>
      <p:ext uri="{BB962C8B-B14F-4D97-AF65-F5344CB8AC3E}">
        <p14:creationId xmlns:p14="http://schemas.microsoft.com/office/powerpoint/2010/main" val="3941700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D4CC82CE-3ECA-E27E-3ACD-0BE402C8BDFD}"/>
              </a:ext>
            </a:extLst>
          </p:cNvPr>
          <p:cNvSpPr txBox="1"/>
          <p:nvPr/>
        </p:nvSpPr>
        <p:spPr>
          <a:xfrm>
            <a:off x="400834" y="450936"/>
            <a:ext cx="4009326" cy="3262432"/>
          </a:xfrm>
          <a:prstGeom prst="rect">
            <a:avLst/>
          </a:prstGeom>
          <a:noFill/>
        </p:spPr>
        <p:txBody>
          <a:bodyPr wrap="square" lIns="91440" tIns="45720" rIns="91440" bIns="45720" rtlCol="0" anchor="t">
            <a:spAutoFit/>
          </a:bodyPr>
          <a:lstStyle/>
          <a:p>
            <a:r>
              <a:rPr lang="en-US" sz="2400" b="1" dirty="0">
                <a:latin typeface="Arial"/>
                <a:cs typeface="Inter Medium" panose="020B0502030000000004" pitchFamily="34" charset="0"/>
              </a:rPr>
              <a:t>Les </a:t>
            </a:r>
            <a:r>
              <a:rPr lang="en-US" sz="2400" b="1" dirty="0" err="1">
                <a:latin typeface="Arial"/>
                <a:cs typeface="Inter Medium" panose="020B0502030000000004" pitchFamily="34" charset="0"/>
              </a:rPr>
              <a:t>problèmes</a:t>
            </a:r>
            <a:r>
              <a:rPr lang="en-US" sz="2400" b="1" dirty="0">
                <a:latin typeface="Arial"/>
                <a:cs typeface="Inter Medium" panose="020B0502030000000004" pitchFamily="34" charset="0"/>
              </a:rPr>
              <a:t> techniques </a:t>
            </a:r>
            <a:r>
              <a:rPr lang="en-US" sz="2400" b="1" dirty="0" err="1">
                <a:latin typeface="Arial"/>
                <a:cs typeface="Inter Medium" panose="020B0502030000000004" pitchFamily="34" charset="0"/>
              </a:rPr>
              <a:t>impactent</a:t>
            </a:r>
            <a:r>
              <a:rPr lang="en-US" sz="2400" b="1" dirty="0">
                <a:latin typeface="Arial"/>
                <a:cs typeface="Inter Medium" panose="020B0502030000000004" pitchFamily="34" charset="0"/>
              </a:rPr>
              <a:t> </a:t>
            </a:r>
            <a:r>
              <a:rPr lang="en-US" sz="2400" b="1" dirty="0" err="1">
                <a:latin typeface="Arial"/>
                <a:cs typeface="Inter Medium" panose="020B0502030000000004" pitchFamily="34" charset="0"/>
              </a:rPr>
              <a:t>souvent</a:t>
            </a:r>
            <a:r>
              <a:rPr lang="en-US" sz="2400" b="1" dirty="0">
                <a:latin typeface="Arial"/>
                <a:cs typeface="Inter Medium" panose="020B0502030000000004" pitchFamily="34" charset="0"/>
              </a:rPr>
              <a:t> le moral des </a:t>
            </a:r>
            <a:r>
              <a:rPr lang="en-US" sz="2400" b="1" dirty="0" err="1">
                <a:latin typeface="Arial"/>
                <a:cs typeface="Inter Medium" panose="020B0502030000000004" pitchFamily="34" charset="0"/>
              </a:rPr>
              <a:t>collaborateurs</a:t>
            </a:r>
            <a:r>
              <a:rPr lang="en-US" sz="2400" b="1" dirty="0">
                <a:latin typeface="Arial"/>
                <a:cs typeface="Inter Medium" panose="020B0502030000000004" pitchFamily="34" charset="0"/>
              </a:rPr>
              <a:t> et la </a:t>
            </a:r>
            <a:r>
              <a:rPr lang="en-US" sz="2400" b="1" dirty="0" err="1">
                <a:latin typeface="Arial"/>
                <a:cs typeface="Inter Medium" panose="020B0502030000000004" pitchFamily="34" charset="0"/>
              </a:rPr>
              <a:t>productivité</a:t>
            </a:r>
            <a:r>
              <a:rPr lang="en-US" sz="2400" b="1" dirty="0">
                <a:latin typeface="Arial"/>
                <a:cs typeface="Inter Medium" panose="020B0502030000000004" pitchFamily="34" charset="0"/>
              </a:rPr>
              <a:t> au travail.</a:t>
            </a:r>
          </a:p>
          <a:p>
            <a:endParaRPr lang="en-US" sz="3200" dirty="0">
              <a:latin typeface="Inter Medium" panose="020B0502030000000004" pitchFamily="34" charset="0"/>
              <a:cs typeface="Inter Medium" panose="020B0502030000000004" pitchFamily="34" charset="0"/>
            </a:endParaRPr>
          </a:p>
          <a:p>
            <a:r>
              <a:rPr lang="en-US" dirty="0">
                <a:latin typeface="Arial"/>
                <a:ea typeface="Inter Light" panose="02000403000000020004" pitchFamily="2" charset="0"/>
                <a:cs typeface="Inter Light" panose="02000403000000020004" pitchFamily="2" charset="0"/>
              </a:rPr>
              <a:t>Q : À quelle </a:t>
            </a:r>
            <a:r>
              <a:rPr lang="en-US" dirty="0" err="1">
                <a:latin typeface="Arial"/>
                <a:ea typeface="Inter Light" panose="02000403000000020004" pitchFamily="2" charset="0"/>
                <a:cs typeface="Inter Light" panose="02000403000000020004" pitchFamily="2" charset="0"/>
              </a:rPr>
              <a:t>fréquence</a:t>
            </a:r>
            <a:r>
              <a:rPr lang="en-US" dirty="0">
                <a:latin typeface="Arial"/>
                <a:ea typeface="Inter Light" panose="02000403000000020004" pitchFamily="2" charset="0"/>
                <a:cs typeface="Inter Light" panose="02000403000000020004" pitchFamily="2" charset="0"/>
              </a:rPr>
              <a:t> </a:t>
            </a:r>
            <a:br>
              <a:rPr lang="en-US" dirty="0">
                <a:latin typeface="Arial"/>
                <a:ea typeface="Inter Light" panose="02000403000000020004" pitchFamily="2" charset="0"/>
                <a:cs typeface="Inter Light" panose="02000403000000020004" pitchFamily="2" charset="0"/>
              </a:rPr>
            </a:br>
            <a:r>
              <a:rPr lang="en-US" dirty="0" err="1">
                <a:latin typeface="Arial"/>
                <a:ea typeface="Inter Light" panose="02000403000000020004" pitchFamily="2" charset="0"/>
                <a:cs typeface="Inter Light" panose="02000403000000020004" pitchFamily="2" charset="0"/>
              </a:rPr>
              <a:t>connaissez-vous</a:t>
            </a:r>
            <a:r>
              <a:rPr lang="en-US" dirty="0">
                <a:latin typeface="Arial"/>
                <a:ea typeface="Inter Light" panose="02000403000000020004" pitchFamily="2" charset="0"/>
                <a:cs typeface="Inter Light" panose="02000403000000020004" pitchFamily="2" charset="0"/>
              </a:rPr>
              <a:t> </a:t>
            </a:r>
            <a:r>
              <a:rPr lang="en-US" dirty="0" err="1">
                <a:latin typeface="Arial"/>
                <a:ea typeface="Inter Light" panose="02000403000000020004" pitchFamily="2" charset="0"/>
                <a:cs typeface="Inter Light" panose="02000403000000020004" pitchFamily="2" charset="0"/>
              </a:rPr>
              <a:t>ces</a:t>
            </a:r>
            <a:r>
              <a:rPr lang="en-US" dirty="0">
                <a:latin typeface="Arial"/>
                <a:ea typeface="Inter Light" panose="02000403000000020004" pitchFamily="2" charset="0"/>
                <a:cs typeface="Inter Light" panose="02000403000000020004" pitchFamily="2" charset="0"/>
              </a:rPr>
              <a:t> </a:t>
            </a:r>
            <a:r>
              <a:rPr lang="en-US" dirty="0" err="1">
                <a:latin typeface="Arial"/>
                <a:ea typeface="Inter Light" panose="02000403000000020004" pitchFamily="2" charset="0"/>
                <a:cs typeface="Inter Light" panose="02000403000000020004" pitchFamily="2" charset="0"/>
              </a:rPr>
              <a:t>problèmes</a:t>
            </a:r>
            <a:r>
              <a:rPr lang="en-US" dirty="0">
                <a:latin typeface="Arial"/>
                <a:ea typeface="Inter Light" panose="02000403000000020004" pitchFamily="2" charset="0"/>
                <a:cs typeface="Inter Light" panose="02000403000000020004" pitchFamily="2" charset="0"/>
              </a:rPr>
              <a:t> </a:t>
            </a:r>
            <a:r>
              <a:rPr lang="en-US" dirty="0" err="1">
                <a:latin typeface="Arial"/>
                <a:ea typeface="Inter Light" panose="02000403000000020004" pitchFamily="2" charset="0"/>
                <a:cs typeface="Inter Light" panose="02000403000000020004" pitchFamily="2" charset="0"/>
              </a:rPr>
              <a:t>technologiques</a:t>
            </a:r>
            <a:r>
              <a:rPr lang="en-US" dirty="0">
                <a:latin typeface="Arial"/>
                <a:ea typeface="Inter Light" panose="02000403000000020004" pitchFamily="2" charset="0"/>
                <a:cs typeface="Inter Light" panose="02000403000000020004" pitchFamily="2" charset="0"/>
              </a:rPr>
              <a:t> au travail ?</a:t>
            </a:r>
            <a:endParaRPr lang="en-US" sz="3200" dirty="0">
              <a:latin typeface="Inter Medium" panose="020B0502030000000004" pitchFamily="34" charset="0"/>
              <a:cs typeface="Inter Medium" panose="020B0502030000000004" pitchFamily="34" charset="0"/>
            </a:endParaRPr>
          </a:p>
        </p:txBody>
      </p:sp>
      <p:pic>
        <p:nvPicPr>
          <p:cNvPr id="2" name="Picture 1">
            <a:extLst>
              <a:ext uri="{FF2B5EF4-FFF2-40B4-BE49-F238E27FC236}">
                <a16:creationId xmlns:a16="http://schemas.microsoft.com/office/drawing/2014/main" id="{76BB8E28-501C-CD11-C9DE-1DF477C4A963}"/>
              </a:ext>
            </a:extLst>
          </p:cNvPr>
          <p:cNvPicPr>
            <a:picLocks noChangeAspect="1"/>
          </p:cNvPicPr>
          <p:nvPr/>
        </p:nvPicPr>
        <p:blipFill>
          <a:blip r:embed="rId3"/>
          <a:stretch>
            <a:fillRect/>
          </a:stretch>
        </p:blipFill>
        <p:spPr>
          <a:xfrm>
            <a:off x="4777538" y="384181"/>
            <a:ext cx="6904468" cy="6085742"/>
          </a:xfrm>
          <a:prstGeom prst="rect">
            <a:avLst/>
          </a:prstGeom>
        </p:spPr>
      </p:pic>
    </p:spTree>
    <p:extLst>
      <p:ext uri="{BB962C8B-B14F-4D97-AF65-F5344CB8AC3E}">
        <p14:creationId xmlns:p14="http://schemas.microsoft.com/office/powerpoint/2010/main" val="4056599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192000"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2"/>
            <a:stretch>
              <a:fillRect l="-37" r="-37"/>
            </a:stretch>
          </a:blipFill>
        </p:spPr>
        <p:txBody>
          <a:bodyPr lIns="91440" tIns="45720" rIns="91440" bIns="45720" anchor="t"/>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a:solidFill>
                <a:schemeClr val="bg1"/>
              </a:solidFill>
            </a:endParaRPr>
          </a:p>
        </p:txBody>
      </p:sp>
      <p:sp>
        <p:nvSpPr>
          <p:cNvPr id="5" name="TextBox 4">
            <a:extLst>
              <a:ext uri="{FF2B5EF4-FFF2-40B4-BE49-F238E27FC236}">
                <a16:creationId xmlns:a16="http://schemas.microsoft.com/office/drawing/2014/main" id="{BDC9F901-3CC9-D4A1-130B-6606CF57A093}"/>
              </a:ext>
            </a:extLst>
          </p:cNvPr>
          <p:cNvSpPr txBox="1"/>
          <p:nvPr/>
        </p:nvSpPr>
        <p:spPr>
          <a:xfrm>
            <a:off x="636898" y="4599559"/>
            <a:ext cx="491574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solidFill>
                  <a:schemeClr val="bg1"/>
                </a:solidFill>
                <a:latin typeface="Arial"/>
                <a:ea typeface="Inter Light" panose="02000403000000020004" pitchFamily="2" charset="0"/>
                <a:cs typeface="Inter Light" panose="02000403000000020004" pitchFamily="2" charset="0"/>
              </a:rPr>
              <a:t>des </a:t>
            </a:r>
            <a:r>
              <a:rPr lang="en-US" dirty="0" err="1">
                <a:solidFill>
                  <a:schemeClr val="bg1"/>
                </a:solidFill>
                <a:latin typeface="Arial"/>
                <a:ea typeface="Inter Light" panose="02000403000000020004" pitchFamily="2" charset="0"/>
                <a:cs typeface="Inter Light" panose="02000403000000020004" pitchFamily="2" charset="0"/>
              </a:rPr>
              <a:t>professionnels</a:t>
            </a:r>
            <a:r>
              <a:rPr lang="en-US" dirty="0">
                <a:solidFill>
                  <a:schemeClr val="bg1"/>
                </a:solidFill>
                <a:latin typeface="Arial"/>
                <a:ea typeface="Inter Light" panose="02000403000000020004" pitchFamily="2" charset="0"/>
                <a:cs typeface="Inter Light" panose="02000403000000020004" pitchFamily="2" charset="0"/>
              </a:rPr>
              <a:t> de la </a:t>
            </a:r>
            <a:r>
              <a:rPr lang="en-US" dirty="0" err="1">
                <a:solidFill>
                  <a:schemeClr val="bg1"/>
                </a:solidFill>
                <a:latin typeface="Arial"/>
                <a:ea typeface="Inter Light" panose="02000403000000020004" pitchFamily="2" charset="0"/>
                <a:cs typeface="Inter Light" panose="02000403000000020004" pitchFamily="2" charset="0"/>
              </a:rPr>
              <a:t>sécurité</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disent</a:t>
            </a:r>
            <a:r>
              <a:rPr lang="en-US" dirty="0">
                <a:solidFill>
                  <a:schemeClr val="bg1"/>
                </a:solidFill>
                <a:latin typeface="Arial"/>
                <a:ea typeface="Inter Light" panose="02000403000000020004" pitchFamily="2" charset="0"/>
                <a:cs typeface="Inter Light" panose="02000403000000020004" pitchFamily="2" charset="0"/>
              </a:rPr>
              <a:t> que donner la </a:t>
            </a:r>
            <a:r>
              <a:rPr lang="en-US" dirty="0" err="1">
                <a:solidFill>
                  <a:schemeClr val="bg1"/>
                </a:solidFill>
                <a:latin typeface="Arial"/>
                <a:ea typeface="Inter Light" panose="02000403000000020004" pitchFamily="2" charset="0"/>
                <a:cs typeface="Inter Light" panose="02000403000000020004" pitchFamily="2" charset="0"/>
              </a:rPr>
              <a:t>priorité</a:t>
            </a:r>
            <a:r>
              <a:rPr lang="en-US" dirty="0">
                <a:solidFill>
                  <a:schemeClr val="bg1"/>
                </a:solidFill>
                <a:latin typeface="Arial"/>
                <a:ea typeface="Inter Light" panose="02000403000000020004" pitchFamily="2" charset="0"/>
                <a:cs typeface="Inter Light" panose="02000403000000020004" pitchFamily="2" charset="0"/>
              </a:rPr>
              <a:t> à </a:t>
            </a:r>
            <a:r>
              <a:rPr lang="en-US" dirty="0" err="1">
                <a:solidFill>
                  <a:schemeClr val="bg1"/>
                </a:solidFill>
                <a:latin typeface="Arial"/>
                <a:ea typeface="Inter Light" panose="02000403000000020004" pitchFamily="2" charset="0"/>
                <a:cs typeface="Inter Light" panose="02000403000000020004" pitchFamily="2" charset="0"/>
              </a:rPr>
              <a:t>l'expérience</a:t>
            </a:r>
            <a:r>
              <a:rPr lang="en-US" dirty="0">
                <a:solidFill>
                  <a:schemeClr val="bg1"/>
                </a:solidFill>
                <a:latin typeface="Arial"/>
                <a:ea typeface="Inter Light" panose="02000403000000020004" pitchFamily="2" charset="0"/>
                <a:cs typeface="Inter Light" panose="02000403000000020004" pitchFamily="2" charset="0"/>
              </a:rPr>
              <a:t> numérique des </a:t>
            </a:r>
            <a:r>
              <a:rPr lang="en-US" dirty="0" err="1">
                <a:solidFill>
                  <a:schemeClr val="bg1"/>
                </a:solidFill>
                <a:latin typeface="Arial"/>
                <a:ea typeface="Inter Light" panose="02000403000000020004" pitchFamily="2" charset="0"/>
                <a:cs typeface="Inter Light" panose="02000403000000020004" pitchFamily="2" charset="0"/>
              </a:rPr>
              <a:t>collaborateurs</a:t>
            </a:r>
            <a:r>
              <a:rPr lang="en-US" dirty="0">
                <a:solidFill>
                  <a:schemeClr val="bg1"/>
                </a:solidFill>
                <a:latin typeface="Arial"/>
                <a:ea typeface="Inter Light" panose="02000403000000020004" pitchFamily="2" charset="0"/>
                <a:cs typeface="Inter Light" panose="02000403000000020004" pitchFamily="2" charset="0"/>
              </a:rPr>
              <a:t> a un impact </a:t>
            </a:r>
            <a:r>
              <a:rPr lang="en-US" dirty="0" err="1">
                <a:solidFill>
                  <a:schemeClr val="bg1"/>
                </a:solidFill>
                <a:latin typeface="Arial"/>
                <a:ea typeface="Inter Light" panose="02000403000000020004" pitchFamily="2" charset="0"/>
                <a:cs typeface="Inter Light" panose="02000403000000020004" pitchFamily="2" charset="0"/>
              </a:rPr>
              <a:t>positif</a:t>
            </a:r>
            <a:r>
              <a:rPr lang="en-US" dirty="0">
                <a:solidFill>
                  <a:schemeClr val="bg1"/>
                </a:solidFill>
                <a:latin typeface="Arial"/>
                <a:ea typeface="Inter Light" panose="02000403000000020004" pitchFamily="2" charset="0"/>
                <a:cs typeface="Inter Light" panose="02000403000000020004" pitchFamily="2" charset="0"/>
              </a:rPr>
              <a:t> sur la </a:t>
            </a:r>
            <a:r>
              <a:rPr lang="en-US" dirty="0" err="1">
                <a:solidFill>
                  <a:schemeClr val="bg1"/>
                </a:solidFill>
                <a:latin typeface="Arial"/>
                <a:ea typeface="Inter Light" panose="02000403000000020004" pitchFamily="2" charset="0"/>
                <a:cs typeface="Inter Light" panose="02000403000000020004" pitchFamily="2" charset="0"/>
              </a:rPr>
              <a:t>cybersécurité</a:t>
            </a:r>
            <a:r>
              <a:rPr lang="en-US" dirty="0">
                <a:solidFill>
                  <a:schemeClr val="bg1"/>
                </a:solidFill>
                <a:latin typeface="Arial"/>
                <a:ea typeface="Inter Light" panose="02000403000000020004" pitchFamily="2" charset="0"/>
                <a:cs typeface="Inter Light" panose="02000403000000020004" pitchFamily="2" charset="0"/>
              </a:rPr>
              <a:t>.</a:t>
            </a:r>
          </a:p>
        </p:txBody>
      </p:sp>
      <p:sp>
        <p:nvSpPr>
          <p:cNvPr id="7" name="TextBox 6">
            <a:extLst>
              <a:ext uri="{FF2B5EF4-FFF2-40B4-BE49-F238E27FC236}">
                <a16:creationId xmlns:a16="http://schemas.microsoft.com/office/drawing/2014/main" id="{3FCEDAE9-B545-9281-51F2-6DAE6B2E4A5E}"/>
              </a:ext>
            </a:extLst>
          </p:cNvPr>
          <p:cNvSpPr txBox="1"/>
          <p:nvPr/>
        </p:nvSpPr>
        <p:spPr>
          <a:xfrm>
            <a:off x="636898" y="452344"/>
            <a:ext cx="5959845" cy="1200329"/>
          </a:xfrm>
          <a:prstGeom prst="rect">
            <a:avLst/>
          </a:prstGeom>
          <a:noFill/>
        </p:spPr>
        <p:txBody>
          <a:bodyPr wrap="square" lIns="91440" tIns="45720" rIns="91440" bIns="45720" anchor="t">
            <a:spAutoFit/>
          </a:bodyPr>
          <a:lstStyle/>
          <a:p>
            <a:r>
              <a:rPr lang="en-US" sz="2400" b="1" dirty="0">
                <a:solidFill>
                  <a:schemeClr val="bg1"/>
                </a:solidFill>
                <a:latin typeface="Arial"/>
                <a:ea typeface="Inter Medium" panose="020B0502030000000004" pitchFamily="34" charset="0"/>
                <a:cs typeface="Inter Medium" panose="020B0502030000000004" pitchFamily="34" charset="0"/>
              </a:rPr>
              <a:t>Ce stress constant </a:t>
            </a:r>
            <a:r>
              <a:rPr lang="en-US" sz="2400" b="1" dirty="0" err="1">
                <a:solidFill>
                  <a:schemeClr val="bg1"/>
                </a:solidFill>
                <a:latin typeface="Arial"/>
                <a:ea typeface="Inter Medium" panose="020B0502030000000004" pitchFamily="34" charset="0"/>
                <a:cs typeface="Inter Medium" panose="020B0502030000000004" pitchFamily="34" charset="0"/>
              </a:rPr>
              <a:t>lié</a:t>
            </a:r>
            <a:r>
              <a:rPr lang="en-US" sz="2400" b="1" dirty="0">
                <a:solidFill>
                  <a:schemeClr val="bg1"/>
                </a:solidFill>
                <a:latin typeface="Arial"/>
                <a:ea typeface="Inter Medium" panose="020B0502030000000004" pitchFamily="34" charset="0"/>
                <a:cs typeface="Inter Medium" panose="020B0502030000000004" pitchFamily="34" charset="0"/>
              </a:rPr>
              <a:t> au numérique a </a:t>
            </a:r>
            <a:r>
              <a:rPr lang="en-US" sz="2400" b="1" dirty="0" err="1">
                <a:solidFill>
                  <a:schemeClr val="bg1"/>
                </a:solidFill>
                <a:latin typeface="Arial"/>
                <a:ea typeface="Inter Medium" panose="020B0502030000000004" pitchFamily="34" charset="0"/>
                <a:cs typeface="Inter Medium" panose="020B0502030000000004" pitchFamily="34" charset="0"/>
              </a:rPr>
              <a:t>également</a:t>
            </a:r>
            <a:r>
              <a:rPr lang="en-US" sz="2400" b="1" dirty="0">
                <a:solidFill>
                  <a:schemeClr val="bg1"/>
                </a:solidFill>
                <a:latin typeface="Arial"/>
                <a:ea typeface="Inter Medium" panose="020B0502030000000004" pitchFamily="34" charset="0"/>
                <a:cs typeface="Inter Medium" panose="020B0502030000000004" pitchFamily="34" charset="0"/>
              </a:rPr>
              <a:t> des </a:t>
            </a:r>
            <a:r>
              <a:rPr lang="en-US" sz="2400" b="1" dirty="0" err="1">
                <a:solidFill>
                  <a:schemeClr val="bg1"/>
                </a:solidFill>
                <a:latin typeface="Arial"/>
                <a:ea typeface="Inter Medium" panose="020B0502030000000004" pitchFamily="34" charset="0"/>
                <a:cs typeface="Inter Medium" panose="020B0502030000000004" pitchFamily="34" charset="0"/>
              </a:rPr>
              <a:t>effets</a:t>
            </a:r>
            <a:r>
              <a:rPr lang="en-US" sz="2400" b="1" dirty="0">
                <a:solidFill>
                  <a:schemeClr val="bg1"/>
                </a:solidFill>
                <a:latin typeface="Arial"/>
                <a:ea typeface="Inter Medium" panose="020B0502030000000004" pitchFamily="34" charset="0"/>
                <a:cs typeface="Inter Medium" panose="020B0502030000000004" pitchFamily="34" charset="0"/>
              </a:rPr>
              <a:t> </a:t>
            </a:r>
            <a:r>
              <a:rPr lang="en-US" sz="2400" b="1" dirty="0" err="1">
                <a:solidFill>
                  <a:schemeClr val="bg1"/>
                </a:solidFill>
                <a:latin typeface="Arial"/>
                <a:ea typeface="Inter Medium" panose="020B0502030000000004" pitchFamily="34" charset="0"/>
                <a:cs typeface="Inter Medium" panose="020B0502030000000004" pitchFamily="34" charset="0"/>
              </a:rPr>
              <a:t>négatifs</a:t>
            </a:r>
            <a:r>
              <a:rPr lang="en-US" sz="2400" b="1" dirty="0">
                <a:solidFill>
                  <a:schemeClr val="bg1"/>
                </a:solidFill>
                <a:latin typeface="Arial"/>
                <a:ea typeface="Inter Medium" panose="020B0502030000000004" pitchFamily="34" charset="0"/>
                <a:cs typeface="Inter Medium" panose="020B0502030000000004" pitchFamily="34" charset="0"/>
              </a:rPr>
              <a:t> sur les </a:t>
            </a:r>
            <a:r>
              <a:rPr lang="en-US" sz="2400" b="1" dirty="0" err="1">
                <a:solidFill>
                  <a:schemeClr val="bg1"/>
                </a:solidFill>
                <a:latin typeface="Arial"/>
                <a:ea typeface="Inter Medium" panose="020B0502030000000004" pitchFamily="34" charset="0"/>
                <a:cs typeface="Inter Medium" panose="020B0502030000000004" pitchFamily="34" charset="0"/>
              </a:rPr>
              <a:t>mesures</a:t>
            </a:r>
            <a:r>
              <a:rPr lang="en-US" sz="2400" b="1" dirty="0">
                <a:solidFill>
                  <a:schemeClr val="bg1"/>
                </a:solidFill>
                <a:latin typeface="Arial"/>
                <a:ea typeface="Inter Medium" panose="020B0502030000000004" pitchFamily="34" charset="0"/>
                <a:cs typeface="Inter Medium" panose="020B0502030000000004" pitchFamily="34" charset="0"/>
              </a:rPr>
              <a:t> de </a:t>
            </a:r>
            <a:r>
              <a:rPr lang="en-US" sz="2400" b="1" dirty="0" err="1">
                <a:solidFill>
                  <a:schemeClr val="bg1"/>
                </a:solidFill>
                <a:latin typeface="Arial"/>
                <a:ea typeface="Inter Medium" panose="020B0502030000000004" pitchFamily="34" charset="0"/>
                <a:cs typeface="Inter Medium" panose="020B0502030000000004" pitchFamily="34" charset="0"/>
              </a:rPr>
              <a:t>sécurité</a:t>
            </a:r>
            <a:r>
              <a:rPr lang="en-US" sz="2400" b="1" dirty="0">
                <a:solidFill>
                  <a:schemeClr val="bg1"/>
                </a:solidFill>
                <a:latin typeface="Arial"/>
                <a:ea typeface="Inter Medium" panose="020B0502030000000004" pitchFamily="34" charset="0"/>
                <a:cs typeface="Inter Medium" panose="020B0502030000000004" pitchFamily="34" charset="0"/>
              </a:rPr>
              <a:t>.</a:t>
            </a:r>
          </a:p>
        </p:txBody>
      </p:sp>
      <p:sp>
        <p:nvSpPr>
          <p:cNvPr id="9" name="TextBox 8">
            <a:extLst>
              <a:ext uri="{FF2B5EF4-FFF2-40B4-BE49-F238E27FC236}">
                <a16:creationId xmlns:a16="http://schemas.microsoft.com/office/drawing/2014/main" id="{63A1BC45-3E79-1DD0-F964-B760C8604DA9}"/>
              </a:ext>
            </a:extLst>
          </p:cNvPr>
          <p:cNvSpPr txBox="1"/>
          <p:nvPr/>
        </p:nvSpPr>
        <p:spPr>
          <a:xfrm>
            <a:off x="636898" y="2766272"/>
            <a:ext cx="4811486" cy="646331"/>
          </a:xfrm>
          <a:prstGeom prst="rect">
            <a:avLst/>
          </a:prstGeom>
          <a:noFill/>
        </p:spPr>
        <p:txBody>
          <a:bodyPr wrap="square" lIns="91440" tIns="45720" rIns="91440" bIns="45720" anchor="t">
            <a:spAutoFit/>
          </a:bodyPr>
          <a:lstStyle/>
          <a:p>
            <a:r>
              <a:rPr lang="en-US" dirty="0" err="1">
                <a:solidFill>
                  <a:schemeClr val="bg1"/>
                </a:solidFill>
                <a:latin typeface="Arial"/>
                <a:ea typeface="Inter Light" panose="02000403000000020004" pitchFamily="2" charset="0"/>
                <a:cs typeface="Inter Light" panose="02000403000000020004" pitchFamily="2" charset="0"/>
              </a:rPr>
              <a:t>Près</a:t>
            </a:r>
            <a:r>
              <a:rPr lang="en-US" dirty="0">
                <a:solidFill>
                  <a:schemeClr val="bg1"/>
                </a:solidFill>
                <a:latin typeface="Arial"/>
                <a:ea typeface="Inter Light" panose="02000403000000020004" pitchFamily="2" charset="0"/>
                <a:cs typeface="Inter Light" panose="02000403000000020004" pitchFamily="2" charset="0"/>
              </a:rPr>
              <a:t> de 2/3 des </a:t>
            </a:r>
            <a:r>
              <a:rPr lang="en-US" dirty="0" err="1">
                <a:solidFill>
                  <a:schemeClr val="bg1"/>
                </a:solidFill>
                <a:latin typeface="Arial"/>
                <a:ea typeface="Inter Light" panose="02000403000000020004" pitchFamily="2" charset="0"/>
                <a:cs typeface="Inter Light" panose="02000403000000020004" pitchFamily="2" charset="0"/>
              </a:rPr>
              <a:t>personnes</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avouent</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utiliser</a:t>
            </a:r>
            <a:r>
              <a:rPr lang="en-US" dirty="0">
                <a:solidFill>
                  <a:schemeClr val="bg1"/>
                </a:solidFill>
                <a:latin typeface="Arial"/>
                <a:ea typeface="Inter Light" panose="02000403000000020004" pitchFamily="2" charset="0"/>
                <a:cs typeface="Inter Light" panose="02000403000000020004" pitchFamily="2" charset="0"/>
              </a:rPr>
              <a:t> des </a:t>
            </a:r>
            <a:r>
              <a:rPr lang="en-US" dirty="0" err="1">
                <a:solidFill>
                  <a:schemeClr val="bg1"/>
                </a:solidFill>
                <a:latin typeface="Arial"/>
                <a:ea typeface="Inter Light" panose="02000403000000020004" pitchFamily="2" charset="0"/>
                <a:cs typeface="Inter Light" panose="02000403000000020004" pitchFamily="2" charset="0"/>
              </a:rPr>
              <a:t>raccourcis</a:t>
            </a:r>
            <a:r>
              <a:rPr lang="en-US" dirty="0">
                <a:solidFill>
                  <a:schemeClr val="bg1"/>
                </a:solidFill>
                <a:latin typeface="Arial"/>
                <a:ea typeface="Inter Light" panose="02000403000000020004" pitchFamily="2" charset="0"/>
                <a:cs typeface="Inter Light" panose="02000403000000020004" pitchFamily="2" charset="0"/>
              </a:rPr>
              <a:t> </a:t>
            </a:r>
            <a:r>
              <a:rPr lang="en-US" dirty="0" err="1">
                <a:solidFill>
                  <a:schemeClr val="bg1"/>
                </a:solidFill>
                <a:latin typeface="Arial"/>
                <a:ea typeface="Inter Light" panose="02000403000000020004" pitchFamily="2" charset="0"/>
                <a:cs typeface="Inter Light" panose="02000403000000020004" pitchFamily="2" charset="0"/>
              </a:rPr>
              <a:t>dangereux</a:t>
            </a:r>
            <a:r>
              <a:rPr lang="en-US" dirty="0">
                <a:solidFill>
                  <a:schemeClr val="bg1"/>
                </a:solidFill>
                <a:latin typeface="Arial"/>
                <a:ea typeface="Inter Light" panose="02000403000000020004" pitchFamily="2" charset="0"/>
                <a:cs typeface="Inter Light" panose="02000403000000020004" pitchFamily="2" charset="0"/>
              </a:rPr>
              <a:t> dans </a:t>
            </a:r>
            <a:r>
              <a:rPr lang="en-US" dirty="0" err="1">
                <a:solidFill>
                  <a:schemeClr val="bg1"/>
                </a:solidFill>
                <a:latin typeface="Arial"/>
                <a:ea typeface="Inter Light" panose="02000403000000020004" pitchFamily="2" charset="0"/>
                <a:cs typeface="Inter Light" panose="02000403000000020004" pitchFamily="2" charset="0"/>
              </a:rPr>
              <a:t>leur</a:t>
            </a:r>
            <a:r>
              <a:rPr lang="en-US" dirty="0">
                <a:solidFill>
                  <a:schemeClr val="bg1"/>
                </a:solidFill>
                <a:latin typeface="Arial"/>
                <a:ea typeface="Inter Light" panose="02000403000000020004" pitchFamily="2" charset="0"/>
                <a:cs typeface="Inter Light" panose="02000403000000020004" pitchFamily="2" charset="0"/>
              </a:rPr>
              <a:t> travail. </a:t>
            </a:r>
          </a:p>
        </p:txBody>
      </p:sp>
      <p:pic>
        <p:nvPicPr>
          <p:cNvPr id="10" name="Picture 9">
            <a:extLst>
              <a:ext uri="{FF2B5EF4-FFF2-40B4-BE49-F238E27FC236}">
                <a16:creationId xmlns:a16="http://schemas.microsoft.com/office/drawing/2014/main" id="{5011912E-67E3-D28C-EC70-D0FB1AD610C0}"/>
              </a:ext>
            </a:extLst>
          </p:cNvPr>
          <p:cNvPicPr>
            <a:picLocks noChangeAspect="1"/>
          </p:cNvPicPr>
          <p:nvPr/>
        </p:nvPicPr>
        <p:blipFill>
          <a:blip r:embed="rId3"/>
          <a:stretch>
            <a:fillRect/>
          </a:stretch>
        </p:blipFill>
        <p:spPr>
          <a:xfrm>
            <a:off x="734869" y="1935275"/>
            <a:ext cx="1628933" cy="627735"/>
          </a:xfrm>
          <a:prstGeom prst="rect">
            <a:avLst/>
          </a:prstGeom>
        </p:spPr>
      </p:pic>
      <p:sp>
        <p:nvSpPr>
          <p:cNvPr id="12" name="TextBox 11">
            <a:extLst>
              <a:ext uri="{FF2B5EF4-FFF2-40B4-BE49-F238E27FC236}">
                <a16:creationId xmlns:a16="http://schemas.microsoft.com/office/drawing/2014/main" id="{CEFB7388-883A-B47A-F720-30E325CAF88B}"/>
              </a:ext>
            </a:extLst>
          </p:cNvPr>
          <p:cNvSpPr txBox="1"/>
          <p:nvPr/>
        </p:nvSpPr>
        <p:spPr>
          <a:xfrm>
            <a:off x="636898" y="3768562"/>
            <a:ext cx="2847459" cy="830997"/>
          </a:xfrm>
          <a:prstGeom prst="rect">
            <a:avLst/>
          </a:prstGeom>
          <a:noFill/>
        </p:spPr>
        <p:txBody>
          <a:bodyPr wrap="square">
            <a:spAutoFit/>
          </a:bodyPr>
          <a:lstStyle/>
          <a:p>
            <a:r>
              <a:rPr lang="en-US" sz="4800" b="1" dirty="0">
                <a:solidFill>
                  <a:schemeClr val="bg1"/>
                </a:solidFill>
                <a:latin typeface="Arial" panose="020B0604020202020204" pitchFamily="34" charset="0"/>
                <a:ea typeface="+mn-lt"/>
                <a:cs typeface="Arial" panose="020B0604020202020204" pitchFamily="34" charset="0"/>
              </a:rPr>
              <a:t>93 % </a:t>
            </a:r>
            <a:endParaRPr lang="en-US" sz="48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97860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9486620-4BF1-FF17-2922-F7F838CB8D24}"/>
              </a:ext>
            </a:extLst>
          </p:cNvPr>
          <p:cNvSpPr/>
          <p:nvPr/>
        </p:nvSpPr>
        <p:spPr>
          <a:xfrm>
            <a:off x="0" y="0"/>
            <a:ext cx="6096000" cy="6858000"/>
          </a:xfrm>
          <a:prstGeom prst="rect">
            <a:avLst/>
          </a:prstGeom>
          <a:solidFill>
            <a:srgbClr val="4E038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21C09A8-9003-FAD1-4FF2-99A52943A450}"/>
              </a:ext>
            </a:extLst>
          </p:cNvPr>
          <p:cNvSpPr txBox="1"/>
          <p:nvPr/>
        </p:nvSpPr>
        <p:spPr>
          <a:xfrm>
            <a:off x="416316" y="357524"/>
            <a:ext cx="5042533" cy="2677656"/>
          </a:xfrm>
          <a:prstGeom prst="rect">
            <a:avLst/>
          </a:prstGeom>
          <a:noFill/>
        </p:spPr>
        <p:txBody>
          <a:bodyPr wrap="square" lIns="91440" tIns="45720" rIns="91440" bIns="45720" anchor="t">
            <a:spAutoFit/>
          </a:bodyPr>
          <a:lstStyle/>
          <a:p>
            <a:pPr>
              <a:lnSpc>
                <a:spcPct val="100000"/>
              </a:lnSpc>
            </a:pPr>
            <a:r>
              <a:rPr lang="fr-FR" sz="2400" b="1" strike="noStrike" spc="-1" dirty="0">
                <a:solidFill>
                  <a:srgbClr val="FFFFFF"/>
                </a:solidFill>
                <a:latin typeface="Arial"/>
                <a:ea typeface="Aptos"/>
              </a:rPr>
              <a:t>Les collaborateurs préfèrent avoir le choix de leur lieu et de leurs horaires de travail. Pourtant, la mauvaise qualité de l'expérience numérique pose des problèmes aux personnes en télétravail/mode hybride.</a:t>
            </a:r>
            <a:endParaRPr lang="fr-CH" sz="2400" b="0" strike="noStrike" spc="-1" dirty="0">
              <a:latin typeface="Arial"/>
            </a:endParaRPr>
          </a:p>
        </p:txBody>
      </p:sp>
      <p:sp>
        <p:nvSpPr>
          <p:cNvPr id="16" name="Oval 15">
            <a:extLst>
              <a:ext uri="{FF2B5EF4-FFF2-40B4-BE49-F238E27FC236}">
                <a16:creationId xmlns:a16="http://schemas.microsoft.com/office/drawing/2014/main" id="{E9ED328E-F04F-507F-ED78-9385B3EF6369}"/>
              </a:ext>
            </a:extLst>
          </p:cNvPr>
          <p:cNvSpPr/>
          <p:nvPr/>
        </p:nvSpPr>
        <p:spPr>
          <a:xfrm>
            <a:off x="550338" y="3263047"/>
            <a:ext cx="3192732" cy="3192732"/>
          </a:xfrm>
          <a:prstGeom prst="ellipse">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C2C2A7DA-C434-3C32-2C2D-00E8A882576A}"/>
              </a:ext>
            </a:extLst>
          </p:cNvPr>
          <p:cNvSpPr txBox="1"/>
          <p:nvPr/>
        </p:nvSpPr>
        <p:spPr>
          <a:xfrm>
            <a:off x="891728" y="4134685"/>
            <a:ext cx="2509952" cy="1938992"/>
          </a:xfrm>
          <a:prstGeom prst="rect">
            <a:avLst/>
          </a:prstGeom>
          <a:noFill/>
        </p:spPr>
        <p:txBody>
          <a:bodyPr wrap="square" lIns="91440" tIns="45720" rIns="91440" bIns="45720" anchor="t">
            <a:spAutoFit/>
          </a:bodyPr>
          <a:lstStyle/>
          <a:p>
            <a:pPr algn="ctr"/>
            <a:r>
              <a:rPr lang="en-US" sz="2400" b="1" dirty="0">
                <a:solidFill>
                  <a:schemeClr val="bg1"/>
                </a:solidFill>
                <a:latin typeface="Arial"/>
                <a:ea typeface="Inter Medium" panose="020B0502030000000004" pitchFamily="34" charset="0"/>
                <a:cs typeface="Inter Medium" panose="020B0502030000000004" pitchFamily="34" charset="0"/>
              </a:rPr>
              <a:t>1/2</a:t>
            </a:r>
          </a:p>
          <a:p>
            <a:pPr algn="ctr"/>
            <a:r>
              <a:rPr lang="en-US" sz="1600" dirty="0">
                <a:solidFill>
                  <a:schemeClr val="bg1"/>
                </a:solidFill>
                <a:latin typeface="Arial"/>
                <a:ea typeface="Inter Light" panose="02000403000000020004" pitchFamily="2" charset="0"/>
                <a:cs typeface="Inter Light" panose="02000403000000020004" pitchFamily="2" charset="0"/>
              </a:rPr>
              <a:t>des </a:t>
            </a:r>
            <a:r>
              <a:rPr lang="en-US" sz="1600" dirty="0" err="1">
                <a:solidFill>
                  <a:schemeClr val="bg1"/>
                </a:solidFill>
                <a:latin typeface="Arial"/>
                <a:ea typeface="Inter Light" panose="02000403000000020004" pitchFamily="2" charset="0"/>
                <a:cs typeface="Inter Light" panose="02000403000000020004" pitchFamily="2" charset="0"/>
              </a:rPr>
              <a:t>travailleurs</a:t>
            </a:r>
            <a:r>
              <a:rPr lang="en-US" sz="1600" dirty="0">
                <a:solidFill>
                  <a:schemeClr val="bg1"/>
                </a:solidFill>
                <a:latin typeface="Arial"/>
                <a:ea typeface="Inter Light" panose="02000403000000020004" pitchFamily="2" charset="0"/>
                <a:cs typeface="Inter Light" panose="02000403000000020004" pitchFamily="2" charset="0"/>
              </a:rPr>
              <a:t> à distance/</a:t>
            </a:r>
            <a:r>
              <a:rPr lang="en-US" sz="1600" dirty="0" err="1">
                <a:solidFill>
                  <a:schemeClr val="bg1"/>
                </a:solidFill>
                <a:latin typeface="Arial"/>
                <a:ea typeface="Inter Light" panose="02000403000000020004" pitchFamily="2" charset="0"/>
                <a:cs typeface="Inter Light" panose="02000403000000020004" pitchFamily="2" charset="0"/>
              </a:rPr>
              <a:t>hybrides</a:t>
            </a:r>
            <a:r>
              <a:rPr lang="en-US" sz="1600" dirty="0">
                <a:solidFill>
                  <a:schemeClr val="bg1"/>
                </a:solidFill>
                <a:latin typeface="Arial"/>
                <a:ea typeface="Inter Light" panose="02000403000000020004" pitchFamily="2" charset="0"/>
                <a:cs typeface="Inter Light" panose="02000403000000020004" pitchFamily="2" charset="0"/>
              </a:rPr>
              <a:t> </a:t>
            </a:r>
            <a:r>
              <a:rPr lang="en-US" sz="1600" dirty="0" err="1">
                <a:solidFill>
                  <a:schemeClr val="bg1"/>
                </a:solidFill>
                <a:latin typeface="Arial"/>
                <a:ea typeface="Inter Light" panose="02000403000000020004" pitchFamily="2" charset="0"/>
                <a:cs typeface="Inter Light" panose="02000403000000020004" pitchFamily="2" charset="0"/>
              </a:rPr>
              <a:t>disent</a:t>
            </a:r>
            <a:r>
              <a:rPr lang="en-US" sz="1600" dirty="0">
                <a:solidFill>
                  <a:schemeClr val="bg1"/>
                </a:solidFill>
                <a:latin typeface="Arial"/>
                <a:ea typeface="Inter Light" panose="02000403000000020004" pitchFamily="2" charset="0"/>
                <a:cs typeface="Inter Light" panose="02000403000000020004" pitchFamily="2" charset="0"/>
              </a:rPr>
              <a:t> </a:t>
            </a:r>
            <a:r>
              <a:rPr lang="en-US" sz="1600" dirty="0" err="1">
                <a:solidFill>
                  <a:schemeClr val="bg1"/>
                </a:solidFill>
                <a:latin typeface="Arial"/>
                <a:ea typeface="Inter Light" panose="02000403000000020004" pitchFamily="2" charset="0"/>
                <a:cs typeface="Inter Light" panose="02000403000000020004" pitchFamily="2" charset="0"/>
              </a:rPr>
              <a:t>qu'ils</a:t>
            </a:r>
            <a:r>
              <a:rPr lang="en-US" sz="1600" dirty="0">
                <a:solidFill>
                  <a:schemeClr val="bg1"/>
                </a:solidFill>
                <a:latin typeface="Arial"/>
                <a:ea typeface="Inter Light" panose="02000403000000020004" pitchFamily="2" charset="0"/>
                <a:cs typeface="Inter Light" panose="02000403000000020004" pitchFamily="2" charset="0"/>
              </a:rPr>
              <a:t> </a:t>
            </a:r>
            <a:r>
              <a:rPr lang="en-US" sz="1600" dirty="0" err="1">
                <a:solidFill>
                  <a:schemeClr val="bg1"/>
                </a:solidFill>
                <a:latin typeface="Arial"/>
                <a:ea typeface="Inter Light" panose="02000403000000020004" pitchFamily="2" charset="0"/>
                <a:cs typeface="Inter Light" panose="02000403000000020004" pitchFamily="2" charset="0"/>
              </a:rPr>
              <a:t>n'arrivent</a:t>
            </a:r>
            <a:r>
              <a:rPr lang="en-US" sz="1600" dirty="0">
                <a:solidFill>
                  <a:schemeClr val="bg1"/>
                </a:solidFill>
                <a:latin typeface="Arial"/>
                <a:ea typeface="Inter Light" panose="02000403000000020004" pitchFamily="2" charset="0"/>
                <a:cs typeface="Inter Light" panose="02000403000000020004" pitchFamily="2" charset="0"/>
              </a:rPr>
              <a:t> pas </a:t>
            </a:r>
            <a:r>
              <a:rPr lang="en-US" sz="1600" dirty="0" err="1">
                <a:solidFill>
                  <a:schemeClr val="bg1"/>
                </a:solidFill>
                <a:latin typeface="Arial"/>
                <a:ea typeface="Inter Light" panose="02000403000000020004" pitchFamily="2" charset="0"/>
                <a:cs typeface="Inter Light" panose="02000403000000020004" pitchFamily="2" charset="0"/>
              </a:rPr>
              <a:t>toujours</a:t>
            </a:r>
            <a:r>
              <a:rPr lang="en-US" sz="1600" dirty="0">
                <a:solidFill>
                  <a:schemeClr val="bg1"/>
                </a:solidFill>
                <a:latin typeface="Arial"/>
                <a:ea typeface="Inter Light" panose="02000403000000020004" pitchFamily="2" charset="0"/>
                <a:cs typeface="Inter Light" panose="02000403000000020004" pitchFamily="2" charset="0"/>
              </a:rPr>
              <a:t> à </a:t>
            </a:r>
            <a:r>
              <a:rPr lang="en-US" sz="1600" dirty="0" err="1">
                <a:solidFill>
                  <a:schemeClr val="bg1"/>
                </a:solidFill>
                <a:latin typeface="Arial"/>
                <a:ea typeface="Inter Light" panose="02000403000000020004" pitchFamily="2" charset="0"/>
                <a:cs typeface="Inter Light" panose="02000403000000020004" pitchFamily="2" charset="0"/>
              </a:rPr>
              <a:t>accéder</a:t>
            </a:r>
            <a:r>
              <a:rPr lang="en-US" sz="1600" dirty="0">
                <a:solidFill>
                  <a:schemeClr val="bg1"/>
                </a:solidFill>
                <a:latin typeface="Arial"/>
                <a:ea typeface="Inter Light" panose="02000403000000020004" pitchFamily="2" charset="0"/>
                <a:cs typeface="Inter Light" panose="02000403000000020004" pitchFamily="2" charset="0"/>
              </a:rPr>
              <a:t> aux </a:t>
            </a:r>
            <a:r>
              <a:rPr lang="en-US" sz="1600" dirty="0" err="1">
                <a:solidFill>
                  <a:schemeClr val="bg1"/>
                </a:solidFill>
                <a:latin typeface="Arial"/>
                <a:ea typeface="Inter Light" panose="02000403000000020004" pitchFamily="2" charset="0"/>
                <a:cs typeface="Inter Light" panose="02000403000000020004" pitchFamily="2" charset="0"/>
              </a:rPr>
              <a:t>outils</a:t>
            </a:r>
            <a:r>
              <a:rPr lang="en-US" sz="1600" dirty="0">
                <a:solidFill>
                  <a:schemeClr val="bg1"/>
                </a:solidFill>
                <a:latin typeface="Arial"/>
                <a:ea typeface="Inter Light" panose="02000403000000020004" pitchFamily="2" charset="0"/>
                <a:cs typeface="Inter Light" panose="02000403000000020004" pitchFamily="2" charset="0"/>
              </a:rPr>
              <a:t> du lieu de travail hors du bureau. </a:t>
            </a:r>
          </a:p>
        </p:txBody>
      </p:sp>
      <p:pic>
        <p:nvPicPr>
          <p:cNvPr id="17" name="Picture 16">
            <a:extLst>
              <a:ext uri="{FF2B5EF4-FFF2-40B4-BE49-F238E27FC236}">
                <a16:creationId xmlns:a16="http://schemas.microsoft.com/office/drawing/2014/main" id="{451ECACD-490D-4C3D-DBFE-9E68DF398AF4}"/>
              </a:ext>
            </a:extLst>
          </p:cNvPr>
          <p:cNvPicPr>
            <a:picLocks noChangeAspect="1"/>
          </p:cNvPicPr>
          <p:nvPr/>
        </p:nvPicPr>
        <p:blipFill>
          <a:blip r:embed="rId3"/>
          <a:stretch>
            <a:fillRect/>
          </a:stretch>
        </p:blipFill>
        <p:spPr>
          <a:xfrm>
            <a:off x="1862688" y="3507804"/>
            <a:ext cx="628876" cy="543893"/>
          </a:xfrm>
          <a:prstGeom prst="rect">
            <a:avLst/>
          </a:prstGeom>
        </p:spPr>
      </p:pic>
      <p:pic>
        <p:nvPicPr>
          <p:cNvPr id="3" name="Picture 2" descr="A colorful circle with numbers and text&#10;&#10;Description automatically generated">
            <a:extLst>
              <a:ext uri="{FF2B5EF4-FFF2-40B4-BE49-F238E27FC236}">
                <a16:creationId xmlns:a16="http://schemas.microsoft.com/office/drawing/2014/main" id="{071D89F2-AFE9-3099-48E7-15F1F32199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46338" y="155260"/>
            <a:ext cx="4940156" cy="6547480"/>
          </a:xfrm>
          <a:prstGeom prst="rect">
            <a:avLst/>
          </a:prstGeom>
        </p:spPr>
      </p:pic>
    </p:spTree>
    <p:extLst>
      <p:ext uri="{BB962C8B-B14F-4D97-AF65-F5344CB8AC3E}">
        <p14:creationId xmlns:p14="http://schemas.microsoft.com/office/powerpoint/2010/main" val="1873886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a:off x="0" y="0"/>
            <a:ext cx="12192000" cy="6858000"/>
          </a:xfrm>
          <a:custGeom>
            <a:avLst/>
            <a:gdLst/>
            <a:ahLst/>
            <a:cxnLst/>
            <a:rect l="l" t="t" r="r" b="b"/>
            <a:pathLst>
              <a:path w="18288000" h="10287000">
                <a:moveTo>
                  <a:pt x="18288000" y="0"/>
                </a:moveTo>
                <a:lnTo>
                  <a:pt x="0" y="0"/>
                </a:lnTo>
                <a:lnTo>
                  <a:pt x="0" y="10287000"/>
                </a:lnTo>
                <a:lnTo>
                  <a:pt x="18288000" y="10287000"/>
                </a:lnTo>
                <a:lnTo>
                  <a:pt x="18288000" y="0"/>
                </a:lnTo>
                <a:close/>
              </a:path>
            </a:pathLst>
          </a:custGeom>
          <a:blipFill>
            <a:blip r:embed="rId3"/>
            <a:stretch>
              <a:fillRect l="-37" r="-37"/>
            </a:stretch>
          </a:blipFill>
        </p:spPr>
        <p:txBody>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endParaRPr lang="en-US" sz="800">
              <a:latin typeface="Inter Medium" panose="020B0502030000000004" pitchFamily="34" charset="0"/>
            </a:endParaRPr>
          </a:p>
        </p:txBody>
      </p:sp>
      <p:sp>
        <p:nvSpPr>
          <p:cNvPr id="4" name="TextBox 3">
            <a:extLst>
              <a:ext uri="{FF2B5EF4-FFF2-40B4-BE49-F238E27FC236}">
                <a16:creationId xmlns:a16="http://schemas.microsoft.com/office/drawing/2014/main" id="{2EF047A9-64C3-D0A3-91E4-A9EAD7489353}"/>
              </a:ext>
            </a:extLst>
          </p:cNvPr>
          <p:cNvSpPr txBox="1"/>
          <p:nvPr/>
        </p:nvSpPr>
        <p:spPr>
          <a:xfrm>
            <a:off x="416316" y="357524"/>
            <a:ext cx="4165329" cy="3046988"/>
          </a:xfrm>
          <a:prstGeom prst="rect">
            <a:avLst/>
          </a:prstGeom>
          <a:noFill/>
        </p:spPr>
        <p:txBody>
          <a:bodyPr wrap="square" lIns="91440" tIns="45720" rIns="91440" bIns="45720" anchor="t">
            <a:spAutoFit/>
          </a:bodyPr>
          <a:lstStyle/>
          <a:p>
            <a:pPr>
              <a:lnSpc>
                <a:spcPct val="100000"/>
              </a:lnSpc>
            </a:pPr>
            <a:r>
              <a:rPr lang="fr-FR" sz="2400" b="1" strike="noStrike" spc="-1" dirty="0">
                <a:solidFill>
                  <a:srgbClr val="FFFFFF"/>
                </a:solidFill>
                <a:latin typeface="Arial"/>
                <a:ea typeface="Aptos"/>
              </a:rPr>
              <a:t>Pour les équipes IT, la forte charge de travail, le manque de budget et la pénurie de personnel qualifié sont les principaux obstacles aux projets d'expérience numérique des collaborateurs. </a:t>
            </a:r>
          </a:p>
        </p:txBody>
      </p:sp>
      <p:pic>
        <p:nvPicPr>
          <p:cNvPr id="7" name="Picture 6" descr="A screenshot of a graph&#10;&#10;Description automatically generated">
            <a:extLst>
              <a:ext uri="{FF2B5EF4-FFF2-40B4-BE49-F238E27FC236}">
                <a16:creationId xmlns:a16="http://schemas.microsoft.com/office/drawing/2014/main" id="{436E96E8-1A37-3518-28A2-4CD038473B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7961" y="357524"/>
            <a:ext cx="6777723" cy="5868517"/>
          </a:xfrm>
          <a:prstGeom prst="rect">
            <a:avLst/>
          </a:prstGeom>
        </p:spPr>
      </p:pic>
    </p:spTree>
    <p:extLst>
      <p:ext uri="{BB962C8B-B14F-4D97-AF65-F5344CB8AC3E}">
        <p14:creationId xmlns:p14="http://schemas.microsoft.com/office/powerpoint/2010/main" val="2260849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graph&#10;&#10;Description automatically generated">
            <a:extLst>
              <a:ext uri="{FF2B5EF4-FFF2-40B4-BE49-F238E27FC236}">
                <a16:creationId xmlns:a16="http://schemas.microsoft.com/office/drawing/2014/main" id="{29B273EB-5236-143E-6027-362AE509D0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6316" y="1984458"/>
            <a:ext cx="7031791" cy="4381618"/>
          </a:xfrm>
          <a:prstGeom prst="rect">
            <a:avLst/>
          </a:prstGeom>
        </p:spPr>
      </p:pic>
      <p:sp>
        <p:nvSpPr>
          <p:cNvPr id="7" name="TextBox 5">
            <a:extLst>
              <a:ext uri="{FF2B5EF4-FFF2-40B4-BE49-F238E27FC236}">
                <a16:creationId xmlns:a16="http://schemas.microsoft.com/office/drawing/2014/main" id="{4E149B75-8E26-D900-258B-954F686B10F6}"/>
              </a:ext>
            </a:extLst>
          </p:cNvPr>
          <p:cNvSpPr txBox="1"/>
          <p:nvPr/>
        </p:nvSpPr>
        <p:spPr>
          <a:xfrm rot="16200000">
            <a:off x="4831874" y="-4979088"/>
            <a:ext cx="2356799" cy="12363450"/>
          </a:xfrm>
          <a:prstGeom prst="rect">
            <a:avLst/>
          </a:prstGeom>
        </p:spPr>
        <p:txBody>
          <a:bodyPr lIns="33867" tIns="33867" rIns="33867" bIns="33867" rtlCol="0" anchor="ct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lnSpc>
                <a:spcPts val="2053"/>
              </a:lnSpc>
            </a:pPr>
            <a:endParaRPr sz="800">
              <a:latin typeface="Inter Medium" panose="020B0502030000000004" pitchFamily="34" charset="0"/>
            </a:endParaRPr>
          </a:p>
        </p:txBody>
      </p:sp>
      <p:sp>
        <p:nvSpPr>
          <p:cNvPr id="8" name="TextBox 7">
            <a:extLst>
              <a:ext uri="{FF2B5EF4-FFF2-40B4-BE49-F238E27FC236}">
                <a16:creationId xmlns:a16="http://schemas.microsoft.com/office/drawing/2014/main" id="{D4CC82CE-3ECA-E27E-3ACD-0BE402C8BDFD}"/>
              </a:ext>
            </a:extLst>
          </p:cNvPr>
          <p:cNvSpPr txBox="1"/>
          <p:nvPr/>
        </p:nvSpPr>
        <p:spPr>
          <a:xfrm>
            <a:off x="416316" y="357524"/>
            <a:ext cx="11339149" cy="1938992"/>
          </a:xfrm>
          <a:prstGeom prst="rect">
            <a:avLst/>
          </a:prstGeom>
          <a:noFill/>
        </p:spPr>
        <p:txBody>
          <a:bodyPr wrap="square" lIns="91440" tIns="45720" rIns="91440" bIns="45720" rtlCol="0" anchor="t">
            <a:spAutoFit/>
          </a:bodyPr>
          <a:lstStyle/>
          <a:p>
            <a:r>
              <a:rPr lang="en-US" sz="2400" b="1" u="none" strike="noStrike" dirty="0" err="1">
                <a:effectLst/>
                <a:latin typeface="Arial"/>
                <a:cs typeface="Inter Medium" panose="020B0502030000000004" pitchFamily="34" charset="0"/>
              </a:rPr>
              <a:t>Prioriser</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l'expérience</a:t>
            </a:r>
            <a:r>
              <a:rPr lang="en-US" sz="2400" b="1" u="none" strike="noStrike" dirty="0">
                <a:effectLst/>
                <a:latin typeface="Arial"/>
                <a:cs typeface="Inter Medium" panose="020B0502030000000004" pitchFamily="34" charset="0"/>
              </a:rPr>
              <a:t> numérique des </a:t>
            </a:r>
            <a:r>
              <a:rPr lang="en-US" sz="2400" b="1" u="none" strike="noStrike" dirty="0" err="1">
                <a:effectLst/>
                <a:latin typeface="Arial"/>
                <a:cs typeface="Inter Medium" panose="020B0502030000000004" pitchFamily="34" charset="0"/>
              </a:rPr>
              <a:t>collaborateurs</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permet</a:t>
            </a:r>
            <a:r>
              <a:rPr lang="en-US" sz="2400" b="1" u="none" strike="noStrike" dirty="0">
                <a:effectLst/>
                <a:latin typeface="Arial"/>
                <a:cs typeface="Inter Medium" panose="020B0502030000000004" pitchFamily="34" charset="0"/>
              </a:rPr>
              <a:t> aux CIO de </a:t>
            </a:r>
            <a:r>
              <a:rPr lang="en-US" sz="2400" b="1" u="none" strike="noStrike" dirty="0" err="1">
                <a:effectLst/>
                <a:latin typeface="Arial"/>
                <a:cs typeface="Inter Medium" panose="020B0502030000000004" pitchFamily="34" charset="0"/>
              </a:rPr>
              <a:t>jouer</a:t>
            </a:r>
            <a:r>
              <a:rPr lang="en-US" sz="2400" b="1" u="none" strike="noStrike" dirty="0">
                <a:effectLst/>
                <a:latin typeface="Arial"/>
                <a:cs typeface="Inter Medium" panose="020B0502030000000004" pitchFamily="34" charset="0"/>
              </a:rPr>
              <a:t> un </a:t>
            </a:r>
            <a:r>
              <a:rPr lang="en-US" sz="2400" b="1" u="none" strike="noStrike" dirty="0" err="1">
                <a:effectLst/>
                <a:latin typeface="Arial"/>
                <a:cs typeface="Inter Medium" panose="020B0502030000000004" pitchFamily="34" charset="0"/>
              </a:rPr>
              <a:t>rôle</a:t>
            </a:r>
            <a:r>
              <a:rPr lang="en-US" sz="2400" b="1" u="none" strike="noStrike" dirty="0">
                <a:effectLst/>
                <a:latin typeface="Arial"/>
                <a:cs typeface="Inter Medium" panose="020B0502030000000004" pitchFamily="34" charset="0"/>
              </a:rPr>
              <a:t> plus </a:t>
            </a:r>
            <a:r>
              <a:rPr lang="en-US" sz="2400" b="1" u="none" strike="noStrike" dirty="0" err="1">
                <a:effectLst/>
                <a:latin typeface="Arial"/>
                <a:cs typeface="Inter Medium" panose="020B0502030000000004" pitchFamily="34" charset="0"/>
              </a:rPr>
              <a:t>stratégique</a:t>
            </a:r>
            <a:r>
              <a:rPr lang="en-US" sz="2400" b="1" u="none" strike="noStrike" dirty="0">
                <a:effectLst/>
                <a:latin typeface="Arial"/>
                <a:cs typeface="Inter Medium" panose="020B0502030000000004" pitchFamily="34" charset="0"/>
              </a:rPr>
              <a:t> et </a:t>
            </a:r>
            <a:r>
              <a:rPr lang="en-US" sz="2400" b="1" u="none" strike="noStrike" dirty="0" err="1">
                <a:effectLst/>
                <a:latin typeface="Arial"/>
                <a:cs typeface="Inter Medium" panose="020B0502030000000004" pitchFamily="34" charset="0"/>
              </a:rPr>
              <a:t>cela</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libère</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l'équipe</a:t>
            </a:r>
            <a:r>
              <a:rPr lang="en-US" sz="2400" b="1" u="none" strike="noStrike" dirty="0">
                <a:effectLst/>
                <a:latin typeface="Arial"/>
                <a:cs typeface="Inter Medium" panose="020B0502030000000004" pitchFamily="34" charset="0"/>
              </a:rPr>
              <a:t> IT, qui </a:t>
            </a:r>
            <a:r>
              <a:rPr lang="en-US" sz="2400" b="1" u="none" strike="noStrike" dirty="0" err="1">
                <a:effectLst/>
                <a:latin typeface="Arial"/>
                <a:cs typeface="Inter Medium" panose="020B0502030000000004" pitchFamily="34" charset="0"/>
              </a:rPr>
              <a:t>peut</a:t>
            </a:r>
            <a:r>
              <a:rPr lang="en-US" sz="2400" b="1" u="none" strike="noStrike" dirty="0">
                <a:effectLst/>
                <a:latin typeface="Arial"/>
                <a:cs typeface="Inter Medium" panose="020B0502030000000004" pitchFamily="34" charset="0"/>
              </a:rPr>
              <a:t> se </a:t>
            </a:r>
            <a:r>
              <a:rPr lang="en-US" sz="2400" b="1" u="none" strike="noStrike" dirty="0" err="1">
                <a:effectLst/>
                <a:latin typeface="Arial"/>
                <a:cs typeface="Inter Medium" panose="020B0502030000000004" pitchFamily="34" charset="0"/>
              </a:rPr>
              <a:t>concentrer</a:t>
            </a:r>
            <a:r>
              <a:rPr lang="en-US" sz="2400" b="1" u="none" strike="noStrike" dirty="0">
                <a:effectLst/>
                <a:latin typeface="Arial"/>
                <a:cs typeface="Inter Medium" panose="020B0502030000000004" pitchFamily="34" charset="0"/>
              </a:rPr>
              <a:t> sur </a:t>
            </a:r>
            <a:r>
              <a:rPr lang="en-US" sz="2400" b="1" u="none" strike="noStrike" dirty="0" err="1">
                <a:effectLst/>
                <a:latin typeface="Arial"/>
                <a:cs typeface="Inter Medium" panose="020B0502030000000004" pitchFamily="34" charset="0"/>
              </a:rPr>
              <a:t>l'innovation</a:t>
            </a:r>
            <a:r>
              <a:rPr lang="en-US" sz="2400" b="1" u="none" strike="noStrike" dirty="0">
                <a:effectLst/>
                <a:latin typeface="Arial"/>
                <a:cs typeface="Inter Medium" panose="020B0502030000000004" pitchFamily="34" charset="0"/>
              </a:rPr>
              <a:t>. De plus, </a:t>
            </a:r>
            <a:r>
              <a:rPr lang="en-US" sz="2400" b="1" u="none" strike="noStrike" dirty="0" err="1">
                <a:effectLst/>
                <a:latin typeface="Arial"/>
                <a:cs typeface="Inter Medium" panose="020B0502030000000004" pitchFamily="34" charset="0"/>
              </a:rPr>
              <a:t>cela</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booste</a:t>
            </a:r>
            <a:r>
              <a:rPr lang="en-US" sz="2400" b="1" u="none" strike="noStrike" dirty="0">
                <a:effectLst/>
                <a:latin typeface="Arial"/>
                <a:cs typeface="Inter Medium" panose="020B0502030000000004" pitchFamily="34" charset="0"/>
              </a:rPr>
              <a:t> la </a:t>
            </a:r>
            <a:r>
              <a:rPr lang="en-US" sz="2400" b="1" u="none" strike="noStrike" dirty="0" err="1">
                <a:solidFill>
                  <a:srgbClr val="CF1135"/>
                </a:solidFill>
                <a:effectLst/>
                <a:latin typeface="Arial"/>
                <a:cs typeface="Inter Medium" panose="020B0502030000000004" pitchFamily="34" charset="0"/>
              </a:rPr>
              <a:t>productivité</a:t>
            </a:r>
            <a:r>
              <a:rPr lang="en-US" sz="2400" b="1" u="none" strike="noStrike" dirty="0">
                <a:effectLst/>
                <a:latin typeface="Arial"/>
                <a:cs typeface="Inter Medium" panose="020B0502030000000004" pitchFamily="34" charset="0"/>
              </a:rPr>
              <a:t>, la </a:t>
            </a:r>
            <a:r>
              <a:rPr lang="en-US" sz="2400" b="1" u="none" strike="noStrike" dirty="0" err="1">
                <a:solidFill>
                  <a:srgbClr val="CF1135"/>
                </a:solidFill>
                <a:effectLst/>
                <a:latin typeface="Arial"/>
                <a:cs typeface="Inter Medium" panose="020B0502030000000004" pitchFamily="34" charset="0"/>
              </a:rPr>
              <a:t>rétention</a:t>
            </a:r>
            <a:r>
              <a:rPr lang="en-US" sz="2400" b="1" u="none" strike="noStrike" dirty="0">
                <a:effectLst/>
                <a:latin typeface="Arial"/>
                <a:cs typeface="Inter Medium" panose="020B0502030000000004" pitchFamily="34" charset="0"/>
              </a:rPr>
              <a:t> et la </a:t>
            </a:r>
            <a:r>
              <a:rPr lang="en-US" sz="2400" b="1" u="none" strike="noStrike" dirty="0">
                <a:solidFill>
                  <a:srgbClr val="CF1135"/>
                </a:solidFill>
                <a:effectLst/>
                <a:latin typeface="Arial"/>
                <a:cs typeface="Inter Medium" panose="020B0502030000000004" pitchFamily="34" charset="0"/>
              </a:rPr>
              <a:t>satisfaction</a:t>
            </a:r>
            <a:r>
              <a:rPr lang="en-US" sz="2400" b="1" u="none" strike="noStrike" dirty="0">
                <a:effectLst/>
                <a:latin typeface="Arial"/>
                <a:cs typeface="Inter Medium" panose="020B0502030000000004" pitchFamily="34" charset="0"/>
              </a:rPr>
              <a:t> des </a:t>
            </a:r>
            <a:r>
              <a:rPr lang="en-US" sz="2400" b="1" u="none" strike="noStrike" dirty="0" err="1">
                <a:effectLst/>
                <a:latin typeface="Arial"/>
                <a:cs typeface="Inter Medium" panose="020B0502030000000004" pitchFamily="34" charset="0"/>
              </a:rPr>
              <a:t>collaborateurs</a:t>
            </a:r>
            <a:r>
              <a:rPr lang="en-US" sz="2400" b="1" u="none" strike="noStrike" dirty="0">
                <a:effectLst/>
                <a:latin typeface="Arial"/>
                <a:cs typeface="Inter Medium" panose="020B0502030000000004" pitchFamily="34" charset="0"/>
              </a:rPr>
              <a:t> dans </a:t>
            </a:r>
            <a:r>
              <a:rPr lang="en-US" sz="2400" b="1" u="none" strike="noStrike" dirty="0" err="1">
                <a:effectLst/>
                <a:latin typeface="Arial"/>
                <a:cs typeface="Inter Medium" panose="020B0502030000000004" pitchFamily="34" charset="0"/>
              </a:rPr>
              <a:t>toute</a:t>
            </a:r>
            <a:r>
              <a:rPr lang="en-US" sz="2400" b="1" u="none" strike="noStrike" dirty="0">
                <a:effectLst/>
                <a:latin typeface="Arial"/>
                <a:cs typeface="Inter Medium" panose="020B0502030000000004" pitchFamily="34" charset="0"/>
              </a:rPr>
              <a:t> </a:t>
            </a:r>
            <a:r>
              <a:rPr lang="en-US" sz="2400" b="1" u="none" strike="noStrike" dirty="0" err="1">
                <a:effectLst/>
                <a:latin typeface="Arial"/>
                <a:cs typeface="Inter Medium" panose="020B0502030000000004" pitchFamily="34" charset="0"/>
              </a:rPr>
              <a:t>l'entreprise</a:t>
            </a:r>
            <a:r>
              <a:rPr lang="en-US" sz="2400" b="1" u="none" strike="noStrike" dirty="0">
                <a:effectLst/>
                <a:latin typeface="Arial"/>
                <a:cs typeface="Inter Medium" panose="020B0502030000000004" pitchFamily="34" charset="0"/>
              </a:rPr>
              <a:t>. </a:t>
            </a:r>
          </a:p>
          <a:p>
            <a:endParaRPr lang="en-US" sz="2400" b="1" u="none" strike="noStrike" dirty="0">
              <a:effectLst/>
              <a:latin typeface="Arial"/>
              <a:cs typeface="Inter Medium" panose="020B0502030000000004" pitchFamily="34" charset="0"/>
            </a:endParaRPr>
          </a:p>
        </p:txBody>
      </p:sp>
      <p:sp>
        <p:nvSpPr>
          <p:cNvPr id="13" name="Oval 12">
            <a:extLst>
              <a:ext uri="{FF2B5EF4-FFF2-40B4-BE49-F238E27FC236}">
                <a16:creationId xmlns:a16="http://schemas.microsoft.com/office/drawing/2014/main" id="{7E1A682C-26AB-2B1E-DA24-86AC082F9B05}"/>
              </a:ext>
            </a:extLst>
          </p:cNvPr>
          <p:cNvSpPr/>
          <p:nvPr/>
        </p:nvSpPr>
        <p:spPr>
          <a:xfrm>
            <a:off x="7365454" y="2077209"/>
            <a:ext cx="3722915" cy="3722915"/>
          </a:xfrm>
          <a:prstGeom prst="ellipse">
            <a:avLst/>
          </a:prstGeom>
          <a:solidFill>
            <a:srgbClr val="9F0C5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62B13F59-D008-5504-9DE6-1DD7F195C47B}"/>
              </a:ext>
            </a:extLst>
          </p:cNvPr>
          <p:cNvSpPr txBox="1"/>
          <p:nvPr/>
        </p:nvSpPr>
        <p:spPr>
          <a:xfrm>
            <a:off x="7733770" y="3336808"/>
            <a:ext cx="2977877"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fr-FR" sz="1800" b="0" strike="noStrike" spc="-1" dirty="0">
                <a:solidFill>
                  <a:schemeClr val="bg1"/>
                </a:solidFill>
                <a:latin typeface="Arial"/>
              </a:rPr>
              <a:t>des hauts dirigeants disent que se concentrer sur l'expérience numérique des collaborateurs permet au CIO de jouer un rôle plus stratégique dans l'entreprise.</a:t>
            </a:r>
            <a:endParaRPr lang="en-US" dirty="0">
              <a:solidFill>
                <a:schemeClr val="bg1"/>
              </a:solidFill>
              <a:latin typeface="Arial"/>
              <a:ea typeface="Inter Light" panose="02000403000000020004" pitchFamily="2" charset="0"/>
              <a:cs typeface="Arial"/>
            </a:endParaRPr>
          </a:p>
        </p:txBody>
      </p:sp>
      <p:sp>
        <p:nvSpPr>
          <p:cNvPr id="21" name="TextBox 20">
            <a:extLst>
              <a:ext uri="{FF2B5EF4-FFF2-40B4-BE49-F238E27FC236}">
                <a16:creationId xmlns:a16="http://schemas.microsoft.com/office/drawing/2014/main" id="{35A15D71-37FC-ECF7-9FEB-84321F23A8F7}"/>
              </a:ext>
            </a:extLst>
          </p:cNvPr>
          <p:cNvSpPr txBox="1"/>
          <p:nvPr/>
        </p:nvSpPr>
        <p:spPr>
          <a:xfrm>
            <a:off x="7798980" y="2506414"/>
            <a:ext cx="2847459" cy="830997"/>
          </a:xfrm>
          <a:prstGeom prst="rect">
            <a:avLst/>
          </a:prstGeom>
          <a:noFill/>
        </p:spPr>
        <p:txBody>
          <a:bodyPr wrap="square" lIns="91440" tIns="45720" rIns="91440" bIns="45720" anchor="t">
            <a:spAutoFit/>
          </a:bodyPr>
          <a:lstStyle/>
          <a:p>
            <a:pPr algn="ctr"/>
            <a:r>
              <a:rPr lang="en-US" sz="4800" b="1" dirty="0">
                <a:solidFill>
                  <a:schemeClr val="bg1"/>
                </a:solidFill>
                <a:latin typeface="Arial"/>
                <a:ea typeface="+mn-lt"/>
                <a:cs typeface="+mn-lt"/>
              </a:rPr>
              <a:t>72 % </a:t>
            </a:r>
            <a:endParaRPr lang="en-US" sz="4800" b="1" dirty="0">
              <a:solidFill>
                <a:schemeClr val="bg1"/>
              </a:solidFill>
              <a:latin typeface="Arial"/>
              <a:cs typeface="Arial"/>
            </a:endParaRPr>
          </a:p>
        </p:txBody>
      </p:sp>
    </p:spTree>
    <p:extLst>
      <p:ext uri="{BB962C8B-B14F-4D97-AF65-F5344CB8AC3E}">
        <p14:creationId xmlns:p14="http://schemas.microsoft.com/office/powerpoint/2010/main" val="39040900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9463606-8D7C-28B8-568D-40F60F9D989D}"/>
              </a:ext>
            </a:extLst>
          </p:cNvPr>
          <p:cNvSpPr txBox="1">
            <a:spLocks/>
          </p:cNvSpPr>
          <p:nvPr/>
        </p:nvSpPr>
        <p:spPr>
          <a:xfrm>
            <a:off x="533671" y="705349"/>
            <a:ext cx="4158072" cy="4552451"/>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ct val="100000"/>
              </a:lnSpc>
            </a:pPr>
            <a:r>
              <a:rPr lang="fr-FR" sz="3600" b="1" strike="noStrike" spc="-1" dirty="0">
                <a:solidFill>
                  <a:srgbClr val="FFFFFF"/>
                </a:solidFill>
                <a:latin typeface="Arial"/>
                <a:ea typeface="Inter"/>
              </a:rPr>
              <a:t>Guide de</a:t>
            </a:r>
            <a:br>
              <a:rPr lang="fr-FR" sz="4800" dirty="0"/>
            </a:br>
            <a:r>
              <a:rPr lang="fr-FR" sz="3600" b="1" strike="noStrike" spc="-1" dirty="0">
                <a:solidFill>
                  <a:srgbClr val="FFFFFF"/>
                </a:solidFill>
                <a:latin typeface="Arial"/>
                <a:ea typeface="Inter"/>
              </a:rPr>
              <a:t>discussion :</a:t>
            </a:r>
            <a:endParaRPr lang="fr-FR" sz="3600" spc="-1" dirty="0">
              <a:latin typeface="Arial"/>
            </a:endParaRPr>
          </a:p>
          <a:p>
            <a:pPr>
              <a:lnSpc>
                <a:spcPct val="100000"/>
              </a:lnSpc>
            </a:pPr>
            <a:endParaRPr lang="en-US" sz="1800" dirty="0">
              <a:solidFill>
                <a:schemeClr val="bg1"/>
              </a:solidFill>
              <a:latin typeface="Inter Light" panose="02000403000000020004" pitchFamily="2" charset="0"/>
              <a:ea typeface="Inter Light" panose="02000403000000020004" pitchFamily="2" charset="0"/>
              <a:cs typeface="Inter Light" panose="02000403000000020004" pitchFamily="2" charset="0"/>
            </a:endParaRPr>
          </a:p>
          <a:p>
            <a:pPr>
              <a:spcBef>
                <a:spcPct val="0"/>
              </a:spcBef>
            </a:pPr>
            <a:r>
              <a:rPr lang="en-US" sz="1800" dirty="0">
                <a:solidFill>
                  <a:schemeClr val="bg1"/>
                </a:solidFill>
                <a:latin typeface="Arial"/>
                <a:ea typeface="Inter Light" panose="02000403000000020004" pitchFamily="2" charset="0"/>
                <a:cs typeface="Inter Light" panose="02000403000000020004" pitchFamily="2" charset="0"/>
              </a:rPr>
              <a:t>Questions pour </a:t>
            </a:r>
            <a:r>
              <a:rPr lang="en-US" sz="1800" dirty="0" err="1">
                <a:solidFill>
                  <a:schemeClr val="bg1"/>
                </a:solidFill>
                <a:latin typeface="Arial"/>
                <a:ea typeface="Inter Light" panose="02000403000000020004" pitchFamily="2" charset="0"/>
                <a:cs typeface="Inter Light" panose="02000403000000020004" pitchFamily="2" charset="0"/>
              </a:rPr>
              <a:t>évaluer</a:t>
            </a:r>
            <a:r>
              <a:rPr lang="en-US" sz="1800" dirty="0">
                <a:solidFill>
                  <a:schemeClr val="bg1"/>
                </a:solidFill>
                <a:latin typeface="Arial"/>
                <a:ea typeface="Inter Light" panose="02000403000000020004" pitchFamily="2" charset="0"/>
                <a:cs typeface="Inter Light" panose="02000403000000020004" pitchFamily="2" charset="0"/>
              </a:rPr>
              <a:t> les </a:t>
            </a:r>
            <a:r>
              <a:rPr lang="en-US" sz="1800" dirty="0" err="1">
                <a:solidFill>
                  <a:schemeClr val="bg1"/>
                </a:solidFill>
                <a:latin typeface="Arial"/>
                <a:ea typeface="Inter Light" panose="02000403000000020004" pitchFamily="2" charset="0"/>
                <a:cs typeface="Inter Light" panose="02000403000000020004" pitchFamily="2" charset="0"/>
              </a:rPr>
              <a:t>meilleures</a:t>
            </a:r>
            <a:r>
              <a:rPr lang="en-US" sz="1800" dirty="0">
                <a:solidFill>
                  <a:schemeClr val="bg1"/>
                </a:solidFill>
                <a:latin typeface="Arial"/>
                <a:ea typeface="Inter Light" panose="02000403000000020004" pitchFamily="2" charset="0"/>
                <a:cs typeface="Inter Light" panose="02000403000000020004" pitchFamily="2" charset="0"/>
              </a:rPr>
              <a:t> pratiques </a:t>
            </a:r>
            <a:r>
              <a:rPr lang="en-US" sz="1800" dirty="0" err="1">
                <a:solidFill>
                  <a:schemeClr val="bg1"/>
                </a:solidFill>
                <a:latin typeface="Arial"/>
                <a:ea typeface="Inter Light" panose="02000403000000020004" pitchFamily="2" charset="0"/>
                <a:cs typeface="Inter Light" panose="02000403000000020004" pitchFamily="2" charset="0"/>
              </a:rPr>
              <a:t>en</a:t>
            </a:r>
            <a:r>
              <a:rPr lang="en-US" sz="1800" dirty="0">
                <a:solidFill>
                  <a:schemeClr val="bg1"/>
                </a:solidFill>
                <a:latin typeface="Arial"/>
                <a:ea typeface="Inter Light" panose="02000403000000020004" pitchFamily="2" charset="0"/>
                <a:cs typeface="Inter Light" panose="02000403000000020004" pitchFamily="2" charset="0"/>
              </a:rPr>
              <a:t> matière </a:t>
            </a:r>
            <a:r>
              <a:rPr lang="en-US" sz="1800" dirty="0" err="1">
                <a:solidFill>
                  <a:schemeClr val="bg1"/>
                </a:solidFill>
                <a:latin typeface="Arial"/>
                <a:ea typeface="Inter Light" panose="02000403000000020004" pitchFamily="2" charset="0"/>
                <a:cs typeface="Inter Light" panose="02000403000000020004" pitchFamily="2" charset="0"/>
              </a:rPr>
              <a:t>d'expérience</a:t>
            </a:r>
            <a:r>
              <a:rPr lang="en-US" sz="1800" dirty="0">
                <a:solidFill>
                  <a:schemeClr val="bg1"/>
                </a:solidFill>
                <a:latin typeface="Arial"/>
                <a:ea typeface="Inter Light" panose="02000403000000020004" pitchFamily="2" charset="0"/>
                <a:cs typeface="Inter Light" panose="02000403000000020004" pitchFamily="2" charset="0"/>
              </a:rPr>
              <a:t> numérique des </a:t>
            </a:r>
            <a:r>
              <a:rPr lang="en-US" sz="1800" dirty="0" err="1">
                <a:solidFill>
                  <a:schemeClr val="bg1"/>
                </a:solidFill>
                <a:latin typeface="Arial"/>
                <a:ea typeface="Inter Light" panose="02000403000000020004" pitchFamily="2" charset="0"/>
                <a:cs typeface="Inter Light" panose="02000403000000020004" pitchFamily="2" charset="0"/>
              </a:rPr>
              <a:t>collaborateurs</a:t>
            </a:r>
            <a:br>
              <a:rPr lang="en-US" sz="2400" dirty="0">
                <a:latin typeface="Arial"/>
              </a:rPr>
            </a:br>
            <a:endParaRPr lang="en-US" sz="2100" dirty="0">
              <a:solidFill>
                <a:schemeClr val="bg1"/>
              </a:solidFill>
              <a:latin typeface="Inter Medium" panose="020B0502030000000004" pitchFamily="34" charset="0"/>
              <a:cs typeface="Inter Medium" panose="020B0502030000000004" pitchFamily="34" charset="0"/>
            </a:endParaRPr>
          </a:p>
        </p:txBody>
      </p:sp>
      <p:sp>
        <p:nvSpPr>
          <p:cNvPr id="4" name="TextBox 3">
            <a:extLst>
              <a:ext uri="{FF2B5EF4-FFF2-40B4-BE49-F238E27FC236}">
                <a16:creationId xmlns:a16="http://schemas.microsoft.com/office/drawing/2014/main" id="{C0D4FC79-811E-6170-75DE-0E981A8FE086}"/>
              </a:ext>
            </a:extLst>
          </p:cNvPr>
          <p:cNvSpPr txBox="1"/>
          <p:nvPr/>
        </p:nvSpPr>
        <p:spPr>
          <a:xfrm>
            <a:off x="5838126" y="240213"/>
            <a:ext cx="5820203" cy="52937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00000"/>
              </a:lnSpc>
            </a:pPr>
            <a:endParaRPr lang="fr-CH" sz="1600" spc="-1" dirty="0">
              <a:latin typeface="Arial"/>
            </a:endParaRPr>
          </a:p>
          <a:p>
            <a:pPr>
              <a:lnSpc>
                <a:spcPct val="100000"/>
              </a:lnSpc>
            </a:pPr>
            <a:endParaRPr lang="fr-CH" sz="1600" b="0" strike="noStrike" spc="-1" dirty="0">
              <a:solidFill>
                <a:srgbClr val="FFFFFF"/>
              </a:solidFill>
              <a:latin typeface="Arial"/>
              <a:ea typeface="Inter"/>
            </a:endParaRPr>
          </a:p>
          <a:p>
            <a:pPr>
              <a:lnSpc>
                <a:spcPct val="100000"/>
              </a:lnSpc>
            </a:pPr>
            <a:r>
              <a:rPr lang="fr-FR" sz="1800" b="0" strike="noStrike" spc="-1" dirty="0">
                <a:solidFill>
                  <a:srgbClr val="FFFFFF"/>
                </a:solidFill>
                <a:latin typeface="Arial"/>
                <a:ea typeface="Inter"/>
              </a:rPr>
              <a:t>1. Comment mesure-t-on et suit-on actuellement l'expérience numérique des collaborateurs ?</a:t>
            </a:r>
            <a:endParaRPr lang="fr-CH" sz="1800" b="0" strike="noStrike" spc="-1" dirty="0">
              <a:latin typeface="Arial"/>
            </a:endParaRPr>
          </a:p>
          <a:p>
            <a:pPr>
              <a:lnSpc>
                <a:spcPct val="100000"/>
              </a:lnSpc>
            </a:pPr>
            <a:endParaRPr lang="fr-CH" sz="1800" b="0" strike="noStrike" spc="-1" dirty="0">
              <a:latin typeface="Arial"/>
            </a:endParaRPr>
          </a:p>
          <a:p>
            <a:pPr>
              <a:lnSpc>
                <a:spcPct val="100000"/>
              </a:lnSpc>
            </a:pPr>
            <a:r>
              <a:rPr lang="fr-FR" sz="1800" b="0" strike="noStrike" spc="-1" dirty="0">
                <a:solidFill>
                  <a:srgbClr val="FFFFFF"/>
                </a:solidFill>
                <a:latin typeface="Arial"/>
                <a:ea typeface="Aptos"/>
              </a:rPr>
              <a:t>2. Quelles sont les améliorations/intégrations nécessaires dans notre pile technologique IT actuelle pour garantir que la collecte d'informations précieuses sur la façon dont les collaborateurs interagisse avec la technologie ? </a:t>
            </a:r>
            <a:endParaRPr lang="fr-CH" sz="1800" b="0" strike="noStrike" spc="-1" dirty="0">
              <a:latin typeface="Arial"/>
            </a:endParaRPr>
          </a:p>
          <a:p>
            <a:pPr>
              <a:lnSpc>
                <a:spcPct val="100000"/>
              </a:lnSpc>
            </a:pPr>
            <a:endParaRPr lang="fr-CH" sz="1800" b="0" strike="noStrike" spc="-1" dirty="0">
              <a:latin typeface="Arial"/>
            </a:endParaRPr>
          </a:p>
          <a:p>
            <a:pPr>
              <a:lnSpc>
                <a:spcPct val="100000"/>
              </a:lnSpc>
            </a:pPr>
            <a:r>
              <a:rPr lang="fr-FR" sz="1800" b="0" strike="noStrike" spc="-1" dirty="0">
                <a:solidFill>
                  <a:srgbClr val="FFFFFF"/>
                </a:solidFill>
                <a:latin typeface="Arial"/>
                <a:ea typeface="Aptos"/>
              </a:rPr>
              <a:t>3. Comment mesurons-nous et gérons-nous actuellement l'expérience et la productivité des collaborateurs en télétravail ou en mode hybride ?  </a:t>
            </a:r>
            <a:r>
              <a:rPr lang="fr-FR" sz="1800" b="0" strike="noStrike" spc="-1" dirty="0">
                <a:solidFill>
                  <a:srgbClr val="000000"/>
                </a:solidFill>
                <a:latin typeface="Arial"/>
                <a:ea typeface="Aptos"/>
              </a:rPr>
              <a:t> </a:t>
            </a:r>
            <a:endParaRPr lang="fr-CH" sz="1800" b="0" strike="noStrike" spc="-1" dirty="0">
              <a:latin typeface="Arial"/>
            </a:endParaRPr>
          </a:p>
          <a:p>
            <a:pPr>
              <a:lnSpc>
                <a:spcPct val="100000"/>
              </a:lnSpc>
            </a:pPr>
            <a:endParaRPr lang="fr-CH" sz="1800" b="0" strike="noStrike" spc="-1" dirty="0">
              <a:latin typeface="Arial"/>
            </a:endParaRPr>
          </a:p>
          <a:p>
            <a:pPr>
              <a:lnSpc>
                <a:spcPct val="100000"/>
              </a:lnSpc>
            </a:pPr>
            <a:r>
              <a:rPr lang="fr-FR" sz="1800" b="0" strike="noStrike" spc="-1" dirty="0">
                <a:solidFill>
                  <a:srgbClr val="FFFFFF"/>
                </a:solidFill>
                <a:latin typeface="Arial"/>
                <a:ea typeface="Aptos"/>
              </a:rPr>
              <a:t>4. Quelles sont les mesures mises en place pour garantir que les collaborateurs ont toujours accès aux outils nécessaires pour travailler efficacement, où qu'ils se trouvent ? </a:t>
            </a:r>
            <a:endParaRPr lang="fr-CH" sz="1800" b="0" strike="noStrike" spc="-1" dirty="0">
              <a:latin typeface="Arial"/>
            </a:endParaRPr>
          </a:p>
        </p:txBody>
      </p:sp>
      <p:pic>
        <p:nvPicPr>
          <p:cNvPr id="2" name="Picture 1" descr="A computer screen with a check mark&#10;&#10;Description automatically generated">
            <a:extLst>
              <a:ext uri="{FF2B5EF4-FFF2-40B4-BE49-F238E27FC236}">
                <a16:creationId xmlns:a16="http://schemas.microsoft.com/office/drawing/2014/main" id="{58627ADB-E6CB-DDC8-B1B9-66E7F362AE46}"/>
              </a:ext>
            </a:extLst>
          </p:cNvPr>
          <p:cNvPicPr>
            <a:picLocks noChangeAspect="1"/>
          </p:cNvPicPr>
          <p:nvPr/>
        </p:nvPicPr>
        <p:blipFill>
          <a:blip r:embed="rId3"/>
          <a:stretch>
            <a:fillRect/>
          </a:stretch>
        </p:blipFill>
        <p:spPr>
          <a:xfrm>
            <a:off x="531916" y="3195800"/>
            <a:ext cx="717468" cy="600199"/>
          </a:xfrm>
          <a:prstGeom prst="rect">
            <a:avLst/>
          </a:prstGeom>
        </p:spPr>
      </p:pic>
    </p:spTree>
    <p:extLst>
      <p:ext uri="{BB962C8B-B14F-4D97-AF65-F5344CB8AC3E}">
        <p14:creationId xmlns:p14="http://schemas.microsoft.com/office/powerpoint/2010/main" val="155122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0D4FC79-811E-6170-75DE-0E981A8FE086}"/>
              </a:ext>
            </a:extLst>
          </p:cNvPr>
          <p:cNvSpPr txBox="1"/>
          <p:nvPr/>
        </p:nvSpPr>
        <p:spPr>
          <a:xfrm>
            <a:off x="5833578" y="779647"/>
            <a:ext cx="5723431"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100000"/>
              </a:lnSpc>
            </a:pPr>
            <a:r>
              <a:rPr lang="fr-FR" sz="1800" b="0" strike="noStrike" spc="-1" dirty="0">
                <a:solidFill>
                  <a:srgbClr val="FFFFFF"/>
                </a:solidFill>
                <a:latin typeface="Arial"/>
                <a:ea typeface="Inter"/>
              </a:rPr>
              <a:t>1. Comment l'équipe IT et les hauts dirigeants peuvent-ils mieux s'aligner sur les objectifs et les résultats des projets d'expérience numérique des collaborateurs ? </a:t>
            </a:r>
            <a:endParaRPr lang="fr-CH" sz="1800" b="0" strike="noStrike" spc="-1" dirty="0">
              <a:latin typeface="Arial"/>
            </a:endParaRPr>
          </a:p>
          <a:p>
            <a:pPr>
              <a:lnSpc>
                <a:spcPct val="100000"/>
              </a:lnSpc>
            </a:pPr>
            <a:endParaRPr lang="fr-CH" sz="1800" b="0" strike="noStrike" spc="-1" dirty="0">
              <a:latin typeface="Arial"/>
            </a:endParaRPr>
          </a:p>
          <a:p>
            <a:pPr>
              <a:lnSpc>
                <a:spcPct val="100000"/>
              </a:lnSpc>
            </a:pPr>
            <a:r>
              <a:rPr lang="fr-FR" sz="1800" b="0" strike="noStrike" spc="-1" dirty="0">
                <a:solidFill>
                  <a:srgbClr val="FFFFFF"/>
                </a:solidFill>
                <a:latin typeface="Arial"/>
                <a:ea typeface="Inter"/>
              </a:rPr>
              <a:t>2. Quel est l'impact de l'expérience numérique des collaborateurs sur notre stratégie de cybersécurité ?</a:t>
            </a:r>
            <a:endParaRPr lang="fr-CH" sz="1800" b="0" strike="noStrike" spc="-1" dirty="0">
              <a:latin typeface="Arial"/>
            </a:endParaRPr>
          </a:p>
          <a:p>
            <a:pPr>
              <a:lnSpc>
                <a:spcPct val="100000"/>
              </a:lnSpc>
            </a:pPr>
            <a:endParaRPr lang="fr-CH" sz="1800" b="0" strike="noStrike" spc="-1" dirty="0">
              <a:latin typeface="Arial"/>
            </a:endParaRPr>
          </a:p>
          <a:p>
            <a:pPr>
              <a:lnSpc>
                <a:spcPct val="100000"/>
              </a:lnSpc>
            </a:pPr>
            <a:r>
              <a:rPr lang="fr-FR" sz="1800" b="0" strike="noStrike" spc="-1" dirty="0">
                <a:solidFill>
                  <a:srgbClr val="FFFFFF"/>
                </a:solidFill>
                <a:latin typeface="Arial"/>
                <a:ea typeface="Inter"/>
              </a:rPr>
              <a:t>3. Comment exploiter les solutions d'IA/d'automation pour améliorer les workflows IT, afin que l'équipe ait plus de temps pour prioriser les efforts liés à l'expérience numérique des collaborateurs ?</a:t>
            </a:r>
            <a:endParaRPr lang="fr-CH" sz="1800" b="0" strike="noStrike" spc="-1" dirty="0">
              <a:latin typeface="Arial"/>
            </a:endParaRPr>
          </a:p>
          <a:p>
            <a:pPr>
              <a:lnSpc>
                <a:spcPct val="100000"/>
              </a:lnSpc>
            </a:pPr>
            <a:endParaRPr lang="fr-CH" sz="1800" b="0" strike="noStrike" spc="-1" dirty="0">
              <a:latin typeface="Arial"/>
            </a:endParaRPr>
          </a:p>
          <a:p>
            <a:pPr>
              <a:lnSpc>
                <a:spcPct val="100000"/>
              </a:lnSpc>
            </a:pPr>
            <a:r>
              <a:rPr lang="fr-FR" sz="1800" b="0" strike="noStrike" spc="-1" dirty="0">
                <a:solidFill>
                  <a:srgbClr val="FFFFFF"/>
                </a:solidFill>
                <a:latin typeface="Arial"/>
                <a:ea typeface="Inter"/>
              </a:rPr>
              <a:t>4. Quel sera l'impact des projets donnant la priorité à l'expérience numérique des collaborateurs sur les objectifs commerciaux au sens large ?</a:t>
            </a:r>
            <a:endParaRPr lang="fr-CH" sz="1800" b="0" strike="noStrike" spc="-1" dirty="0">
              <a:latin typeface="Arial"/>
            </a:endParaRPr>
          </a:p>
          <a:p>
            <a:endParaRPr lang="en-US" dirty="0">
              <a:solidFill>
                <a:schemeClr val="bg1"/>
              </a:solidFill>
              <a:effectLst/>
              <a:latin typeface="Arial"/>
              <a:ea typeface="Inter Light" panose="02000403000000020004" pitchFamily="2" charset="0"/>
              <a:cs typeface="Inter Light" panose="02000403000000020004" pitchFamily="2" charset="0"/>
            </a:endParaRPr>
          </a:p>
          <a:p>
            <a:endParaRPr lang="en-US" dirty="0">
              <a:solidFill>
                <a:schemeClr val="bg1"/>
              </a:solidFill>
              <a:latin typeface="Arial"/>
              <a:ea typeface="Inter Light" panose="02000403000000020004" pitchFamily="2" charset="0"/>
              <a:cs typeface="Inter Light" panose="02000403000000020004" pitchFamily="2" charset="0"/>
            </a:endParaRPr>
          </a:p>
        </p:txBody>
      </p:sp>
      <p:sp>
        <p:nvSpPr>
          <p:cNvPr id="9" name="Title 5">
            <a:extLst>
              <a:ext uri="{FF2B5EF4-FFF2-40B4-BE49-F238E27FC236}">
                <a16:creationId xmlns:a16="http://schemas.microsoft.com/office/drawing/2014/main" id="{6BFDC764-B133-ED86-720A-64A505A70E42}"/>
              </a:ext>
            </a:extLst>
          </p:cNvPr>
          <p:cNvSpPr txBox="1">
            <a:spLocks/>
          </p:cNvSpPr>
          <p:nvPr/>
        </p:nvSpPr>
        <p:spPr>
          <a:xfrm>
            <a:off x="533671" y="705349"/>
            <a:ext cx="3276329" cy="4552451"/>
          </a:xfrm>
          <a:prstGeom prst="rect">
            <a:avLst/>
          </a:prstGeom>
        </p:spPr>
        <p:txBody>
          <a:bodyPr lIns="0" tIns="0" rIns="91440" bIns="0" anchor="t" anchorCtr="0">
            <a:no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nSpc>
                <a:spcPct val="100000"/>
              </a:lnSpc>
            </a:pPr>
            <a:r>
              <a:rPr lang="fr-FR" sz="3600" b="1" strike="noStrike" spc="-1" dirty="0">
                <a:solidFill>
                  <a:srgbClr val="FFFFFF"/>
                </a:solidFill>
                <a:latin typeface="Arial"/>
                <a:ea typeface="Inter"/>
              </a:rPr>
              <a:t>Guide de</a:t>
            </a:r>
            <a:br>
              <a:rPr lang="fr-FR" sz="4800" dirty="0"/>
            </a:br>
            <a:r>
              <a:rPr lang="fr-FR" sz="3600" b="1" strike="noStrike" spc="-1" dirty="0">
                <a:solidFill>
                  <a:srgbClr val="FFFFFF"/>
                </a:solidFill>
                <a:latin typeface="Arial"/>
                <a:ea typeface="Inter"/>
              </a:rPr>
              <a:t>discussion :</a:t>
            </a:r>
            <a:endParaRPr lang="fr-FR" sz="3600" spc="-1" dirty="0">
              <a:latin typeface="Arial"/>
            </a:endParaRPr>
          </a:p>
          <a:p>
            <a:pPr>
              <a:lnSpc>
                <a:spcPct val="100000"/>
              </a:lnSpc>
            </a:pPr>
            <a:endParaRPr lang="en-US" sz="1800" dirty="0">
              <a:solidFill>
                <a:schemeClr val="bg1"/>
              </a:solidFill>
              <a:latin typeface="Inter Light" panose="02000403000000020004" pitchFamily="2" charset="0"/>
              <a:ea typeface="Inter Light" panose="02000403000000020004" pitchFamily="2" charset="0"/>
              <a:cs typeface="Inter Light" panose="02000403000000020004" pitchFamily="2" charset="0"/>
            </a:endParaRPr>
          </a:p>
          <a:p>
            <a:pPr>
              <a:spcBef>
                <a:spcPct val="0"/>
              </a:spcBef>
            </a:pPr>
            <a:r>
              <a:rPr lang="fr-FR" sz="1800" b="0" strike="noStrike" spc="-1" dirty="0">
                <a:solidFill>
                  <a:srgbClr val="FFFFFF"/>
                </a:solidFill>
                <a:latin typeface="Arial"/>
                <a:ea typeface="Inter"/>
              </a:rPr>
              <a:t>Questions pour évaluer le rôle de l'IT dans la mise en place d'une expérience numérique positive des collaborateurs</a:t>
            </a:r>
            <a:br>
              <a:rPr lang="en-US" sz="2400" dirty="0">
                <a:latin typeface="Inter Medium" panose="020B0502030000000004" pitchFamily="34" charset="0"/>
              </a:rPr>
            </a:br>
            <a:endParaRPr lang="en-US" sz="2100" dirty="0">
              <a:solidFill>
                <a:schemeClr val="bg1"/>
              </a:solidFill>
              <a:latin typeface="Inter Medium" panose="020B0502030000000004" pitchFamily="34" charset="0"/>
              <a:cs typeface="Inter Medium" panose="020B0502030000000004" pitchFamily="34" charset="0"/>
            </a:endParaRPr>
          </a:p>
        </p:txBody>
      </p:sp>
      <p:pic>
        <p:nvPicPr>
          <p:cNvPr id="2" name="Picture 1" descr="A white line drawing of a gear with a check mark&#10;&#10;Description automatically generated">
            <a:extLst>
              <a:ext uri="{FF2B5EF4-FFF2-40B4-BE49-F238E27FC236}">
                <a16:creationId xmlns:a16="http://schemas.microsoft.com/office/drawing/2014/main" id="{563FEFAF-082E-848D-7904-D10BD1CE7008}"/>
              </a:ext>
            </a:extLst>
          </p:cNvPr>
          <p:cNvPicPr>
            <a:picLocks noChangeAspect="1"/>
          </p:cNvPicPr>
          <p:nvPr/>
        </p:nvPicPr>
        <p:blipFill>
          <a:blip r:embed="rId3"/>
          <a:stretch>
            <a:fillRect/>
          </a:stretch>
        </p:blipFill>
        <p:spPr>
          <a:xfrm>
            <a:off x="537077" y="3429000"/>
            <a:ext cx="700631" cy="690985"/>
          </a:xfrm>
          <a:prstGeom prst="rect">
            <a:avLst/>
          </a:prstGeom>
        </p:spPr>
      </p:pic>
    </p:spTree>
    <p:extLst>
      <p:ext uri="{BB962C8B-B14F-4D97-AF65-F5344CB8AC3E}">
        <p14:creationId xmlns:p14="http://schemas.microsoft.com/office/powerpoint/2010/main" val="1778593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ptos" panose="020B0004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a53939c-dcd9-44dd-ac85-d0bd4e15d91e" xsi:nil="true"/>
    <lcf76f155ced4ddcb4097134ff3c332f xmlns="5fdd1cf4-3cc0-4432-a7a2-7109790f3d31">
      <Terms xmlns="http://schemas.microsoft.com/office/infopath/2007/PartnerControls"/>
    </lcf76f155ced4ddcb4097134ff3c332f>
    <ec12fc0442a7451bb3784213255a0053 xmlns="5fdd1cf4-3cc0-4432-a7a2-7109790f3d31">
      <Terms xmlns="http://schemas.microsoft.com/office/infopath/2007/PartnerControls"/>
    </ec12fc0442a7451bb3784213255a0053>
    <Choice xmlns="5fdd1cf4-3cc0-4432-a7a2-7109790f3d31" xsi:nil="true"/>
    <ImageType xmlns="5fdd1cf4-3cc0-4432-a7a2-7109790f3d31" xsi:nil="true"/>
    <Hyperlink xmlns="5fdd1cf4-3cc0-4432-a7a2-7109790f3d31">
      <Url xsi:nil="true"/>
      <Description xsi:nil="true"/>
    </Hyperlink>
    <VideoTags2 xmlns="5fdd1cf4-3cc0-4432-a7a2-7109790f3d31" xsi:nil="true"/>
    <Round_x002d_01 xmlns="5fdd1cf4-3cc0-4432-a7a2-7109790f3d31">false</Round_x002d_01>
    <Thumbnail xmlns="5fdd1cf4-3cc0-4432-a7a2-7109790f3d31"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6A529CB4A62A742AE048CABF7079222" ma:contentTypeVersion="29" ma:contentTypeDescription="Create a new document." ma:contentTypeScope="" ma:versionID="bea759b22810742c6e608d460e70f72a">
  <xsd:schema xmlns:xsd="http://www.w3.org/2001/XMLSchema" xmlns:xs="http://www.w3.org/2001/XMLSchema" xmlns:p="http://schemas.microsoft.com/office/2006/metadata/properties" xmlns:ns2="5fdd1cf4-3cc0-4432-a7a2-7109790f3d31" xmlns:ns3="da53939c-dcd9-44dd-ac85-d0bd4e15d91e" targetNamespace="http://schemas.microsoft.com/office/2006/metadata/properties" ma:root="true" ma:fieldsID="d23d51fd32b8d95dec40b7cb004a5fd0" ns2:_="" ns3:_="">
    <xsd:import namespace="5fdd1cf4-3cc0-4432-a7a2-7109790f3d31"/>
    <xsd:import namespace="da53939c-dcd9-44dd-ac85-d0bd4e15d91e"/>
    <xsd:element name="properties">
      <xsd:complexType>
        <xsd:sequence>
          <xsd:element name="documentManagement">
            <xsd:complexType>
              <xsd:all>
                <xsd:element ref="ns2:VideoTags2" minOccurs="0"/>
                <xsd:element ref="ns2:Choice" minOccurs="0"/>
                <xsd:element ref="ns2:Hyperlink" minOccurs="0"/>
                <xsd:element ref="ns2:ImageType" minOccurs="0"/>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ec12fc0442a7451bb3784213255a0053" minOccurs="0"/>
                <xsd:element ref="ns2:MediaServiceObjectDetectorVersions" minOccurs="0"/>
                <xsd:element ref="ns2:Round_x002d_01" minOccurs="0"/>
                <xsd:element ref="ns2:MediaServiceSearchProperties" minOccurs="0"/>
                <xsd:element ref="ns2:Thumbnai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dd1cf4-3cc0-4432-a7a2-7109790f3d31" elementFormDefault="qualified">
    <xsd:import namespace="http://schemas.microsoft.com/office/2006/documentManagement/types"/>
    <xsd:import namespace="http://schemas.microsoft.com/office/infopath/2007/PartnerControls"/>
    <xsd:element name="VideoTags2" ma:index="2" nillable="true" ma:displayName="Video Tags" ma:format="Dropdown" ma:internalName="VideoTags2" ma:readOnly="false">
      <xsd:simpleType>
        <xsd:union memberTypes="dms:Text">
          <xsd:simpleType>
            <xsd:restriction base="dms:Choice">
              <xsd:enumeration value="High Level Marketing"/>
              <xsd:enumeration value="Product Overview"/>
              <xsd:enumeration value="Product Webinar"/>
              <xsd:enumeration value="Product Demo"/>
              <xsd:enumeration value="Customer Case Study"/>
              <xsd:enumeration value="Solutions"/>
              <xsd:enumeration value="Social Media"/>
              <xsd:enumeration value="B-Roll"/>
              <xsd:enumeration value="Employee"/>
            </xsd:restriction>
          </xsd:simpleType>
        </xsd:union>
      </xsd:simpleType>
    </xsd:element>
    <xsd:element name="Choice" ma:index="4" nillable="true" ma:displayName="Choice" ma:format="Dropdown" ma:internalName="Choice" ma:readOnly="false">
      <xsd:simpleType>
        <xsd:restriction base="dms:Choice">
          <xsd:enumeration value="Choice 1"/>
          <xsd:enumeration value="Choice 2"/>
          <xsd:enumeration value="Choice 3"/>
        </xsd:restriction>
      </xsd:simpleType>
    </xsd:element>
    <xsd:element name="Hyperlink" ma:index="5" nillable="true" ma:displayName="Hyperlink" ma:format="Hyperlink" ma:internalName="Hyperlink"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ImageType" ma:index="7" nillable="true" ma:displayName="Image Type" ma:description="One word description on image type" ma:format="Dropdown" ma:hidden="true" ma:internalName="ImageType" ma:readOnly="false">
      <xsd:simpleType>
        <xsd:union memberTypes="dms:Text">
          <xsd:simpleType>
            <xsd:restriction base="dms:Choice">
              <xsd:enumeration value="Abstract"/>
              <xsd:enumeration value="People"/>
              <xsd:enumeration value="Landscape"/>
              <xsd:enumeration value="City Scape"/>
              <xsd:enumeration value="Device"/>
              <xsd:enumeration value="Hardware"/>
              <xsd:enumeration value="People / Device"/>
              <xsd:enumeration value="Environment"/>
              <xsd:enumeration value="Banner"/>
              <xsd:enumeration value="Illustration"/>
              <xsd:enumeration value="Supply Chain"/>
              <xsd:enumeration value="Picked"/>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description="" ma:hidden="true" ma:internalName="MediaServiceAutoTags" ma:readOnly="true">
      <xsd:simpleType>
        <xsd:restriction base="dms:Text"/>
      </xsd:simpleType>
    </xsd:element>
    <xsd:element name="MediaServiceOCR" ma:index="11" nillable="true" ma:displayName="Extracted Text" ma:hidden="true" ma:internalName="MediaServiceOCR" ma:readOnly="true">
      <xsd:simpleType>
        <xsd:restriction base="dms:Note"/>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hidden="true" ma:internalName="MediaServiceKeyPoints" ma:readOnly="true">
      <xsd:simpleType>
        <xsd:restriction base="dms:Note"/>
      </xsd:simpleType>
    </xsd:element>
    <xsd:element name="MediaServiceLocation" ma:index="17" nillable="true" ma:displayName="Location" ma:hidden="true" ma:internalName="MediaServiceLocation" ma:readOnly="true">
      <xsd:simpleType>
        <xsd:restriction base="dms:Text"/>
      </xsd:simpleType>
    </xsd:element>
    <xsd:element name="MediaLengthInSeconds" ma:index="21" nillable="true" ma:displayName="Length (seconds)" ma:hidden="true" ma:internalName="MediaLengthInSeconds" ma:readOnly="true">
      <xsd:simpleType>
        <xsd:restriction base="dms:Unknown"/>
      </xsd:simpleType>
    </xsd:element>
    <xsd:element name="lcf76f155ced4ddcb4097134ff3c332f" ma:index="24" nillable="true" ma:taxonomy="true" ma:internalName="lcf76f155ced4ddcb4097134ff3c332f" ma:taxonomyFieldName="MediaServiceImageTags" ma:displayName="Image Tags" ma:readOnly="false" ma:fieldId="{5cf76f15-5ced-4ddc-b409-7134ff3c332f}" ma:taxonomyMulti="true" ma:sspId="b908e508-2fda-4ce2-b952-de9af3137cf6" ma:termSetId="09814cd3-568e-fe90-9814-8d621ff8fb84" ma:anchorId="fba54fb3-c3e1-fe81-a776-ca4b69148c4d" ma:open="true" ma:isKeyword="false">
      <xsd:complexType>
        <xsd:sequence>
          <xsd:element ref="pc:Terms" minOccurs="0" maxOccurs="1"/>
        </xsd:sequence>
      </xsd:complexType>
    </xsd:element>
    <xsd:element name="ec12fc0442a7451bb3784213255a0053" ma:index="28" nillable="true" ma:taxonomy="true" ma:internalName="ec12fc0442a7451bb3784213255a0053" ma:taxonomyFieldName="Metadata" ma:displayName="Metadata" ma:readOnly="false" ma:default="" ma:fieldId="{ec12fc04-42a7-451b-b378-4213255a0053}" ma:taxonomyMulti="true" ma:sspId="b908e508-2fda-4ce2-b952-de9af3137cf6" ma:termSetId="de0ca529-ebc5-483a-bc36-3f779659f540" ma:anchorId="ad9f7cd0-e3be-4f79-8a72-5a644443adaa" ma:open="false" ma:isKeyword="false">
      <xsd:complexType>
        <xsd:sequence>
          <xsd:element ref="pc:Terms" minOccurs="0" maxOccurs="1"/>
        </xsd:sequence>
      </xsd:complexType>
    </xsd:element>
    <xsd:element name="MediaServiceObjectDetectorVersions" ma:index="30" nillable="true" ma:displayName="MediaServiceObjectDetectorVersions" ma:description="" ma:hidden="true" ma:indexed="true" ma:internalName="MediaServiceObjectDetectorVersions" ma:readOnly="true">
      <xsd:simpleType>
        <xsd:restriction base="dms:Text"/>
      </xsd:simpleType>
    </xsd:element>
    <xsd:element name="Round_x002d_01" ma:index="31" nillable="true" ma:displayName="Round-01" ma:default="0" ma:format="Dropdown" ma:internalName="Round_x002d_01">
      <xsd:simpleType>
        <xsd:restriction base="dms:Boolean"/>
      </xsd:simpleType>
    </xsd:element>
    <xsd:element name="MediaServiceSearchProperties" ma:index="32" nillable="true" ma:displayName="MediaServiceSearchProperties" ma:hidden="true" ma:internalName="MediaServiceSearchProperties" ma:readOnly="true">
      <xsd:simpleType>
        <xsd:restriction base="dms:Note"/>
      </xsd:simpleType>
    </xsd:element>
    <xsd:element name="Thumbnail" ma:index="33" nillable="true" ma:displayName="Thumbnail" ma:format="Thumbnail" ma:internalName="Thumbnail">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a53939c-dcd9-44dd-ac85-d0bd4e15d91e" elementFormDefault="qualified">
    <xsd:import namespace="http://schemas.microsoft.com/office/2006/documentManagement/types"/>
    <xsd:import namespace="http://schemas.microsoft.com/office/infopath/2007/PartnerControls"/>
    <xsd:element name="SharedWithUsers" ma:index="18"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hidden="true" ma:internalName="SharedWithDetails" ma:readOnly="true">
      <xsd:simpleType>
        <xsd:restriction base="dms:Note"/>
      </xsd:simpleType>
    </xsd:element>
    <xsd:element name="TaxCatchAll" ma:index="25" nillable="true" ma:displayName="Taxonomy Catch All Column" ma:hidden="true" ma:list="{83c747c0-d340-4bb6-9118-c27eb0231322}" ma:internalName="TaxCatchAll" ma:readOnly="false" ma:showField="CatchAllData" ma:web="da53939c-dcd9-44dd-ac85-d0bd4e15d91e">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64C7B14-2436-45E3-80EC-C3579ABE3FDB}">
  <ds:schemaRefs>
    <ds:schemaRef ds:uri="http://schemas.microsoft.com/office/infopath/2007/PartnerControls"/>
    <ds:schemaRef ds:uri="http://purl.org/dc/terms/"/>
    <ds:schemaRef ds:uri="http://www.w3.org/XML/1998/namespace"/>
    <ds:schemaRef ds:uri="http://schemas.openxmlformats.org/package/2006/metadata/core-properties"/>
    <ds:schemaRef ds:uri="http://purl.org/dc/dcmitype/"/>
    <ds:schemaRef ds:uri="da53939c-dcd9-44dd-ac85-d0bd4e15d91e"/>
    <ds:schemaRef ds:uri="http://schemas.microsoft.com/office/2006/documentManagement/types"/>
    <ds:schemaRef ds:uri="5fdd1cf4-3cc0-4432-a7a2-7109790f3d31"/>
    <ds:schemaRef ds:uri="http://schemas.microsoft.com/office/2006/metadata/properties"/>
    <ds:schemaRef ds:uri="http://purl.org/dc/elements/1.1/"/>
  </ds:schemaRefs>
</ds:datastoreItem>
</file>

<file path=customXml/itemProps2.xml><?xml version="1.0" encoding="utf-8"?>
<ds:datastoreItem xmlns:ds="http://schemas.openxmlformats.org/officeDocument/2006/customXml" ds:itemID="{7B49C955-66C7-4B3B-A151-847E917B66E8}">
  <ds:schemaRefs>
    <ds:schemaRef ds:uri="5fdd1cf4-3cc0-4432-a7a2-7109790f3d31"/>
    <ds:schemaRef ds:uri="da53939c-dcd9-44dd-ac85-d0bd4e15d91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FB9B495-1728-4666-8E39-6F35A8806AF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162</TotalTime>
  <Words>658</Words>
  <Application>Microsoft Macintosh PowerPoint</Application>
  <PresentationFormat>Widescreen</PresentationFormat>
  <Paragraphs>55</Paragraphs>
  <Slides>10</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Aptos</vt:lpstr>
      <vt:lpstr>Aptos Display</vt:lpstr>
      <vt:lpstr>Arial</vt:lpstr>
      <vt:lpstr>Calibri</vt:lpstr>
      <vt:lpstr>Inter Light</vt:lpstr>
      <vt:lpstr>Inter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
  <cp:keywords/>
  <dc:description/>
  <cp:lastModifiedBy>Katherine French</cp:lastModifiedBy>
  <cp:revision>11</cp:revision>
  <dcterms:created xsi:type="dcterms:W3CDTF">2024-08-08T18:27:15Z</dcterms:created>
  <dcterms:modified xsi:type="dcterms:W3CDTF">2024-08-28T16:38:08Z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0x010100C6A529CB4A62A742AE048CABF7079222</vt:lpwstr>
  </property>
  <property fmtid="{D5CDD505-2E9C-101B-9397-08002B2CF9AE}" pid="3" name="MediaServiceImageTags">
    <vt:lpwstr/>
  </property>
  <property fmtid="{D5CDD505-2E9C-101B-9397-08002B2CF9AE}" pid="4" name="Metadata">
    <vt:lpwstr/>
  </property>
</Properties>
</file>