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5"/>
  </p:notesMasterIdLst>
  <p:sldIdLst>
    <p:sldId id="2147348187" r:id="rId5"/>
    <p:sldId id="258" r:id="rId6"/>
    <p:sldId id="264" r:id="rId7"/>
    <p:sldId id="2147348188" r:id="rId8"/>
    <p:sldId id="268" r:id="rId9"/>
    <p:sldId id="259" r:id="rId10"/>
    <p:sldId id="2147348190" r:id="rId11"/>
    <p:sldId id="2147478954" r:id="rId12"/>
    <p:sldId id="2147478955" r:id="rId13"/>
    <p:sldId id="214747895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D1A5014-A220-2A3C-A423-569137273C96}" name="Rachel Haberman" initials="" userId="S::Rachel.Haberman@ivanti.com::b9637989-e1d2-4578-b50b-e8246d3a296e" providerId="AD"/>
  <p188:author id="{8A9A9F2D-AFC0-9673-4CFD-40F1C825BCA6}" name="Rachel Haberman" initials="RH" userId="S::rachel.haberman@ivanti.com::b9637989-e1d2-4578-b50b-e8246d3a296e" providerId="AD"/>
  <p188:author id="{879E2D52-B6CD-6243-CAF6-CB5A9FB1C837}" name="Katherine French" initials="KF" userId="S::katherine.french@ivanti.com::c0257b69-fbac-4102-9637-947f4c18e0ed" providerId="AD"/>
  <p188:author id="{4FF61F7F-8BFD-A616-E8DC-517718F72168}" name="Paige Breaux" initials="PB" userId="S::paige.breaux@ivanti.com::a63b32b6-6732-400a-a2cf-b4842bf2a45c" providerId="AD"/>
  <p188:author id="{B653AF7F-1DE4-6130-D099-CB56768DAEDB}" name="Paige Breaux" initials="" userId="S::Paige.Breaux@ivanti.com::a63b32b6-6732-400a-a2cf-b4842bf2a45c" providerId="AD"/>
  <p188:author id="{BD708DA7-4F1E-A4DF-19B9-FDB791CF8EE8}" name="Mareike Fondufe" initials="MF" userId="S::mareike.fondufe@ivanti.com::05e92b98-8403-4dce-ae39-3bb2acbb89fe" providerId="AD"/>
  <p188:author id="{29C9C1EE-F3C6-5243-D401-D3D609872988}" name="Katherine French" initials="KF" userId="S::Katherine.French@ivanti.com::c0257b69-fbac-4102-9637-947f4c18e0ed"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F1135"/>
    <a:srgbClr val="4E0389"/>
    <a:srgbClr val="9F0C54"/>
    <a:srgbClr val="E612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62"/>
    <p:restoredTop sz="94721"/>
  </p:normalViewPr>
  <p:slideViewPr>
    <p:cSldViewPr snapToGrid="0">
      <p:cViewPr varScale="1">
        <p:scale>
          <a:sx n="158" d="100"/>
          <a:sy n="158" d="100"/>
        </p:scale>
        <p:origin x="224" y="2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203BE7-A7A4-453A-A235-A6A31A0C2777}" type="datetimeFigureOut">
              <a:t>8/28/24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B983A7-F910-4BB6-842C-6CE2F9B09F20}" type="slidenum">
              <a:t>‹#›</a:t>
            </a:fld>
            <a:endParaRPr lang="en-US"/>
          </a:p>
        </p:txBody>
      </p:sp>
    </p:spTree>
    <p:extLst>
      <p:ext uri="{BB962C8B-B14F-4D97-AF65-F5344CB8AC3E}">
        <p14:creationId xmlns:p14="http://schemas.microsoft.com/office/powerpoint/2010/main" val="23176723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B983A7-F910-4BB6-842C-6CE2F9B09F20}" type="slidenum">
              <a:rPr lang="en-US" smtClean="0"/>
              <a:t>2</a:t>
            </a:fld>
            <a:endParaRPr lang="en-US"/>
          </a:p>
        </p:txBody>
      </p:sp>
    </p:spTree>
    <p:extLst>
      <p:ext uri="{BB962C8B-B14F-4D97-AF65-F5344CB8AC3E}">
        <p14:creationId xmlns:p14="http://schemas.microsoft.com/office/powerpoint/2010/main" val="3176955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3</a:t>
            </a:fld>
            <a:endParaRPr lang="en-US"/>
          </a:p>
        </p:txBody>
      </p:sp>
    </p:spTree>
    <p:extLst>
      <p:ext uri="{BB962C8B-B14F-4D97-AF65-F5344CB8AC3E}">
        <p14:creationId xmlns:p14="http://schemas.microsoft.com/office/powerpoint/2010/main" val="1542709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B983A7-F910-4BB6-842C-6CE2F9B09F20}" type="slidenum">
              <a:rPr lang="en-US" smtClean="0"/>
              <a:t>5</a:t>
            </a:fld>
            <a:endParaRPr lang="en-US"/>
          </a:p>
        </p:txBody>
      </p:sp>
    </p:spTree>
    <p:extLst>
      <p:ext uri="{BB962C8B-B14F-4D97-AF65-F5344CB8AC3E}">
        <p14:creationId xmlns:p14="http://schemas.microsoft.com/office/powerpoint/2010/main" val="15086839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4B983A7-F910-4BB6-842C-6CE2F9B09F20}" type="slidenum">
              <a:rPr lang="en-US" smtClean="0"/>
              <a:t>6</a:t>
            </a:fld>
            <a:endParaRPr lang="en-US"/>
          </a:p>
        </p:txBody>
      </p:sp>
    </p:spTree>
    <p:extLst>
      <p:ext uri="{BB962C8B-B14F-4D97-AF65-F5344CB8AC3E}">
        <p14:creationId xmlns:p14="http://schemas.microsoft.com/office/powerpoint/2010/main" val="34949043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7</a:t>
            </a:fld>
            <a:endParaRPr lang="en-US"/>
          </a:p>
        </p:txBody>
      </p:sp>
    </p:spTree>
    <p:extLst>
      <p:ext uri="{BB962C8B-B14F-4D97-AF65-F5344CB8AC3E}">
        <p14:creationId xmlns:p14="http://schemas.microsoft.com/office/powerpoint/2010/main" val="14565666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8</a:t>
            </a:fld>
            <a:endParaRPr lang="en-US"/>
          </a:p>
        </p:txBody>
      </p:sp>
    </p:spTree>
    <p:extLst>
      <p:ext uri="{BB962C8B-B14F-4D97-AF65-F5344CB8AC3E}">
        <p14:creationId xmlns:p14="http://schemas.microsoft.com/office/powerpoint/2010/main" val="1686134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9</a:t>
            </a:fld>
            <a:endParaRPr lang="en-US"/>
          </a:p>
        </p:txBody>
      </p:sp>
    </p:spTree>
    <p:extLst>
      <p:ext uri="{BB962C8B-B14F-4D97-AF65-F5344CB8AC3E}">
        <p14:creationId xmlns:p14="http://schemas.microsoft.com/office/powerpoint/2010/main" val="1915682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38FFB-0A3C-9A16-73F1-0B3CFD26A5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2D522B-8DD0-956B-812D-AFE7C95C2E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09E2FA-CA14-6746-1038-1F451B7E092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C481F5A-C42A-C8D7-495B-E086B4F27FCE}"/>
              </a:ext>
            </a:extLst>
          </p:cNvPr>
          <p:cNvSpPr>
            <a:spLocks noGrp="1"/>
          </p:cNvSpPr>
          <p:nvPr>
            <p:ph type="sldNum" sz="quarter" idx="5"/>
          </p:nvPr>
        </p:nvSpPr>
        <p:spPr/>
        <p:txBody>
          <a:bodyPr/>
          <a:lstStyle/>
          <a:p>
            <a:fld id="{6A6C0BA5-3971-3645-86F9-CC5C47721CEF}" type="slidenum">
              <a:rPr lang="en-US" smtClean="0"/>
              <a:pPr/>
              <a:t>10</a:t>
            </a:fld>
            <a:endParaRPr lang="en-US"/>
          </a:p>
        </p:txBody>
      </p:sp>
    </p:spTree>
    <p:extLst>
      <p:ext uri="{BB962C8B-B14F-4D97-AF65-F5344CB8AC3E}">
        <p14:creationId xmlns:p14="http://schemas.microsoft.com/office/powerpoint/2010/main" val="1001605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8/28/24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8/28/24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8/28/24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Title Slide - Warm">
    <p:bg>
      <p:bgRef idx="1001">
        <a:schemeClr val="bg2"/>
      </p:bgRef>
    </p:bg>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C54364DF-4387-544E-89C2-79163736EDDA}"/>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6A2E27D5-C084-F84F-ACC2-38638CAC156C}"/>
              </a:ext>
            </a:extLst>
          </p:cNvPr>
          <p:cNvSpPr>
            <a:spLocks noGrp="1"/>
          </p:cNvSpPr>
          <p:nvPr>
            <p:ph type="body" sz="quarter" idx="24"/>
          </p:nvPr>
        </p:nvSpPr>
        <p:spPr>
          <a:xfrm>
            <a:off x="620357" y="1141618"/>
            <a:ext cx="7894251" cy="3127169"/>
          </a:xfrm>
        </p:spPr>
        <p:txBody>
          <a:bodyPr anchor="t" anchorCtr="0">
            <a:noAutofit/>
          </a:bodyPr>
          <a:lstStyle>
            <a:lvl1pPr marL="0" indent="0">
              <a:buNone/>
              <a:defRPr sz="5000">
                <a:solidFill>
                  <a:schemeClr val="tx1"/>
                </a:solidFill>
              </a:defRPr>
            </a:lvl1pPr>
            <a:lvl2pPr>
              <a:defRPr sz="4000">
                <a:solidFill>
                  <a:schemeClr val="bg1"/>
                </a:solidFill>
              </a:defRPr>
            </a:lvl2pPr>
            <a:lvl3pPr>
              <a:defRPr sz="4000">
                <a:solidFill>
                  <a:schemeClr val="bg1"/>
                </a:solidFill>
              </a:defRPr>
            </a:lvl3pPr>
            <a:lvl4pPr>
              <a:defRPr sz="4000">
                <a:solidFill>
                  <a:schemeClr val="bg1"/>
                </a:solidFill>
              </a:defRPr>
            </a:lvl4pPr>
            <a:lvl5pPr>
              <a:defRPr sz="40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0EC754AC-107E-994E-90C0-20DA83A3B444}"/>
              </a:ext>
            </a:extLst>
          </p:cNvPr>
          <p:cNvSpPr>
            <a:spLocks noGrp="1"/>
          </p:cNvSpPr>
          <p:nvPr>
            <p:ph type="body" sz="quarter" idx="25"/>
          </p:nvPr>
        </p:nvSpPr>
        <p:spPr>
          <a:xfrm>
            <a:off x="620359" y="5213268"/>
            <a:ext cx="6128312" cy="503114"/>
          </a:xfrm>
        </p:spPr>
        <p:txBody>
          <a:bodyPr anchor="ctr">
            <a:noAutofit/>
          </a:bodyPr>
          <a:lstStyle>
            <a:lvl1pPr marL="0" indent="0" algn="l">
              <a:buNone/>
              <a:defRPr sz="1800" b="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pic>
        <p:nvPicPr>
          <p:cNvPr id="7" name="Graphic 6">
            <a:extLst>
              <a:ext uri="{FF2B5EF4-FFF2-40B4-BE49-F238E27FC236}">
                <a16:creationId xmlns:a16="http://schemas.microsoft.com/office/drawing/2014/main" id="{88B64527-2BAB-9F43-894A-DAD1BCC12ECB}"/>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001009" y="4885602"/>
            <a:ext cx="2286136" cy="801562"/>
          </a:xfrm>
          <a:prstGeom prst="rect">
            <a:avLst/>
          </a:prstGeom>
        </p:spPr>
      </p:pic>
    </p:spTree>
    <p:extLst>
      <p:ext uri="{BB962C8B-B14F-4D97-AF65-F5344CB8AC3E}">
        <p14:creationId xmlns:p14="http://schemas.microsoft.com/office/powerpoint/2010/main" val="27354831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purple - texture left">
    <p:spTree>
      <p:nvGrpSpPr>
        <p:cNvPr id="1" name=""/>
        <p:cNvGrpSpPr/>
        <p:nvPr/>
      </p:nvGrpSpPr>
      <p:grpSpPr>
        <a:xfrm>
          <a:off x="0" y="0"/>
          <a:ext cx="0" cy="0"/>
          <a:chOff x="0" y="0"/>
          <a:chExt cx="0" cy="0"/>
        </a:xfrm>
      </p:grpSpPr>
      <p:sp>
        <p:nvSpPr>
          <p:cNvPr id="7" name="Freeform 2">
            <a:extLst>
              <a:ext uri="{FF2B5EF4-FFF2-40B4-BE49-F238E27FC236}">
                <a16:creationId xmlns:a16="http://schemas.microsoft.com/office/drawing/2014/main" id="{9BBEF499-5A6B-F38E-7930-AAC4A242C857}"/>
              </a:ext>
            </a:extLst>
          </p:cNvPr>
          <p:cNvSpPr/>
          <p:nvPr userDrawn="1"/>
        </p:nvSpPr>
        <p:spPr>
          <a:xfrm>
            <a:off x="1" y="0"/>
            <a:ext cx="12191999" cy="6858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l="-37" r="-37"/>
            </a:stretch>
          </a:blipFill>
        </p:spPr>
        <p:txBody>
          <a:bodyPr/>
          <a:lstStyle/>
          <a:p>
            <a:endParaRPr lang="en-US" sz="1200" b="0" i="0">
              <a:latin typeface="Inter Medium" panose="020B0502030000000004" pitchFamily="34" charset="0"/>
            </a:endParaRPr>
          </a:p>
        </p:txBody>
      </p:sp>
    </p:spTree>
    <p:extLst>
      <p:ext uri="{BB962C8B-B14F-4D97-AF65-F5344CB8AC3E}">
        <p14:creationId xmlns:p14="http://schemas.microsoft.com/office/powerpoint/2010/main" val="32690488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ivanti.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280353"/>
      </p:ext>
    </p:extLst>
  </p:cSld>
  <p:clrMapOvr>
    <a:masterClrMapping/>
  </p:clrMapOvr>
  <p:extLst>
    <p:ext uri="{DCECCB84-F9BA-43D5-87BE-67443E8EF086}">
      <p15:sldGuideLst xmlns:p15="http://schemas.microsoft.com/office/powerpoint/2012/main">
        <p15:guide id="1" pos="25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8/28/24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8/28/24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8/28/24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8/28/24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8/28/24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8/28/24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8/28/24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8/28/24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8/28/24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ivanti.com/suem-report" TargetMode="External"/><Relationship Id="rId2" Type="http://schemas.openxmlformats.org/officeDocument/2006/relationships/image" Target="../media/image5.png"/><Relationship Id="rId1" Type="http://schemas.openxmlformats.org/officeDocument/2006/relationships/slideLayout" Target="../slideLayouts/slideLayout12.xml"/><Relationship Id="rId5" Type="http://schemas.openxmlformats.org/officeDocument/2006/relationships/image" Target="../media/image7.sv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hyperlink" Target="http://www.ivanti.com/research" TargetMode="External"/><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pic>
        <p:nvPicPr>
          <p:cNvPr id="7" name="Picture 6" descr="A person smiling at a computer&#10;&#10;Description automatically generated">
            <a:extLst>
              <a:ext uri="{FF2B5EF4-FFF2-40B4-BE49-F238E27FC236}">
                <a16:creationId xmlns:a16="http://schemas.microsoft.com/office/drawing/2014/main" id="{AEF35563-54E9-8812-8489-8E8732714F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257"/>
            <a:ext cx="12910457" cy="6914513"/>
          </a:xfrm>
          <a:prstGeom prst="rect">
            <a:avLst/>
          </a:prstGeom>
        </p:spPr>
      </p:pic>
      <p:sp>
        <p:nvSpPr>
          <p:cNvPr id="3" name="Text Placeholder 2">
            <a:extLst>
              <a:ext uri="{FF2B5EF4-FFF2-40B4-BE49-F238E27FC236}">
                <a16:creationId xmlns:a16="http://schemas.microsoft.com/office/drawing/2014/main" id="{219D1F88-9936-4843-B496-968B34D1D867}"/>
              </a:ext>
            </a:extLst>
          </p:cNvPr>
          <p:cNvSpPr>
            <a:spLocks noGrp="1"/>
          </p:cNvSpPr>
          <p:nvPr>
            <p:ph type="body" sz="quarter" idx="24"/>
          </p:nvPr>
        </p:nvSpPr>
        <p:spPr>
          <a:xfrm>
            <a:off x="663167" y="732282"/>
            <a:ext cx="7707947" cy="2257904"/>
          </a:xfrm>
          <a:effectLst>
            <a:outerShdw blurRad="220423" dist="38100" dir="5400000" algn="t" rotWithShape="0">
              <a:prstClr val="black">
                <a:alpha val="48258"/>
              </a:prstClr>
            </a:outerShdw>
          </a:effectLst>
        </p:spPr>
        <p:txBody>
          <a:bodyPr/>
          <a:lstStyle/>
          <a:p>
            <a:r>
              <a:rPr lang="de-de" sz="6000" b="1" dirty="0">
                <a:latin typeface="Arial"/>
                <a:cs typeface="Arial"/>
              </a:rPr>
              <a:t>Report zur digitalen Mitarbeitererfahrung</a:t>
            </a:r>
            <a:r>
              <a:rPr lang="de-DE" sz="6000" b="1" dirty="0">
                <a:latin typeface="Arial"/>
                <a:cs typeface="Arial"/>
              </a:rPr>
              <a:t> 2024</a:t>
            </a:r>
            <a:endParaRPr lang="en-GB" sz="6000" b="1" dirty="0">
              <a:latin typeface="Arial"/>
              <a:ea typeface="Inter Semi Bold" panose="020B0502030000000004" pitchFamily="34" charset="0"/>
              <a:cs typeface="Inter Semi Bold" panose="020B0502030000000004" pitchFamily="34" charset="0"/>
            </a:endParaRPr>
          </a:p>
        </p:txBody>
      </p:sp>
      <p:sp>
        <p:nvSpPr>
          <p:cNvPr id="4" name="TextBox 3">
            <a:extLst>
              <a:ext uri="{FF2B5EF4-FFF2-40B4-BE49-F238E27FC236}">
                <a16:creationId xmlns:a16="http://schemas.microsoft.com/office/drawing/2014/main" id="{A4B39FBC-A30A-CEC6-3349-E012AC3B302D}"/>
              </a:ext>
            </a:extLst>
          </p:cNvPr>
          <p:cNvSpPr txBox="1"/>
          <p:nvPr/>
        </p:nvSpPr>
        <p:spPr>
          <a:xfrm>
            <a:off x="725212" y="3299142"/>
            <a:ext cx="6096000" cy="1200329"/>
          </a:xfrm>
          <a:prstGeom prst="rect">
            <a:avLst/>
          </a:prstGeom>
          <a:noFill/>
        </p:spPr>
        <p:txBody>
          <a:bodyPr wrap="square" lIns="91440" tIns="45720" rIns="91440" bIns="45720" anchor="t">
            <a:spAutoFit/>
          </a:bodyPr>
          <a:lstStyle/>
          <a:p>
            <a:r>
              <a:rPr lang="de-de" sz="3600" dirty="0">
                <a:latin typeface="Arial" panose="020B0604020202020204" pitchFamily="34" charset="0"/>
                <a:cs typeface="Arial" panose="020B0604020202020204" pitchFamily="34" charset="0"/>
              </a:rPr>
              <a:t>Zusammenfassung  </a:t>
            </a:r>
            <a:br>
              <a:rPr lang="de-de" sz="3600" dirty="0">
                <a:latin typeface="Arial" panose="020B0604020202020204" pitchFamily="34" charset="0"/>
                <a:cs typeface="Arial" panose="020B0604020202020204" pitchFamily="34" charset="0"/>
              </a:rPr>
            </a:br>
            <a:r>
              <a:rPr lang="de-de" sz="3600" dirty="0">
                <a:latin typeface="Arial" panose="020B0604020202020204" pitchFamily="34" charset="0"/>
                <a:cs typeface="Arial" panose="020B0604020202020204" pitchFamily="34" charset="0"/>
              </a:rPr>
              <a:t>und zentrale Erkenntnisse</a:t>
            </a:r>
          </a:p>
        </p:txBody>
      </p:sp>
      <p:sp>
        <p:nvSpPr>
          <p:cNvPr id="5" name="TextBox 4">
            <a:extLst>
              <a:ext uri="{FF2B5EF4-FFF2-40B4-BE49-F238E27FC236}">
                <a16:creationId xmlns:a16="http://schemas.microsoft.com/office/drawing/2014/main" id="{F42859B3-8079-94B6-458A-7B18374FC4FA}"/>
              </a:ext>
            </a:extLst>
          </p:cNvPr>
          <p:cNvSpPr txBox="1"/>
          <p:nvPr/>
        </p:nvSpPr>
        <p:spPr>
          <a:xfrm>
            <a:off x="826159" y="3529975"/>
            <a:ext cx="3850943" cy="369332"/>
          </a:xfrm>
          <a:prstGeom prst="rect">
            <a:avLst/>
          </a:prstGeom>
          <a:noFill/>
        </p:spPr>
        <p:txBody>
          <a:bodyPr wrap="square" rtlCol="0">
            <a:spAutoFit/>
          </a:bodyPr>
          <a:lstStyle/>
          <a:p>
            <a:r>
              <a:rPr lang="en-US"/>
              <a:t> </a:t>
            </a:r>
          </a:p>
        </p:txBody>
      </p:sp>
      <p:sp>
        <p:nvSpPr>
          <p:cNvPr id="2" name="TextBox 1">
            <a:extLst>
              <a:ext uri="{FF2B5EF4-FFF2-40B4-BE49-F238E27FC236}">
                <a16:creationId xmlns:a16="http://schemas.microsoft.com/office/drawing/2014/main" id="{2950F36B-8009-DAC7-320F-BCE145511972}"/>
              </a:ext>
            </a:extLst>
          </p:cNvPr>
          <p:cNvSpPr txBox="1"/>
          <p:nvPr/>
        </p:nvSpPr>
        <p:spPr>
          <a:xfrm>
            <a:off x="663167" y="5784875"/>
            <a:ext cx="5247776" cy="6617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800" dirty="0">
                <a:latin typeface="Arial"/>
                <a:cs typeface="Segoe UI"/>
              </a:rPr>
              <a:t>Lesen Sie den vollständigen Report und laden Sie alle Grafiken unter </a:t>
            </a:r>
            <a:r>
              <a:rPr lang="de-de" sz="1800" u="sng" dirty="0">
                <a:latin typeface="Arial"/>
                <a:cs typeface="Segoe UI"/>
                <a:hlinkClick r:id="rId3">
                  <a:extLst>
                    <a:ext uri="{A12FA001-AC4F-418D-AE19-62706E023703}">
                      <ahyp:hlinkClr xmlns:ahyp="http://schemas.microsoft.com/office/drawing/2018/hyperlinkcolor" val="tx"/>
                    </a:ext>
                  </a:extLst>
                </a:hlinkClick>
              </a:rPr>
              <a:t>ivanti.com/</a:t>
            </a:r>
            <a:r>
              <a:rPr lang="de-de" sz="1800" dirty="0">
                <a:latin typeface="Arial"/>
                <a:cs typeface="Segoe UI"/>
              </a:rPr>
              <a:t> herunter.</a:t>
            </a:r>
            <a:r>
              <a:rPr lang="de-de" sz="1800" u="sng" dirty="0">
                <a:latin typeface="Arial"/>
                <a:cs typeface="Segoe UI"/>
              </a:rPr>
              <a:t> </a:t>
            </a:r>
          </a:p>
        </p:txBody>
      </p:sp>
      <p:pic>
        <p:nvPicPr>
          <p:cNvPr id="8" name="Graphic 7">
            <a:extLst>
              <a:ext uri="{FF2B5EF4-FFF2-40B4-BE49-F238E27FC236}">
                <a16:creationId xmlns:a16="http://schemas.microsoft.com/office/drawing/2014/main" id="{F8F15930-B7BD-67AD-C813-74C770EED50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994423" y="5458695"/>
            <a:ext cx="2529736" cy="1072736"/>
          </a:xfrm>
          <a:prstGeom prst="rect">
            <a:avLst/>
          </a:prstGeom>
        </p:spPr>
      </p:pic>
    </p:spTree>
    <p:extLst>
      <p:ext uri="{BB962C8B-B14F-4D97-AF65-F5344CB8AC3E}">
        <p14:creationId xmlns:p14="http://schemas.microsoft.com/office/powerpoint/2010/main" val="412362510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B4E0D-231C-6BDE-7AC8-B6E47371649F}"/>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530B9373-4701-2F22-1662-DFD084128F2D}"/>
              </a:ext>
            </a:extLst>
          </p:cNvPr>
          <p:cNvSpPr/>
          <p:nvPr/>
        </p:nvSpPr>
        <p:spPr>
          <a:xfrm>
            <a:off x="0" y="0"/>
            <a:ext cx="3282103" cy="6858000"/>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63AB2A81-EB2E-94FA-B382-8553AB501FFE}"/>
              </a:ext>
            </a:extLst>
          </p:cNvPr>
          <p:cNvSpPr>
            <a:spLocks noGrp="1"/>
          </p:cNvSpPr>
          <p:nvPr>
            <p:ph type="body" sz="quarter" idx="4294967295"/>
          </p:nvPr>
        </p:nvSpPr>
        <p:spPr>
          <a:xfrm>
            <a:off x="3838383" y="979990"/>
            <a:ext cx="7700474" cy="4663428"/>
          </a:xfrm>
          <a:prstGeom prst="rect">
            <a:avLst/>
          </a:prstGeom>
        </p:spPr>
        <p:txBody>
          <a:bodyPr anchor="ctr">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buNone/>
            </a:pPr>
            <a:r>
              <a:rPr lang="en-US" sz="1800">
                <a:latin typeface="Arial"/>
                <a:ea typeface="Inter Light" panose="02000403000000020004" pitchFamily="2" charset="0"/>
                <a:cs typeface="Inter Light" panose="02000403000000020004" pitchFamily="2" charset="0"/>
              </a:rPr>
              <a:t>Ivanti surveyed 7,800 IT professionals, executives and end users around the world to understand what organizations are doing to enable positive digital employee experiences (DEX) and the significant barriers organizations face to deliver these frictionless experiences. </a:t>
            </a:r>
          </a:p>
          <a:p>
            <a:pPr>
              <a:buNone/>
            </a:pPr>
            <a:endParaRPr lang="en-US" sz="1800">
              <a:latin typeface="Arial"/>
              <a:ea typeface="Inter Light" panose="02000403000000020004" pitchFamily="2" charset="0"/>
              <a:cs typeface="Inter Light" panose="02000403000000020004" pitchFamily="2" charset="0"/>
            </a:endParaRPr>
          </a:p>
          <a:p>
            <a:pPr>
              <a:buNone/>
            </a:pPr>
            <a:r>
              <a:rPr lang="en-US" sz="1800">
                <a:latin typeface="Arial"/>
                <a:ea typeface="Inter Light" panose="02000403000000020004" pitchFamily="2" charset="0"/>
                <a:cs typeface="Inter Light" panose="02000403000000020004" pitchFamily="2" charset="0"/>
              </a:rPr>
              <a:t>This study was administered by Ravn Research, and panelists were recruited by MSI Advanced Customer Insights. Survey results are unweighted. Further details by country are available by request. </a:t>
            </a:r>
          </a:p>
          <a:p>
            <a:pPr>
              <a:buNone/>
            </a:pPr>
            <a:r>
              <a:rPr lang="en-US" sz="1800">
                <a:latin typeface="Arial"/>
                <a:ea typeface="Inter Light" panose="02000403000000020004" pitchFamily="2" charset="0"/>
                <a:cs typeface="Inter Light" panose="02000403000000020004" pitchFamily="2" charset="0"/>
              </a:rPr>
              <a:t>For more Ivanti research on IT, security and the future of work, visit </a:t>
            </a:r>
            <a:r>
              <a:rPr lang="en-US" sz="1800">
                <a:latin typeface="Arial"/>
                <a:ea typeface="Inter Light" panose="02000403000000020004" pitchFamily="2" charset="0"/>
                <a:cs typeface="Inter Light" panose="02000403000000020004" pitchFamily="2" charset="0"/>
                <a:hlinkClick r:id="rId3">
                  <a:extLst>
                    <a:ext uri="{A12FA001-AC4F-418D-AE19-62706E023703}">
                      <ahyp:hlinkClr xmlns:ahyp="http://schemas.microsoft.com/office/drawing/2018/hyperlinkcolor" val="tx"/>
                    </a:ext>
                  </a:extLst>
                </a:hlinkClick>
              </a:rPr>
              <a:t>ivanti.com/research</a:t>
            </a:r>
            <a:r>
              <a:rPr lang="en-US" sz="1800">
                <a:latin typeface="Arial"/>
                <a:ea typeface="Inter Light" panose="02000403000000020004" pitchFamily="2" charset="0"/>
                <a:cs typeface="Inter Light" panose="02000403000000020004" pitchFamily="2" charset="0"/>
              </a:rPr>
              <a:t>.</a:t>
            </a:r>
          </a:p>
        </p:txBody>
      </p:sp>
      <p:sp>
        <p:nvSpPr>
          <p:cNvPr id="2" name="Text Placeholder 1">
            <a:extLst>
              <a:ext uri="{FF2B5EF4-FFF2-40B4-BE49-F238E27FC236}">
                <a16:creationId xmlns:a16="http://schemas.microsoft.com/office/drawing/2014/main" id="{90149043-CECF-3CA3-8F81-BE78D52CD8C0}"/>
              </a:ext>
            </a:extLst>
          </p:cNvPr>
          <p:cNvSpPr>
            <a:spLocks noGrp="1"/>
          </p:cNvSpPr>
          <p:nvPr>
            <p:ph type="body" sz="quarter" idx="4294967295"/>
          </p:nvPr>
        </p:nvSpPr>
        <p:spPr>
          <a:xfrm>
            <a:off x="556280" y="2659936"/>
            <a:ext cx="2725823" cy="976289"/>
          </a:xfrm>
          <a:prstGeom prst="rect">
            <a:avLst/>
          </a:prstGeom>
        </p:spPr>
        <p:txBody>
          <a:bodyPr anchor="ctr">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marL="0" indent="0">
              <a:buNone/>
            </a:pPr>
            <a:r>
              <a:rPr lang="en-US" sz="3200" b="1">
                <a:solidFill>
                  <a:schemeClr val="bg1"/>
                </a:solidFill>
                <a:latin typeface="Arial"/>
                <a:ea typeface="Inter Semi Bold" panose="020B0502030000000004" pitchFamily="34" charset="0"/>
                <a:cs typeface="Inter Medium" panose="020B0502030000000004" pitchFamily="34" charset="0"/>
              </a:rPr>
              <a:t>About the research</a:t>
            </a:r>
          </a:p>
        </p:txBody>
      </p:sp>
    </p:spTree>
    <p:extLst>
      <p:ext uri="{BB962C8B-B14F-4D97-AF65-F5344CB8AC3E}">
        <p14:creationId xmlns:p14="http://schemas.microsoft.com/office/powerpoint/2010/main" val="840785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CB8AB32-4004-ED00-90E8-4F244E75F23B}"/>
              </a:ext>
            </a:extLst>
          </p:cNvPr>
          <p:cNvSpPr/>
          <p:nvPr/>
        </p:nvSpPr>
        <p:spPr>
          <a:xfrm>
            <a:off x="1" y="0"/>
            <a:ext cx="6096000" cy="6858000"/>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2"/>
          <p:cNvSpPr txBox="1"/>
          <p:nvPr/>
        </p:nvSpPr>
        <p:spPr>
          <a:xfrm>
            <a:off x="363255" y="399570"/>
            <a:ext cx="5461001" cy="1692771"/>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en-US" sz="2200" b="1" dirty="0" err="1">
                <a:solidFill>
                  <a:schemeClr val="bg1"/>
                </a:solidFill>
                <a:latin typeface="Arial"/>
                <a:ea typeface="Inter Medium" panose="020B0502030000000004" pitchFamily="34" charset="0"/>
                <a:cs typeface="Inter Medium" panose="020B0502030000000004" pitchFamily="34" charset="0"/>
              </a:rPr>
              <a:t>Unternehmen</a:t>
            </a:r>
            <a:r>
              <a:rPr lang="en-US" sz="2200" b="1" dirty="0">
                <a:solidFill>
                  <a:schemeClr val="bg1"/>
                </a:solidFill>
                <a:latin typeface="Arial"/>
                <a:ea typeface="Inter Medium" panose="020B0502030000000004" pitchFamily="34" charset="0"/>
                <a:cs typeface="Inter Medium" panose="020B0502030000000004" pitchFamily="34" charset="0"/>
              </a:rPr>
              <a:t> </a:t>
            </a:r>
            <a:r>
              <a:rPr lang="en-US" sz="2200" b="1" dirty="0" err="1">
                <a:solidFill>
                  <a:schemeClr val="bg1"/>
                </a:solidFill>
                <a:latin typeface="Arial"/>
                <a:ea typeface="Inter Medium" panose="020B0502030000000004" pitchFamily="34" charset="0"/>
                <a:cs typeface="Inter Medium" panose="020B0502030000000004" pitchFamily="34" charset="0"/>
              </a:rPr>
              <a:t>erkennen</a:t>
            </a:r>
            <a:r>
              <a:rPr lang="en-US" sz="2200" b="1" dirty="0">
                <a:solidFill>
                  <a:schemeClr val="bg1"/>
                </a:solidFill>
                <a:latin typeface="Arial"/>
                <a:ea typeface="Inter Medium" panose="020B0502030000000004" pitchFamily="34" charset="0"/>
                <a:cs typeface="Inter Medium" panose="020B0502030000000004" pitchFamily="34" charset="0"/>
              </a:rPr>
              <a:t> </a:t>
            </a:r>
            <a:r>
              <a:rPr lang="en-US" sz="2200" b="1" dirty="0" err="1">
                <a:solidFill>
                  <a:schemeClr val="bg1"/>
                </a:solidFill>
                <a:latin typeface="Arial"/>
                <a:ea typeface="Inter Medium" panose="020B0502030000000004" pitchFamily="34" charset="0"/>
                <a:cs typeface="Inter Medium" panose="020B0502030000000004" pitchFamily="34" charset="0"/>
              </a:rPr>
              <a:t>zwar</a:t>
            </a:r>
            <a:r>
              <a:rPr lang="en-US" sz="2200" b="1" dirty="0">
                <a:solidFill>
                  <a:schemeClr val="bg1"/>
                </a:solidFill>
                <a:latin typeface="Arial"/>
                <a:ea typeface="Inter Medium" panose="020B0502030000000004" pitchFamily="34" charset="0"/>
                <a:cs typeface="Inter Medium" panose="020B0502030000000004" pitchFamily="34" charset="0"/>
              </a:rPr>
              <a:t> die </a:t>
            </a:r>
            <a:r>
              <a:rPr lang="en-US" sz="2200" b="1" dirty="0" err="1">
                <a:solidFill>
                  <a:schemeClr val="bg1"/>
                </a:solidFill>
                <a:latin typeface="Arial"/>
                <a:ea typeface="Inter Medium" panose="020B0502030000000004" pitchFamily="34" charset="0"/>
                <a:cs typeface="Inter Medium" panose="020B0502030000000004" pitchFamily="34" charset="0"/>
              </a:rPr>
              <a:t>Vorteile</a:t>
            </a:r>
            <a:r>
              <a:rPr lang="en-US" sz="2200" b="1" dirty="0">
                <a:solidFill>
                  <a:schemeClr val="bg1"/>
                </a:solidFill>
                <a:latin typeface="Arial"/>
                <a:ea typeface="Inter Medium" panose="020B0502030000000004" pitchFamily="34" charset="0"/>
                <a:cs typeface="Inter Medium" panose="020B0502030000000004" pitchFamily="34" charset="0"/>
              </a:rPr>
              <a:t> der </a:t>
            </a:r>
            <a:r>
              <a:rPr lang="en-US" sz="2200" b="1" dirty="0" err="1">
                <a:solidFill>
                  <a:schemeClr val="bg1"/>
                </a:solidFill>
                <a:latin typeface="Arial"/>
                <a:ea typeface="Inter Medium" panose="020B0502030000000004" pitchFamily="34" charset="0"/>
                <a:cs typeface="Inter Medium" panose="020B0502030000000004" pitchFamily="34" charset="0"/>
              </a:rPr>
              <a:t>digitalen</a:t>
            </a:r>
            <a:r>
              <a:rPr lang="en-US" sz="2200" b="1" dirty="0">
                <a:solidFill>
                  <a:schemeClr val="bg1"/>
                </a:solidFill>
                <a:latin typeface="Arial"/>
                <a:ea typeface="Inter Medium" panose="020B0502030000000004" pitchFamily="34" charset="0"/>
                <a:cs typeface="Inter Medium" panose="020B0502030000000004" pitchFamily="34" charset="0"/>
              </a:rPr>
              <a:t> </a:t>
            </a:r>
            <a:r>
              <a:rPr lang="en-US" sz="2200" b="1" dirty="0" err="1">
                <a:solidFill>
                  <a:schemeClr val="bg1"/>
                </a:solidFill>
                <a:latin typeface="Arial"/>
                <a:ea typeface="Inter Medium" panose="020B0502030000000004" pitchFamily="34" charset="0"/>
                <a:cs typeface="Inter Medium" panose="020B0502030000000004" pitchFamily="34" charset="0"/>
              </a:rPr>
              <a:t>Mitarbeitererfahrung</a:t>
            </a:r>
            <a:r>
              <a:rPr lang="en-US" sz="2200" b="1" dirty="0">
                <a:solidFill>
                  <a:schemeClr val="bg1"/>
                </a:solidFill>
                <a:latin typeface="Arial"/>
                <a:ea typeface="Inter Medium" panose="020B0502030000000004" pitchFamily="34" charset="0"/>
                <a:cs typeface="Inter Medium" panose="020B0502030000000004" pitchFamily="34" charset="0"/>
              </a:rPr>
              <a:t> (DEX), </a:t>
            </a:r>
            <a:r>
              <a:rPr lang="en-US" sz="2200" b="1" dirty="0" err="1">
                <a:solidFill>
                  <a:schemeClr val="bg1"/>
                </a:solidFill>
                <a:latin typeface="Arial"/>
                <a:ea typeface="Inter Medium" panose="020B0502030000000004" pitchFamily="34" charset="0"/>
                <a:cs typeface="Inter Medium" panose="020B0502030000000004" pitchFamily="34" charset="0"/>
              </a:rPr>
              <a:t>haben</a:t>
            </a:r>
            <a:r>
              <a:rPr lang="en-US" sz="2200" b="1" dirty="0">
                <a:solidFill>
                  <a:schemeClr val="bg1"/>
                </a:solidFill>
                <a:latin typeface="Arial"/>
                <a:ea typeface="Inter Medium" panose="020B0502030000000004" pitchFamily="34" charset="0"/>
                <a:cs typeface="Inter Medium" panose="020B0502030000000004" pitchFamily="34" charset="0"/>
              </a:rPr>
              <a:t> </a:t>
            </a:r>
            <a:r>
              <a:rPr lang="en-US" sz="2200" b="1" dirty="0" err="1">
                <a:solidFill>
                  <a:schemeClr val="bg1"/>
                </a:solidFill>
                <a:latin typeface="Arial"/>
                <a:ea typeface="Inter Medium" panose="020B0502030000000004" pitchFamily="34" charset="0"/>
                <a:cs typeface="Inter Medium" panose="020B0502030000000004" pitchFamily="34" charset="0"/>
              </a:rPr>
              <a:t>jedoch</a:t>
            </a:r>
            <a:r>
              <a:rPr lang="en-US" sz="2200" b="1" dirty="0">
                <a:solidFill>
                  <a:schemeClr val="bg1"/>
                </a:solidFill>
                <a:latin typeface="Arial"/>
                <a:ea typeface="Inter Medium" panose="020B0502030000000004" pitchFamily="34" charset="0"/>
                <a:cs typeface="Inter Medium" panose="020B0502030000000004" pitchFamily="34" charset="0"/>
              </a:rPr>
              <a:t> </a:t>
            </a:r>
            <a:r>
              <a:rPr lang="en-US" sz="2200" b="1" dirty="0" err="1">
                <a:solidFill>
                  <a:schemeClr val="bg1"/>
                </a:solidFill>
                <a:latin typeface="Arial"/>
                <a:ea typeface="Inter Medium" panose="020B0502030000000004" pitchFamily="34" charset="0"/>
                <a:cs typeface="Inter Medium" panose="020B0502030000000004" pitchFamily="34" charset="0"/>
              </a:rPr>
              <a:t>Schwierigkeiten</a:t>
            </a:r>
            <a:r>
              <a:rPr lang="en-US" sz="2200" b="1" dirty="0">
                <a:solidFill>
                  <a:schemeClr val="bg1"/>
                </a:solidFill>
                <a:latin typeface="Arial"/>
                <a:ea typeface="Inter Medium" panose="020B0502030000000004" pitchFamily="34" charset="0"/>
                <a:cs typeface="Inter Medium" panose="020B0502030000000004" pitchFamily="34" charset="0"/>
              </a:rPr>
              <a:t>, </a:t>
            </a:r>
            <a:br>
              <a:rPr lang="en-US" sz="2200" b="1" dirty="0">
                <a:solidFill>
                  <a:schemeClr val="bg1"/>
                </a:solidFill>
                <a:latin typeface="Arial"/>
                <a:ea typeface="Inter Medium" panose="020B0502030000000004" pitchFamily="34" charset="0"/>
                <a:cs typeface="Inter Medium" panose="020B0502030000000004" pitchFamily="34" charset="0"/>
              </a:rPr>
            </a:br>
            <a:r>
              <a:rPr lang="en-US" sz="2200" b="1" dirty="0">
                <a:solidFill>
                  <a:schemeClr val="bg1"/>
                </a:solidFill>
                <a:latin typeface="Arial"/>
                <a:ea typeface="Inter Medium" panose="020B0502030000000004" pitchFamily="34" charset="0"/>
                <a:cs typeface="Inter Medium" panose="020B0502030000000004" pitchFamily="34" charset="0"/>
              </a:rPr>
              <a:t>DEX-Best-Practices </a:t>
            </a:r>
            <a:r>
              <a:rPr lang="en-US" sz="2200" b="1" dirty="0" err="1">
                <a:solidFill>
                  <a:schemeClr val="bg1"/>
                </a:solidFill>
                <a:latin typeface="Arial"/>
                <a:ea typeface="Inter Medium" panose="020B0502030000000004" pitchFamily="34" charset="0"/>
                <a:cs typeface="Inter Medium" panose="020B0502030000000004" pitchFamily="34" charset="0"/>
              </a:rPr>
              <a:t>zu</a:t>
            </a:r>
            <a:r>
              <a:rPr lang="en-US" sz="2200" b="1" dirty="0">
                <a:solidFill>
                  <a:schemeClr val="bg1"/>
                </a:solidFill>
                <a:latin typeface="Arial"/>
                <a:ea typeface="Inter Medium" panose="020B0502030000000004" pitchFamily="34" charset="0"/>
                <a:cs typeface="Inter Medium" panose="020B0502030000000004" pitchFamily="34" charset="0"/>
              </a:rPr>
              <a:t> </a:t>
            </a:r>
            <a:r>
              <a:rPr lang="en-US" sz="2200" b="1" dirty="0" err="1">
                <a:solidFill>
                  <a:schemeClr val="bg1"/>
                </a:solidFill>
                <a:latin typeface="Arial"/>
                <a:ea typeface="Inter Medium" panose="020B0502030000000004" pitchFamily="34" charset="0"/>
                <a:cs typeface="Inter Medium" panose="020B0502030000000004" pitchFamily="34" charset="0"/>
              </a:rPr>
              <a:t>implementieren</a:t>
            </a:r>
            <a:r>
              <a:rPr lang="en-US" sz="2200" b="1" dirty="0">
                <a:solidFill>
                  <a:schemeClr val="bg1"/>
                </a:solidFill>
                <a:latin typeface="Arial"/>
                <a:ea typeface="Inter Medium" panose="020B0502030000000004" pitchFamily="34" charset="0"/>
                <a:cs typeface="Inter Medium" panose="020B0502030000000004" pitchFamily="34" charset="0"/>
              </a:rPr>
              <a:t>. </a:t>
            </a:r>
          </a:p>
          <a:p>
            <a:endParaRPr lang="en-US" sz="2200" b="1" dirty="0">
              <a:solidFill>
                <a:schemeClr val="bg1"/>
              </a:solidFill>
              <a:latin typeface="Arial"/>
              <a:ea typeface="Inter Medium" panose="020B0502030000000004" pitchFamily="34" charset="0"/>
              <a:cs typeface="Inter Medium" panose="020B0502030000000004" pitchFamily="34" charset="0"/>
            </a:endParaRPr>
          </a:p>
        </p:txBody>
      </p:sp>
      <p:pic>
        <p:nvPicPr>
          <p:cNvPr id="4" name="Picture 3">
            <a:extLst>
              <a:ext uri="{FF2B5EF4-FFF2-40B4-BE49-F238E27FC236}">
                <a16:creationId xmlns:a16="http://schemas.microsoft.com/office/drawing/2014/main" id="{0EEECFCB-0FD2-7FAE-0E34-A4F9D4C34C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255" y="2406796"/>
            <a:ext cx="5461001" cy="3771274"/>
          </a:xfrm>
          <a:prstGeom prst="rect">
            <a:avLst/>
          </a:prstGeom>
        </p:spPr>
      </p:pic>
      <p:pic>
        <p:nvPicPr>
          <p:cNvPr id="7" name="Picture 6">
            <a:extLst>
              <a:ext uri="{FF2B5EF4-FFF2-40B4-BE49-F238E27FC236}">
                <a16:creationId xmlns:a16="http://schemas.microsoft.com/office/drawing/2014/main" id="{ACC0FAEA-6F2B-62B7-DB9E-967F25648A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66600" y="328894"/>
            <a:ext cx="5793323" cy="6200212"/>
          </a:xfrm>
          <a:prstGeom prst="rect">
            <a:avLst/>
          </a:prstGeom>
        </p:spPr>
      </p:pic>
    </p:spTree>
    <p:extLst>
      <p:ext uri="{BB962C8B-B14F-4D97-AF65-F5344CB8AC3E}">
        <p14:creationId xmlns:p14="http://schemas.microsoft.com/office/powerpoint/2010/main" val="39417006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4CC82CE-3ECA-E27E-3ACD-0BE402C8BDFD}"/>
              </a:ext>
            </a:extLst>
          </p:cNvPr>
          <p:cNvSpPr txBox="1"/>
          <p:nvPr/>
        </p:nvSpPr>
        <p:spPr>
          <a:xfrm>
            <a:off x="400833" y="450936"/>
            <a:ext cx="3833709" cy="1938992"/>
          </a:xfrm>
          <a:prstGeom prst="rect">
            <a:avLst/>
          </a:prstGeom>
          <a:noFill/>
        </p:spPr>
        <p:txBody>
          <a:bodyPr wrap="square" lIns="91440" tIns="45720" rIns="91440" bIns="45720" rtlCol="0" anchor="t">
            <a:spAutoFit/>
          </a:bodyPr>
          <a:lstStyle/>
          <a:p>
            <a:r>
              <a:rPr lang="en-US" sz="2400" b="1" dirty="0" err="1">
                <a:latin typeface="Arial"/>
                <a:cs typeface="Inter Medium" panose="020B0502030000000004" pitchFamily="34" charset="0"/>
              </a:rPr>
              <a:t>Technische</a:t>
            </a:r>
            <a:r>
              <a:rPr lang="en-US" sz="2400" b="1" dirty="0">
                <a:latin typeface="Arial"/>
                <a:cs typeface="Inter Medium" panose="020B0502030000000004" pitchFamily="34" charset="0"/>
              </a:rPr>
              <a:t> </a:t>
            </a:r>
            <a:r>
              <a:rPr lang="en-US" sz="2400" b="1" dirty="0" err="1">
                <a:latin typeface="Arial"/>
                <a:cs typeface="Inter Medium" panose="020B0502030000000004" pitchFamily="34" charset="0"/>
              </a:rPr>
              <a:t>Probleme</a:t>
            </a:r>
            <a:r>
              <a:rPr lang="en-US" sz="2400" b="1" dirty="0">
                <a:latin typeface="Arial"/>
                <a:cs typeface="Inter Medium" panose="020B0502030000000004" pitchFamily="34" charset="0"/>
              </a:rPr>
              <a:t> </a:t>
            </a:r>
            <a:r>
              <a:rPr lang="en-US" sz="2400" b="1" dirty="0" err="1">
                <a:latin typeface="Arial"/>
                <a:cs typeface="Inter Medium" panose="020B0502030000000004" pitchFamily="34" charset="0"/>
              </a:rPr>
              <a:t>wirken</a:t>
            </a:r>
            <a:r>
              <a:rPr lang="en-US" sz="2400" b="1" dirty="0">
                <a:latin typeface="Arial"/>
                <a:cs typeface="Inter Medium" panose="020B0502030000000004" pitchFamily="34" charset="0"/>
              </a:rPr>
              <a:t> </a:t>
            </a:r>
            <a:r>
              <a:rPr lang="en-US" sz="2400" b="1" dirty="0" err="1">
                <a:latin typeface="Arial"/>
                <a:cs typeface="Inter Medium" panose="020B0502030000000004" pitchFamily="34" charset="0"/>
              </a:rPr>
              <a:t>sich</a:t>
            </a:r>
            <a:r>
              <a:rPr lang="en-US" sz="2400" b="1" dirty="0">
                <a:latin typeface="Arial"/>
                <a:cs typeface="Inter Medium" panose="020B0502030000000004" pitchFamily="34" charset="0"/>
              </a:rPr>
              <a:t> </a:t>
            </a:r>
            <a:r>
              <a:rPr lang="en-US" sz="2400" b="1" dirty="0" err="1">
                <a:latin typeface="Arial"/>
                <a:cs typeface="Inter Medium" panose="020B0502030000000004" pitchFamily="34" charset="0"/>
              </a:rPr>
              <a:t>häufig</a:t>
            </a:r>
            <a:r>
              <a:rPr lang="en-US" sz="2400" b="1" dirty="0">
                <a:latin typeface="Arial"/>
                <a:cs typeface="Inter Medium" panose="020B0502030000000004" pitchFamily="34" charset="0"/>
              </a:rPr>
              <a:t> auf die </a:t>
            </a:r>
            <a:r>
              <a:rPr lang="en-US" sz="2400" b="1" dirty="0" err="1">
                <a:latin typeface="Arial"/>
                <a:cs typeface="Inter Medium" panose="020B0502030000000004" pitchFamily="34" charset="0"/>
              </a:rPr>
              <a:t>Arbeitsmoral</a:t>
            </a:r>
            <a:r>
              <a:rPr lang="en-US" sz="2400" b="1" dirty="0">
                <a:latin typeface="Arial"/>
                <a:cs typeface="Inter Medium" panose="020B0502030000000004" pitchFamily="34" charset="0"/>
              </a:rPr>
              <a:t> und die </a:t>
            </a:r>
            <a:r>
              <a:rPr lang="en-US" sz="2400" b="1" dirty="0" err="1">
                <a:latin typeface="Arial"/>
                <a:cs typeface="Inter Medium" panose="020B0502030000000004" pitchFamily="34" charset="0"/>
              </a:rPr>
              <a:t>Produktivität</a:t>
            </a:r>
            <a:r>
              <a:rPr lang="en-US" sz="2400" b="1" dirty="0">
                <a:latin typeface="Arial"/>
                <a:cs typeface="Inter Medium" panose="020B0502030000000004" pitchFamily="34" charset="0"/>
              </a:rPr>
              <a:t> der </a:t>
            </a:r>
            <a:r>
              <a:rPr lang="en-US" sz="2400" b="1" dirty="0" err="1">
                <a:latin typeface="Arial"/>
                <a:cs typeface="Inter Medium" panose="020B0502030000000004" pitchFamily="34" charset="0"/>
              </a:rPr>
              <a:t>Mitarbeitenden</a:t>
            </a:r>
            <a:r>
              <a:rPr lang="en-US" sz="2400" b="1" dirty="0">
                <a:latin typeface="Arial"/>
                <a:cs typeface="Inter Medium" panose="020B0502030000000004" pitchFamily="34" charset="0"/>
              </a:rPr>
              <a:t> </a:t>
            </a:r>
            <a:r>
              <a:rPr lang="en-US" sz="2400" b="1" dirty="0" err="1">
                <a:latin typeface="Arial"/>
                <a:cs typeface="Inter Medium" panose="020B0502030000000004" pitchFamily="34" charset="0"/>
              </a:rPr>
              <a:t>aus.</a:t>
            </a:r>
            <a:endParaRPr lang="en-US" sz="2400" b="1" dirty="0">
              <a:latin typeface="Arial"/>
              <a:cs typeface="Inter Medium" panose="020B0502030000000004" pitchFamily="34" charset="0"/>
            </a:endParaRPr>
          </a:p>
        </p:txBody>
      </p:sp>
      <p:pic>
        <p:nvPicPr>
          <p:cNvPr id="5" name="Picture 4">
            <a:extLst>
              <a:ext uri="{FF2B5EF4-FFF2-40B4-BE49-F238E27FC236}">
                <a16:creationId xmlns:a16="http://schemas.microsoft.com/office/drawing/2014/main" id="{538854A2-8784-4945-D478-69426BA96E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4542" y="460646"/>
            <a:ext cx="7772400" cy="5936707"/>
          </a:xfrm>
          <a:prstGeom prst="rect">
            <a:avLst/>
          </a:prstGeom>
        </p:spPr>
      </p:pic>
    </p:spTree>
    <p:extLst>
      <p:ext uri="{BB962C8B-B14F-4D97-AF65-F5344CB8AC3E}">
        <p14:creationId xmlns:p14="http://schemas.microsoft.com/office/powerpoint/2010/main" val="4056599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2192000" cy="6858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l="-37" r="-37"/>
            </a:stretch>
          </a:blip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a:solidFill>
                <a:schemeClr val="bg1"/>
              </a:solidFill>
            </a:endParaRPr>
          </a:p>
        </p:txBody>
      </p:sp>
      <p:sp>
        <p:nvSpPr>
          <p:cNvPr id="5" name="TextBox 4">
            <a:extLst>
              <a:ext uri="{FF2B5EF4-FFF2-40B4-BE49-F238E27FC236}">
                <a16:creationId xmlns:a16="http://schemas.microsoft.com/office/drawing/2014/main" id="{BDC9F901-3CC9-D4A1-130B-6606CF57A093}"/>
              </a:ext>
            </a:extLst>
          </p:cNvPr>
          <p:cNvSpPr txBox="1"/>
          <p:nvPr/>
        </p:nvSpPr>
        <p:spPr>
          <a:xfrm>
            <a:off x="636898" y="4743639"/>
            <a:ext cx="4326988"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bg1"/>
                </a:solidFill>
                <a:latin typeface="Arial"/>
                <a:ea typeface="Inter Light" panose="02000403000000020004" pitchFamily="2" charset="0"/>
                <a:cs typeface="Inter Light" panose="02000403000000020004" pitchFamily="2" charset="0"/>
              </a:rPr>
              <a:t>der </a:t>
            </a:r>
            <a:r>
              <a:rPr lang="en-US" dirty="0" err="1">
                <a:solidFill>
                  <a:schemeClr val="bg1"/>
                </a:solidFill>
                <a:latin typeface="Arial"/>
                <a:ea typeface="Inter Light" panose="02000403000000020004" pitchFamily="2" charset="0"/>
                <a:cs typeface="Inter Light" panose="02000403000000020004" pitchFamily="2" charset="0"/>
              </a:rPr>
              <a:t>Sicherheitsexperten</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geben</a:t>
            </a:r>
            <a:r>
              <a:rPr lang="en-US" dirty="0">
                <a:solidFill>
                  <a:schemeClr val="bg1"/>
                </a:solidFill>
                <a:latin typeface="Arial"/>
                <a:ea typeface="Inter Light" panose="02000403000000020004" pitchFamily="2" charset="0"/>
                <a:cs typeface="Inter Light" panose="02000403000000020004" pitchFamily="2" charset="0"/>
              </a:rPr>
              <a:t> an, </a:t>
            </a:r>
            <a:r>
              <a:rPr lang="en-US" dirty="0" err="1">
                <a:solidFill>
                  <a:schemeClr val="bg1"/>
                </a:solidFill>
                <a:latin typeface="Arial"/>
                <a:ea typeface="Inter Light" panose="02000403000000020004" pitchFamily="2" charset="0"/>
                <a:cs typeface="Inter Light" panose="02000403000000020004" pitchFamily="2" charset="0"/>
              </a:rPr>
              <a:t>dass</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sich</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eine</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Priorisierung</a:t>
            </a:r>
            <a:r>
              <a:rPr lang="en-US" dirty="0">
                <a:solidFill>
                  <a:schemeClr val="bg1"/>
                </a:solidFill>
                <a:latin typeface="Arial"/>
                <a:ea typeface="Inter Light" panose="02000403000000020004" pitchFamily="2" charset="0"/>
                <a:cs typeface="Inter Light" panose="02000403000000020004" pitchFamily="2" charset="0"/>
              </a:rPr>
              <a:t> der </a:t>
            </a:r>
            <a:r>
              <a:rPr lang="en-US" dirty="0" err="1">
                <a:solidFill>
                  <a:schemeClr val="bg1"/>
                </a:solidFill>
                <a:latin typeface="Arial"/>
                <a:ea typeface="Inter Light" panose="02000403000000020004" pitchFamily="2" charset="0"/>
                <a:cs typeface="Inter Light" panose="02000403000000020004" pitchFamily="2" charset="0"/>
              </a:rPr>
              <a:t>digitalen</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Mitarbeitererfahrung</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positiv</a:t>
            </a:r>
            <a:r>
              <a:rPr lang="en-US" dirty="0">
                <a:solidFill>
                  <a:schemeClr val="bg1"/>
                </a:solidFill>
                <a:latin typeface="Arial"/>
                <a:ea typeface="Inter Light" panose="02000403000000020004" pitchFamily="2" charset="0"/>
                <a:cs typeface="Inter Light" panose="02000403000000020004" pitchFamily="2" charset="0"/>
              </a:rPr>
              <a:t> auf die Cyber-</a:t>
            </a:r>
            <a:r>
              <a:rPr lang="en-US" dirty="0" err="1">
                <a:solidFill>
                  <a:schemeClr val="bg1"/>
                </a:solidFill>
                <a:latin typeface="Arial"/>
                <a:ea typeface="Inter Light" panose="02000403000000020004" pitchFamily="2" charset="0"/>
                <a:cs typeface="Inter Light" panose="02000403000000020004" pitchFamily="2" charset="0"/>
              </a:rPr>
              <a:t>Sicherheitsbemühungen</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auswirkt</a:t>
            </a:r>
            <a:r>
              <a:rPr lang="en-US" dirty="0">
                <a:solidFill>
                  <a:schemeClr val="bg1"/>
                </a:solidFill>
                <a:latin typeface="Arial"/>
                <a:ea typeface="Inter Light" panose="02000403000000020004" pitchFamily="2" charset="0"/>
                <a:cs typeface="Inter Light" panose="02000403000000020004" pitchFamily="2" charset="0"/>
              </a:rPr>
              <a:t>.</a:t>
            </a:r>
          </a:p>
        </p:txBody>
      </p:sp>
      <p:sp>
        <p:nvSpPr>
          <p:cNvPr id="7" name="TextBox 6">
            <a:extLst>
              <a:ext uri="{FF2B5EF4-FFF2-40B4-BE49-F238E27FC236}">
                <a16:creationId xmlns:a16="http://schemas.microsoft.com/office/drawing/2014/main" id="{3FCEDAE9-B545-9281-51F2-6DAE6B2E4A5E}"/>
              </a:ext>
            </a:extLst>
          </p:cNvPr>
          <p:cNvSpPr txBox="1"/>
          <p:nvPr/>
        </p:nvSpPr>
        <p:spPr>
          <a:xfrm>
            <a:off x="636898" y="452344"/>
            <a:ext cx="5959845" cy="1200329"/>
          </a:xfrm>
          <a:prstGeom prst="rect">
            <a:avLst/>
          </a:prstGeom>
          <a:noFill/>
        </p:spPr>
        <p:txBody>
          <a:bodyPr wrap="square" lIns="91440" tIns="45720" rIns="91440" bIns="45720" anchor="t">
            <a:spAutoFit/>
          </a:bodyPr>
          <a:lstStyle/>
          <a:p>
            <a:r>
              <a:rPr lang="de-de" sz="2400" b="1" dirty="0">
                <a:solidFill>
                  <a:schemeClr val="bg1"/>
                </a:solidFill>
                <a:latin typeface="Arial"/>
                <a:cs typeface="Arial"/>
              </a:rPr>
              <a:t>Die ständigen „digitalen Spannungen“ haben auch negative Auswirkungen auf die</a:t>
            </a:r>
            <a:r>
              <a:rPr lang="de-de" sz="2400" b="1" i="0" u="none" strike="noStrike" dirty="0">
                <a:solidFill>
                  <a:schemeClr val="bg1"/>
                </a:solidFill>
                <a:effectLst/>
                <a:latin typeface="Arial"/>
                <a:cs typeface="Arial"/>
              </a:rPr>
              <a:t> Sicherheitsbemühungen.</a:t>
            </a:r>
          </a:p>
        </p:txBody>
      </p:sp>
      <p:sp>
        <p:nvSpPr>
          <p:cNvPr id="9" name="TextBox 8">
            <a:extLst>
              <a:ext uri="{FF2B5EF4-FFF2-40B4-BE49-F238E27FC236}">
                <a16:creationId xmlns:a16="http://schemas.microsoft.com/office/drawing/2014/main" id="{63A1BC45-3E79-1DD0-F964-B760C8604DA9}"/>
              </a:ext>
            </a:extLst>
          </p:cNvPr>
          <p:cNvSpPr txBox="1"/>
          <p:nvPr/>
        </p:nvSpPr>
        <p:spPr>
          <a:xfrm>
            <a:off x="636898" y="2766272"/>
            <a:ext cx="4936588" cy="923330"/>
          </a:xfrm>
          <a:prstGeom prst="rect">
            <a:avLst/>
          </a:prstGeom>
          <a:noFill/>
        </p:spPr>
        <p:txBody>
          <a:bodyPr wrap="square" lIns="91440" tIns="45720" rIns="91440" bIns="45720" anchor="t">
            <a:spAutoFit/>
          </a:bodyPr>
          <a:lstStyle/>
          <a:p>
            <a:r>
              <a:rPr lang="en-US" dirty="0">
                <a:solidFill>
                  <a:schemeClr val="bg1"/>
                </a:solidFill>
                <a:latin typeface="Arial"/>
                <a:ea typeface="Inter Light" panose="02000403000000020004" pitchFamily="2" charset="0"/>
                <a:cs typeface="Inter Light" panose="02000403000000020004" pitchFamily="2" charset="0"/>
              </a:rPr>
              <a:t>Fast </a:t>
            </a:r>
            <a:r>
              <a:rPr lang="en-US" b="1" dirty="0">
                <a:solidFill>
                  <a:schemeClr val="bg1"/>
                </a:solidFill>
                <a:latin typeface="Arial"/>
                <a:ea typeface="Inter Light" panose="02000403000000020004" pitchFamily="2" charset="0"/>
                <a:cs typeface="Inter Light" panose="02000403000000020004" pitchFamily="2" charset="0"/>
              </a:rPr>
              <a:t>2 von 3 </a:t>
            </a:r>
            <a:r>
              <a:rPr lang="en-US" dirty="0" err="1">
                <a:solidFill>
                  <a:schemeClr val="bg1"/>
                </a:solidFill>
                <a:latin typeface="Arial"/>
                <a:ea typeface="Inter Light" panose="02000403000000020004" pitchFamily="2" charset="0"/>
                <a:cs typeface="Inter Light" panose="02000403000000020004" pitchFamily="2" charset="0"/>
              </a:rPr>
              <a:t>Mitarbeitenden</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geben</a:t>
            </a:r>
            <a:r>
              <a:rPr lang="en-US" dirty="0">
                <a:solidFill>
                  <a:schemeClr val="bg1"/>
                </a:solidFill>
                <a:latin typeface="Arial"/>
                <a:ea typeface="Inter Light" panose="02000403000000020004" pitchFamily="2" charset="0"/>
                <a:cs typeface="Inter Light" panose="02000403000000020004" pitchFamily="2" charset="0"/>
              </a:rPr>
              <a:t> an,</a:t>
            </a:r>
            <a:br>
              <a:rPr lang="en-US" dirty="0">
                <a:solidFill>
                  <a:schemeClr val="bg1"/>
                </a:solidFill>
                <a:latin typeface="Arial"/>
                <a:ea typeface="Inter Light" panose="02000403000000020004" pitchFamily="2" charset="0"/>
                <a:cs typeface="Inter Light" panose="02000403000000020004" pitchFamily="2" charset="0"/>
              </a:rPr>
            </a:br>
            <a:r>
              <a:rPr lang="en-US" dirty="0" err="1">
                <a:solidFill>
                  <a:schemeClr val="bg1"/>
                </a:solidFill>
                <a:latin typeface="Arial"/>
                <a:ea typeface="Inter Light" panose="02000403000000020004" pitchFamily="2" charset="0"/>
                <a:cs typeface="Inter Light" panose="02000403000000020004" pitchFamily="2" charset="0"/>
              </a:rPr>
              <a:t>bei</a:t>
            </a:r>
            <a:r>
              <a:rPr lang="en-US" dirty="0">
                <a:solidFill>
                  <a:schemeClr val="bg1"/>
                </a:solidFill>
                <a:latin typeface="Arial"/>
                <a:ea typeface="Inter Light" panose="02000403000000020004" pitchFamily="2" charset="0"/>
                <a:cs typeface="Inter Light" panose="02000403000000020004" pitchFamily="2" charset="0"/>
              </a:rPr>
              <a:t> der Arbeit </a:t>
            </a:r>
            <a:r>
              <a:rPr lang="en-US" dirty="0" err="1">
                <a:solidFill>
                  <a:schemeClr val="bg1"/>
                </a:solidFill>
                <a:latin typeface="Arial"/>
                <a:ea typeface="Inter Light" panose="02000403000000020004" pitchFamily="2" charset="0"/>
                <a:cs typeface="Inter Light" panose="02000403000000020004" pitchFamily="2" charset="0"/>
              </a:rPr>
              <a:t>sicherheitskritische</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Abkürzungen</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bei</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Arbeitsprozessen</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zu</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nutzen</a:t>
            </a:r>
            <a:r>
              <a:rPr lang="en-US" dirty="0">
                <a:solidFill>
                  <a:schemeClr val="bg1"/>
                </a:solidFill>
                <a:latin typeface="Arial"/>
                <a:ea typeface="Inter Light" panose="02000403000000020004" pitchFamily="2" charset="0"/>
                <a:cs typeface="Inter Light" panose="02000403000000020004" pitchFamily="2" charset="0"/>
              </a:rPr>
              <a:t>. </a:t>
            </a:r>
          </a:p>
        </p:txBody>
      </p:sp>
      <p:pic>
        <p:nvPicPr>
          <p:cNvPr id="10" name="Picture 9">
            <a:extLst>
              <a:ext uri="{FF2B5EF4-FFF2-40B4-BE49-F238E27FC236}">
                <a16:creationId xmlns:a16="http://schemas.microsoft.com/office/drawing/2014/main" id="{5011912E-67E3-D28C-EC70-D0FB1AD610C0}"/>
              </a:ext>
            </a:extLst>
          </p:cNvPr>
          <p:cNvPicPr>
            <a:picLocks noChangeAspect="1"/>
          </p:cNvPicPr>
          <p:nvPr/>
        </p:nvPicPr>
        <p:blipFill>
          <a:blip r:embed="rId3"/>
          <a:stretch>
            <a:fillRect/>
          </a:stretch>
        </p:blipFill>
        <p:spPr>
          <a:xfrm>
            <a:off x="734869" y="1935275"/>
            <a:ext cx="1628933" cy="627735"/>
          </a:xfrm>
          <a:prstGeom prst="rect">
            <a:avLst/>
          </a:prstGeom>
        </p:spPr>
      </p:pic>
      <p:sp>
        <p:nvSpPr>
          <p:cNvPr id="12" name="TextBox 11">
            <a:extLst>
              <a:ext uri="{FF2B5EF4-FFF2-40B4-BE49-F238E27FC236}">
                <a16:creationId xmlns:a16="http://schemas.microsoft.com/office/drawing/2014/main" id="{CEFB7388-883A-B47A-F720-30E325CAF88B}"/>
              </a:ext>
            </a:extLst>
          </p:cNvPr>
          <p:cNvSpPr txBox="1"/>
          <p:nvPr/>
        </p:nvSpPr>
        <p:spPr>
          <a:xfrm>
            <a:off x="636898" y="3912642"/>
            <a:ext cx="2847459" cy="830997"/>
          </a:xfrm>
          <a:prstGeom prst="rect">
            <a:avLst/>
          </a:prstGeom>
          <a:noFill/>
        </p:spPr>
        <p:txBody>
          <a:bodyPr wrap="square">
            <a:spAutoFit/>
          </a:bodyPr>
          <a:lstStyle/>
          <a:p>
            <a:r>
              <a:rPr lang="en-US" sz="4800" b="1" dirty="0">
                <a:solidFill>
                  <a:schemeClr val="bg1"/>
                </a:solidFill>
                <a:latin typeface="Arial"/>
                <a:ea typeface="Inter Light" panose="02000403000000020004" pitchFamily="2" charset="0"/>
                <a:cs typeface="Inter Light" panose="02000403000000020004" pitchFamily="2" charset="0"/>
              </a:rPr>
              <a:t>93 %</a:t>
            </a:r>
            <a:endParaRPr lang="en-US" sz="4800" b="1" dirty="0"/>
          </a:p>
        </p:txBody>
      </p:sp>
    </p:spTree>
    <p:extLst>
      <p:ext uri="{BB962C8B-B14F-4D97-AF65-F5344CB8AC3E}">
        <p14:creationId xmlns:p14="http://schemas.microsoft.com/office/powerpoint/2010/main" val="10197860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9486620-4BF1-FF17-2922-F7F838CB8D24}"/>
              </a:ext>
            </a:extLst>
          </p:cNvPr>
          <p:cNvSpPr/>
          <p:nvPr/>
        </p:nvSpPr>
        <p:spPr>
          <a:xfrm>
            <a:off x="0" y="0"/>
            <a:ext cx="6096000" cy="6858000"/>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21C09A8-9003-FAD1-4FF2-99A52943A450}"/>
              </a:ext>
            </a:extLst>
          </p:cNvPr>
          <p:cNvSpPr txBox="1"/>
          <p:nvPr/>
        </p:nvSpPr>
        <p:spPr>
          <a:xfrm>
            <a:off x="683353" y="599692"/>
            <a:ext cx="5042533" cy="2677656"/>
          </a:xfrm>
          <a:prstGeom prst="rect">
            <a:avLst/>
          </a:prstGeom>
          <a:noFill/>
        </p:spPr>
        <p:txBody>
          <a:bodyPr wrap="square" lIns="91440" tIns="45720" rIns="91440" bIns="45720" anchor="t">
            <a:spAutoFit/>
          </a:bodyPr>
          <a:lstStyle/>
          <a:p>
            <a:r>
              <a:rPr lang="en-US" sz="2400" b="1" dirty="0" err="1">
                <a:solidFill>
                  <a:schemeClr val="bg1"/>
                </a:solidFill>
                <a:latin typeface="Arial"/>
                <a:ea typeface="+mn-lt"/>
                <a:cs typeface="Inter Medium" panose="020B0502030000000004" pitchFamily="34" charset="0"/>
              </a:rPr>
              <a:t>Wenn</a:t>
            </a:r>
            <a:r>
              <a:rPr lang="en-US" sz="2400" b="1" dirty="0">
                <a:solidFill>
                  <a:schemeClr val="bg1"/>
                </a:solidFill>
                <a:latin typeface="Arial"/>
                <a:ea typeface="+mn-lt"/>
                <a:cs typeface="Inter Medium" panose="020B0502030000000004" pitchFamily="34" charset="0"/>
              </a:rPr>
              <a:t> es um </a:t>
            </a:r>
            <a:r>
              <a:rPr lang="en-US" sz="2400" b="1" dirty="0" err="1">
                <a:solidFill>
                  <a:schemeClr val="bg1"/>
                </a:solidFill>
                <a:latin typeface="Arial"/>
                <a:ea typeface="+mn-lt"/>
                <a:cs typeface="Inter Medium" panose="020B0502030000000004" pitchFamily="34" charset="0"/>
              </a:rPr>
              <a:t>ihren</a:t>
            </a:r>
            <a:r>
              <a:rPr lang="en-US" sz="2400" b="1" dirty="0">
                <a:solidFill>
                  <a:schemeClr val="bg1"/>
                </a:solidFill>
                <a:latin typeface="Arial"/>
                <a:ea typeface="+mn-lt"/>
                <a:cs typeface="Inter Medium" panose="020B0502030000000004" pitchFamily="34" charset="0"/>
              </a:rPr>
              <a:t> Job </a:t>
            </a:r>
            <a:r>
              <a:rPr lang="en-US" sz="2400" b="1" dirty="0" err="1">
                <a:solidFill>
                  <a:schemeClr val="bg1"/>
                </a:solidFill>
                <a:latin typeface="Arial"/>
                <a:ea typeface="+mn-lt"/>
                <a:cs typeface="Inter Medium" panose="020B0502030000000004" pitchFamily="34" charset="0"/>
              </a:rPr>
              <a:t>geht</a:t>
            </a:r>
            <a:r>
              <a:rPr lang="en-US" sz="2400" b="1" dirty="0">
                <a:solidFill>
                  <a:schemeClr val="bg1"/>
                </a:solidFill>
                <a:latin typeface="Arial"/>
                <a:ea typeface="+mn-lt"/>
                <a:cs typeface="Inter Medium" panose="020B0502030000000004" pitchFamily="34" charset="0"/>
              </a:rPr>
              <a:t>, </a:t>
            </a:r>
            <a:r>
              <a:rPr lang="en-US" sz="2400" b="1" dirty="0" err="1">
                <a:solidFill>
                  <a:schemeClr val="bg1"/>
                </a:solidFill>
                <a:latin typeface="Arial"/>
                <a:ea typeface="+mn-lt"/>
                <a:cs typeface="Inter Medium" panose="020B0502030000000004" pitchFamily="34" charset="0"/>
              </a:rPr>
              <a:t>bevorzugen</a:t>
            </a:r>
            <a:r>
              <a:rPr lang="en-US" sz="2400" b="1" dirty="0">
                <a:solidFill>
                  <a:schemeClr val="bg1"/>
                </a:solidFill>
                <a:latin typeface="Arial"/>
                <a:ea typeface="+mn-lt"/>
                <a:cs typeface="Inter Medium" panose="020B0502030000000004" pitchFamily="34" charset="0"/>
              </a:rPr>
              <a:t> </a:t>
            </a:r>
            <a:r>
              <a:rPr lang="en-US" sz="2400" b="1" dirty="0" err="1">
                <a:solidFill>
                  <a:schemeClr val="bg1"/>
                </a:solidFill>
                <a:latin typeface="Arial"/>
                <a:ea typeface="+mn-lt"/>
                <a:cs typeface="Inter Medium" panose="020B0502030000000004" pitchFamily="34" charset="0"/>
              </a:rPr>
              <a:t>Mitarbeitende</a:t>
            </a:r>
            <a:r>
              <a:rPr lang="en-US" sz="2400" b="1" dirty="0">
                <a:solidFill>
                  <a:schemeClr val="bg1"/>
                </a:solidFill>
                <a:latin typeface="Arial"/>
                <a:ea typeface="+mn-lt"/>
                <a:cs typeface="Inter Medium" panose="020B0502030000000004" pitchFamily="34" charset="0"/>
              </a:rPr>
              <a:t> </a:t>
            </a:r>
            <a:r>
              <a:rPr lang="en-US" sz="2400" b="1" dirty="0" err="1">
                <a:solidFill>
                  <a:schemeClr val="bg1"/>
                </a:solidFill>
                <a:latin typeface="Arial"/>
                <a:ea typeface="+mn-lt"/>
                <a:cs typeface="Inter Medium" panose="020B0502030000000004" pitchFamily="34" charset="0"/>
              </a:rPr>
              <a:t>zeitliche</a:t>
            </a:r>
            <a:r>
              <a:rPr lang="en-US" sz="2400" b="1" dirty="0">
                <a:solidFill>
                  <a:schemeClr val="bg1"/>
                </a:solidFill>
                <a:latin typeface="Arial"/>
                <a:ea typeface="+mn-lt"/>
                <a:cs typeface="Inter Medium" panose="020B0502030000000004" pitchFamily="34" charset="0"/>
              </a:rPr>
              <a:t> und </a:t>
            </a:r>
            <a:r>
              <a:rPr lang="en-US" sz="2400" b="1" dirty="0" err="1">
                <a:solidFill>
                  <a:schemeClr val="bg1"/>
                </a:solidFill>
                <a:latin typeface="Arial"/>
                <a:ea typeface="+mn-lt"/>
                <a:cs typeface="Inter Medium" panose="020B0502030000000004" pitchFamily="34" charset="0"/>
              </a:rPr>
              <a:t>örtliche</a:t>
            </a:r>
            <a:r>
              <a:rPr lang="en-US" sz="2400" b="1" dirty="0">
                <a:solidFill>
                  <a:schemeClr val="bg1"/>
                </a:solidFill>
                <a:latin typeface="Arial"/>
                <a:ea typeface="+mn-lt"/>
                <a:cs typeface="Inter Medium" panose="020B0502030000000004" pitchFamily="34" charset="0"/>
              </a:rPr>
              <a:t> </a:t>
            </a:r>
            <a:r>
              <a:rPr lang="en-US" sz="2400" b="1" dirty="0" err="1">
                <a:solidFill>
                  <a:schemeClr val="bg1"/>
                </a:solidFill>
                <a:latin typeface="Arial"/>
                <a:ea typeface="+mn-lt"/>
                <a:cs typeface="Inter Medium" panose="020B0502030000000004" pitchFamily="34" charset="0"/>
              </a:rPr>
              <a:t>Flexibilität</a:t>
            </a:r>
            <a:r>
              <a:rPr lang="en-US" sz="2400" b="1" dirty="0">
                <a:solidFill>
                  <a:schemeClr val="bg1"/>
                </a:solidFill>
                <a:latin typeface="Arial"/>
                <a:ea typeface="+mn-lt"/>
                <a:cs typeface="Inter Medium" panose="020B0502030000000004" pitchFamily="34" charset="0"/>
              </a:rPr>
              <a:t>. </a:t>
            </a:r>
            <a:r>
              <a:rPr lang="en-US" sz="2400" b="1" dirty="0" err="1">
                <a:solidFill>
                  <a:schemeClr val="bg1"/>
                </a:solidFill>
                <a:latin typeface="Arial"/>
                <a:ea typeface="+mn-lt"/>
                <a:cs typeface="Inter Medium" panose="020B0502030000000004" pitchFamily="34" charset="0"/>
              </a:rPr>
              <a:t>Leider</a:t>
            </a:r>
            <a:r>
              <a:rPr lang="en-US" sz="2400" b="1" dirty="0">
                <a:solidFill>
                  <a:schemeClr val="bg1"/>
                </a:solidFill>
                <a:latin typeface="Arial"/>
                <a:ea typeface="+mn-lt"/>
                <a:cs typeface="Inter Medium" panose="020B0502030000000004" pitchFamily="34" charset="0"/>
              </a:rPr>
              <a:t> </a:t>
            </a:r>
            <a:r>
              <a:rPr lang="en-US" sz="2400" b="1" dirty="0" err="1">
                <a:solidFill>
                  <a:schemeClr val="bg1"/>
                </a:solidFill>
                <a:latin typeface="Arial"/>
                <a:ea typeface="+mn-lt"/>
                <a:cs typeface="Inter Medium" panose="020B0502030000000004" pitchFamily="34" charset="0"/>
              </a:rPr>
              <a:t>berichten</a:t>
            </a:r>
            <a:r>
              <a:rPr lang="en-US" sz="2400" b="1" dirty="0">
                <a:solidFill>
                  <a:schemeClr val="bg1"/>
                </a:solidFill>
                <a:latin typeface="Arial"/>
                <a:ea typeface="+mn-lt"/>
                <a:cs typeface="Inter Medium" panose="020B0502030000000004" pitchFamily="34" charset="0"/>
              </a:rPr>
              <a:t> </a:t>
            </a:r>
            <a:r>
              <a:rPr lang="en-US" sz="2400" b="1" dirty="0" err="1">
                <a:solidFill>
                  <a:schemeClr val="bg1"/>
                </a:solidFill>
                <a:latin typeface="Arial"/>
                <a:ea typeface="+mn-lt"/>
                <a:cs typeface="Inter Medium" panose="020B0502030000000004" pitchFamily="34" charset="0"/>
              </a:rPr>
              <a:t>Mitarbeitende</a:t>
            </a:r>
            <a:r>
              <a:rPr lang="en-US" sz="2400" b="1" dirty="0">
                <a:solidFill>
                  <a:schemeClr val="bg1"/>
                </a:solidFill>
                <a:latin typeface="Arial"/>
                <a:ea typeface="+mn-lt"/>
                <a:cs typeface="Inter Medium" panose="020B0502030000000004" pitchFamily="34" charset="0"/>
              </a:rPr>
              <a:t>, die hybrid </a:t>
            </a:r>
            <a:r>
              <a:rPr lang="en-US" sz="2400" b="1" dirty="0" err="1">
                <a:solidFill>
                  <a:schemeClr val="bg1"/>
                </a:solidFill>
                <a:latin typeface="Arial"/>
                <a:ea typeface="+mn-lt"/>
                <a:cs typeface="Inter Medium" panose="020B0502030000000004" pitchFamily="34" charset="0"/>
              </a:rPr>
              <a:t>oder</a:t>
            </a:r>
            <a:r>
              <a:rPr lang="en-US" sz="2400" b="1" dirty="0">
                <a:solidFill>
                  <a:schemeClr val="bg1"/>
                </a:solidFill>
                <a:latin typeface="Arial"/>
                <a:ea typeface="+mn-lt"/>
                <a:cs typeface="Inter Medium" panose="020B0502030000000004" pitchFamily="34" charset="0"/>
              </a:rPr>
              <a:t> remote </a:t>
            </a:r>
            <a:r>
              <a:rPr lang="en-US" sz="2400" b="1" dirty="0" err="1">
                <a:solidFill>
                  <a:schemeClr val="bg1"/>
                </a:solidFill>
                <a:latin typeface="Arial"/>
                <a:ea typeface="+mn-lt"/>
                <a:cs typeface="Inter Medium" panose="020B0502030000000004" pitchFamily="34" charset="0"/>
              </a:rPr>
              <a:t>arbeiten</a:t>
            </a:r>
            <a:r>
              <a:rPr lang="en-US" sz="2400" b="1" dirty="0">
                <a:solidFill>
                  <a:schemeClr val="bg1"/>
                </a:solidFill>
                <a:latin typeface="Arial"/>
                <a:ea typeface="+mn-lt"/>
                <a:cs typeface="Inter Medium" panose="020B0502030000000004" pitchFamily="34" charset="0"/>
              </a:rPr>
              <a:t>, </a:t>
            </a:r>
            <a:r>
              <a:rPr lang="en-US" sz="2400" b="1" dirty="0" err="1">
                <a:solidFill>
                  <a:schemeClr val="bg1"/>
                </a:solidFill>
                <a:latin typeface="Arial"/>
                <a:ea typeface="+mn-lt"/>
                <a:cs typeface="Inter Medium" panose="020B0502030000000004" pitchFamily="34" charset="0"/>
              </a:rPr>
              <a:t>aktuell</a:t>
            </a:r>
            <a:r>
              <a:rPr lang="en-US" sz="2400" b="1" dirty="0">
                <a:solidFill>
                  <a:schemeClr val="bg1"/>
                </a:solidFill>
                <a:latin typeface="Arial"/>
                <a:ea typeface="+mn-lt"/>
                <a:cs typeface="Inter Medium" panose="020B0502030000000004" pitchFamily="34" charset="0"/>
              </a:rPr>
              <a:t> von </a:t>
            </a:r>
            <a:r>
              <a:rPr lang="en-US" sz="2400" b="1" dirty="0" err="1">
                <a:solidFill>
                  <a:schemeClr val="bg1"/>
                </a:solidFill>
                <a:latin typeface="Arial"/>
                <a:ea typeface="+mn-lt"/>
                <a:cs typeface="Inter Medium" panose="020B0502030000000004" pitchFamily="34" charset="0"/>
              </a:rPr>
              <a:t>schlechten</a:t>
            </a:r>
            <a:r>
              <a:rPr lang="en-US" sz="2400" b="1" dirty="0">
                <a:solidFill>
                  <a:schemeClr val="bg1"/>
                </a:solidFill>
                <a:latin typeface="Arial"/>
                <a:ea typeface="+mn-lt"/>
                <a:cs typeface="Inter Medium" panose="020B0502030000000004" pitchFamily="34" charset="0"/>
              </a:rPr>
              <a:t> </a:t>
            </a:r>
            <a:r>
              <a:rPr lang="en-US" sz="2400" b="1" dirty="0" err="1">
                <a:solidFill>
                  <a:schemeClr val="bg1"/>
                </a:solidFill>
                <a:latin typeface="Arial"/>
                <a:ea typeface="+mn-lt"/>
                <a:cs typeface="Inter Medium" panose="020B0502030000000004" pitchFamily="34" charset="0"/>
              </a:rPr>
              <a:t>digitalen</a:t>
            </a:r>
            <a:r>
              <a:rPr lang="en-US" sz="2400" b="1" dirty="0">
                <a:solidFill>
                  <a:schemeClr val="bg1"/>
                </a:solidFill>
                <a:latin typeface="Arial"/>
                <a:ea typeface="+mn-lt"/>
                <a:cs typeface="Inter Medium" panose="020B0502030000000004" pitchFamily="34" charset="0"/>
              </a:rPr>
              <a:t> </a:t>
            </a:r>
            <a:r>
              <a:rPr lang="en-US" sz="2400" b="1" dirty="0" err="1">
                <a:solidFill>
                  <a:schemeClr val="bg1"/>
                </a:solidFill>
                <a:latin typeface="Arial"/>
                <a:ea typeface="+mn-lt"/>
                <a:cs typeface="Inter Medium" panose="020B0502030000000004" pitchFamily="34" charset="0"/>
              </a:rPr>
              <a:t>Erfahrungen</a:t>
            </a:r>
            <a:r>
              <a:rPr lang="en-US" sz="2400" b="1" dirty="0">
                <a:solidFill>
                  <a:schemeClr val="bg1"/>
                </a:solidFill>
                <a:latin typeface="Arial"/>
                <a:ea typeface="+mn-lt"/>
                <a:cs typeface="Inter Medium" panose="020B0502030000000004" pitchFamily="34" charset="0"/>
              </a:rPr>
              <a:t>. </a:t>
            </a:r>
          </a:p>
        </p:txBody>
      </p:sp>
      <p:sp>
        <p:nvSpPr>
          <p:cNvPr id="16" name="Oval 15">
            <a:extLst>
              <a:ext uri="{FF2B5EF4-FFF2-40B4-BE49-F238E27FC236}">
                <a16:creationId xmlns:a16="http://schemas.microsoft.com/office/drawing/2014/main" id="{E9ED328E-F04F-507F-ED78-9385B3EF6369}"/>
              </a:ext>
            </a:extLst>
          </p:cNvPr>
          <p:cNvSpPr/>
          <p:nvPr/>
        </p:nvSpPr>
        <p:spPr>
          <a:xfrm>
            <a:off x="2253046" y="3102430"/>
            <a:ext cx="3516086" cy="3432620"/>
          </a:xfrm>
          <a:prstGeom prst="ellipse">
            <a:avLst/>
          </a:prstGeom>
          <a:solidFill>
            <a:srgbClr val="9F0C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C2C2A7DA-C434-3C32-2C2D-00E8A882576A}"/>
              </a:ext>
            </a:extLst>
          </p:cNvPr>
          <p:cNvSpPr txBox="1"/>
          <p:nvPr/>
        </p:nvSpPr>
        <p:spPr>
          <a:xfrm>
            <a:off x="2556918" y="4036256"/>
            <a:ext cx="2908343" cy="2123658"/>
          </a:xfrm>
          <a:prstGeom prst="rect">
            <a:avLst/>
          </a:prstGeom>
          <a:noFill/>
        </p:spPr>
        <p:txBody>
          <a:bodyPr wrap="square" lIns="91440" tIns="45720" rIns="91440" bIns="45720" anchor="t">
            <a:spAutoFit/>
          </a:bodyPr>
          <a:lstStyle/>
          <a:p>
            <a:pPr algn="ctr"/>
            <a:r>
              <a:rPr lang="en-US" sz="2400" b="1" dirty="0">
                <a:solidFill>
                  <a:schemeClr val="bg1"/>
                </a:solidFill>
                <a:latin typeface="Arial"/>
                <a:ea typeface="Inter Medium" panose="020B0502030000000004" pitchFamily="34" charset="0"/>
                <a:cs typeface="Inter Medium" panose="020B0502030000000004" pitchFamily="34" charset="0"/>
              </a:rPr>
              <a:t>1 von 2 </a:t>
            </a:r>
          </a:p>
          <a:p>
            <a:pPr algn="ctr"/>
            <a:r>
              <a:rPr lang="en-US" sz="1800" dirty="0" err="1">
                <a:solidFill>
                  <a:schemeClr val="bg1"/>
                </a:solidFill>
                <a:latin typeface="Arial"/>
                <a:ea typeface="Inter Light" panose="02000403000000020004" pitchFamily="2" charset="0"/>
                <a:cs typeface="Inter Light" panose="02000403000000020004" pitchFamily="2" charset="0"/>
              </a:rPr>
              <a:t>Mitarbeitenden</a:t>
            </a:r>
            <a:r>
              <a:rPr lang="en-US" sz="1800" dirty="0">
                <a:solidFill>
                  <a:schemeClr val="bg1"/>
                </a:solidFill>
                <a:latin typeface="Arial"/>
                <a:ea typeface="Inter Light" panose="02000403000000020004" pitchFamily="2" charset="0"/>
                <a:cs typeface="Inter Light" panose="02000403000000020004" pitchFamily="2" charset="0"/>
              </a:rPr>
              <a:t>, die hybrid </a:t>
            </a:r>
            <a:r>
              <a:rPr lang="en-US" sz="1800" dirty="0" err="1">
                <a:solidFill>
                  <a:schemeClr val="bg1"/>
                </a:solidFill>
                <a:latin typeface="Arial"/>
                <a:ea typeface="Inter Light" panose="02000403000000020004" pitchFamily="2" charset="0"/>
                <a:cs typeface="Inter Light" panose="02000403000000020004" pitchFamily="2" charset="0"/>
              </a:rPr>
              <a:t>oder</a:t>
            </a:r>
            <a:r>
              <a:rPr lang="en-US" sz="1800" dirty="0">
                <a:solidFill>
                  <a:schemeClr val="bg1"/>
                </a:solidFill>
                <a:latin typeface="Arial"/>
                <a:ea typeface="Inter Light" panose="02000403000000020004" pitchFamily="2" charset="0"/>
                <a:cs typeface="Inter Light" panose="02000403000000020004" pitchFamily="2" charset="0"/>
              </a:rPr>
              <a:t> remote </a:t>
            </a:r>
            <a:r>
              <a:rPr lang="en-US" sz="1800" dirty="0" err="1">
                <a:solidFill>
                  <a:schemeClr val="bg1"/>
                </a:solidFill>
                <a:latin typeface="Arial"/>
                <a:ea typeface="Inter Light" panose="02000403000000020004" pitchFamily="2" charset="0"/>
                <a:cs typeface="Inter Light" panose="02000403000000020004" pitchFamily="2" charset="0"/>
              </a:rPr>
              <a:t>arbeiten</a:t>
            </a:r>
            <a:r>
              <a:rPr lang="en-US" sz="1800" dirty="0">
                <a:solidFill>
                  <a:schemeClr val="bg1"/>
                </a:solidFill>
                <a:latin typeface="Arial"/>
                <a:ea typeface="Inter Light" panose="02000403000000020004" pitchFamily="2" charset="0"/>
                <a:cs typeface="Inter Light" panose="02000403000000020004" pitchFamily="2" charset="0"/>
              </a:rPr>
              <a:t>, </a:t>
            </a:r>
            <a:r>
              <a:rPr lang="en-US" sz="1800" dirty="0" err="1">
                <a:solidFill>
                  <a:schemeClr val="bg1"/>
                </a:solidFill>
                <a:latin typeface="Arial"/>
                <a:ea typeface="Inter Light" panose="02000403000000020004" pitchFamily="2" charset="0"/>
                <a:cs typeface="Inter Light" panose="02000403000000020004" pitchFamily="2" charset="0"/>
              </a:rPr>
              <a:t>gibt</a:t>
            </a:r>
            <a:r>
              <a:rPr lang="en-US" sz="1800" dirty="0">
                <a:solidFill>
                  <a:schemeClr val="bg1"/>
                </a:solidFill>
                <a:latin typeface="Arial"/>
                <a:ea typeface="Inter Light" panose="02000403000000020004" pitchFamily="2" charset="0"/>
                <a:cs typeface="Inter Light" panose="02000403000000020004" pitchFamily="2" charset="0"/>
              </a:rPr>
              <a:t> an, </a:t>
            </a:r>
            <a:r>
              <a:rPr lang="en-US" sz="1800" dirty="0" err="1">
                <a:solidFill>
                  <a:schemeClr val="bg1"/>
                </a:solidFill>
                <a:latin typeface="Arial"/>
                <a:ea typeface="Inter Light" panose="02000403000000020004" pitchFamily="2" charset="0"/>
                <a:cs typeface="Inter Light" panose="02000403000000020004" pitchFamily="2" charset="0"/>
              </a:rPr>
              <a:t>dass</a:t>
            </a:r>
            <a:r>
              <a:rPr lang="en-US" sz="1800" dirty="0">
                <a:solidFill>
                  <a:schemeClr val="bg1"/>
                </a:solidFill>
                <a:latin typeface="Arial"/>
                <a:ea typeface="Inter Light" panose="02000403000000020004" pitchFamily="2" charset="0"/>
                <a:cs typeface="Inter Light" panose="02000403000000020004" pitchFamily="2" charset="0"/>
              </a:rPr>
              <a:t> er/</a:t>
            </a:r>
            <a:r>
              <a:rPr lang="en-US" sz="1800" dirty="0" err="1">
                <a:solidFill>
                  <a:schemeClr val="bg1"/>
                </a:solidFill>
                <a:latin typeface="Arial"/>
                <a:ea typeface="Inter Light" panose="02000403000000020004" pitchFamily="2" charset="0"/>
                <a:cs typeface="Inter Light" panose="02000403000000020004" pitchFamily="2" charset="0"/>
              </a:rPr>
              <a:t>sie</a:t>
            </a:r>
            <a:r>
              <a:rPr lang="en-US" sz="1800" dirty="0">
                <a:solidFill>
                  <a:schemeClr val="bg1"/>
                </a:solidFill>
                <a:latin typeface="Arial"/>
                <a:ea typeface="Inter Light" panose="02000403000000020004" pitchFamily="2" charset="0"/>
                <a:cs typeface="Inter Light" panose="02000403000000020004" pitchFamily="2" charset="0"/>
              </a:rPr>
              <a:t> </a:t>
            </a:r>
            <a:r>
              <a:rPr lang="en-US" sz="1800" dirty="0" err="1">
                <a:solidFill>
                  <a:schemeClr val="bg1"/>
                </a:solidFill>
                <a:latin typeface="Arial"/>
                <a:ea typeface="Inter Light" panose="02000403000000020004" pitchFamily="2" charset="0"/>
                <a:cs typeface="Inter Light" panose="02000403000000020004" pitchFamily="2" charset="0"/>
              </a:rPr>
              <a:t>außerhalb</a:t>
            </a:r>
            <a:r>
              <a:rPr lang="en-US" sz="1800" dirty="0">
                <a:solidFill>
                  <a:schemeClr val="bg1"/>
                </a:solidFill>
                <a:latin typeface="Arial"/>
                <a:ea typeface="Inter Light" panose="02000403000000020004" pitchFamily="2" charset="0"/>
                <a:cs typeface="Inter Light" panose="02000403000000020004" pitchFamily="2" charset="0"/>
              </a:rPr>
              <a:t> des </a:t>
            </a:r>
            <a:r>
              <a:rPr lang="en-US" sz="1800" dirty="0" err="1">
                <a:solidFill>
                  <a:schemeClr val="bg1"/>
                </a:solidFill>
                <a:latin typeface="Arial"/>
                <a:ea typeface="Inter Light" panose="02000403000000020004" pitchFamily="2" charset="0"/>
                <a:cs typeface="Inter Light" panose="02000403000000020004" pitchFamily="2" charset="0"/>
              </a:rPr>
              <a:t>Büros</a:t>
            </a:r>
            <a:r>
              <a:rPr lang="en-US" sz="1800" dirty="0">
                <a:solidFill>
                  <a:schemeClr val="bg1"/>
                </a:solidFill>
                <a:latin typeface="Arial"/>
                <a:ea typeface="Inter Light" panose="02000403000000020004" pitchFamily="2" charset="0"/>
                <a:cs typeface="Inter Light" panose="02000403000000020004" pitchFamily="2" charset="0"/>
              </a:rPr>
              <a:t> </a:t>
            </a:r>
            <a:r>
              <a:rPr lang="en-US" sz="1800" dirty="0" err="1">
                <a:solidFill>
                  <a:schemeClr val="bg1"/>
                </a:solidFill>
                <a:latin typeface="Arial"/>
                <a:ea typeface="Inter Light" panose="02000403000000020004" pitchFamily="2" charset="0"/>
                <a:cs typeface="Inter Light" panose="02000403000000020004" pitchFamily="2" charset="0"/>
              </a:rPr>
              <a:t>nicht</a:t>
            </a:r>
            <a:r>
              <a:rPr lang="en-US" sz="1800" dirty="0">
                <a:solidFill>
                  <a:schemeClr val="bg1"/>
                </a:solidFill>
                <a:latin typeface="Arial"/>
                <a:ea typeface="Inter Light" panose="02000403000000020004" pitchFamily="2" charset="0"/>
                <a:cs typeface="Inter Light" panose="02000403000000020004" pitchFamily="2" charset="0"/>
              </a:rPr>
              <a:t> </a:t>
            </a:r>
            <a:r>
              <a:rPr lang="en-US" sz="1800" dirty="0" err="1">
                <a:solidFill>
                  <a:schemeClr val="bg1"/>
                </a:solidFill>
                <a:latin typeface="Arial"/>
                <a:ea typeface="Inter Light" panose="02000403000000020004" pitchFamily="2" charset="0"/>
                <a:cs typeface="Inter Light" panose="02000403000000020004" pitchFamily="2" charset="0"/>
              </a:rPr>
              <a:t>immer</a:t>
            </a:r>
            <a:r>
              <a:rPr lang="en-US" sz="1800" dirty="0">
                <a:solidFill>
                  <a:schemeClr val="bg1"/>
                </a:solidFill>
                <a:latin typeface="Arial"/>
                <a:ea typeface="Inter Light" panose="02000403000000020004" pitchFamily="2" charset="0"/>
                <a:cs typeface="Inter Light" panose="02000403000000020004" pitchFamily="2" charset="0"/>
              </a:rPr>
              <a:t> auf die </a:t>
            </a:r>
            <a:r>
              <a:rPr lang="en-US" sz="1800" dirty="0" err="1">
                <a:solidFill>
                  <a:schemeClr val="bg1"/>
                </a:solidFill>
                <a:latin typeface="Arial"/>
                <a:ea typeface="Inter Light" panose="02000403000000020004" pitchFamily="2" charset="0"/>
                <a:cs typeface="Inter Light" panose="02000403000000020004" pitchFamily="2" charset="0"/>
              </a:rPr>
              <a:t>gleichen</a:t>
            </a:r>
            <a:r>
              <a:rPr lang="en-US" sz="1800" dirty="0">
                <a:solidFill>
                  <a:schemeClr val="bg1"/>
                </a:solidFill>
                <a:latin typeface="Arial"/>
                <a:ea typeface="Inter Light" panose="02000403000000020004" pitchFamily="2" charset="0"/>
                <a:cs typeface="Inter Light" panose="02000403000000020004" pitchFamily="2" charset="0"/>
              </a:rPr>
              <a:t> </a:t>
            </a:r>
            <a:r>
              <a:rPr lang="en-US" sz="1800" dirty="0" err="1">
                <a:solidFill>
                  <a:schemeClr val="bg1"/>
                </a:solidFill>
                <a:latin typeface="Arial"/>
                <a:ea typeface="Inter Light" panose="02000403000000020004" pitchFamily="2" charset="0"/>
                <a:cs typeface="Inter Light" panose="02000403000000020004" pitchFamily="2" charset="0"/>
              </a:rPr>
              <a:t>Arbeitsmittel</a:t>
            </a:r>
            <a:r>
              <a:rPr lang="en-US" sz="1800" dirty="0">
                <a:solidFill>
                  <a:schemeClr val="bg1"/>
                </a:solidFill>
                <a:latin typeface="Arial"/>
                <a:ea typeface="Inter Light" panose="02000403000000020004" pitchFamily="2" charset="0"/>
                <a:cs typeface="Inter Light" panose="02000403000000020004" pitchFamily="2" charset="0"/>
              </a:rPr>
              <a:t> </a:t>
            </a:r>
            <a:r>
              <a:rPr lang="en-US" sz="1800" dirty="0" err="1">
                <a:solidFill>
                  <a:schemeClr val="bg1"/>
                </a:solidFill>
                <a:latin typeface="Arial"/>
                <a:ea typeface="Inter Light" panose="02000403000000020004" pitchFamily="2" charset="0"/>
                <a:cs typeface="Inter Light" panose="02000403000000020004" pitchFamily="2" charset="0"/>
              </a:rPr>
              <a:t>zugreifen</a:t>
            </a:r>
            <a:r>
              <a:rPr lang="en-US" sz="1800" dirty="0">
                <a:solidFill>
                  <a:schemeClr val="bg1"/>
                </a:solidFill>
                <a:latin typeface="Arial"/>
                <a:ea typeface="Inter Light" panose="02000403000000020004" pitchFamily="2" charset="0"/>
                <a:cs typeface="Inter Light" panose="02000403000000020004" pitchFamily="2" charset="0"/>
              </a:rPr>
              <a:t> </a:t>
            </a:r>
            <a:r>
              <a:rPr lang="en-US" sz="1800" dirty="0" err="1">
                <a:solidFill>
                  <a:schemeClr val="bg1"/>
                </a:solidFill>
                <a:latin typeface="Arial"/>
                <a:ea typeface="Inter Light" panose="02000403000000020004" pitchFamily="2" charset="0"/>
                <a:cs typeface="Inter Light" panose="02000403000000020004" pitchFamily="2" charset="0"/>
              </a:rPr>
              <a:t>kann</a:t>
            </a:r>
            <a:r>
              <a:rPr lang="en-US" sz="1800" dirty="0">
                <a:solidFill>
                  <a:schemeClr val="bg1"/>
                </a:solidFill>
                <a:latin typeface="Arial"/>
                <a:ea typeface="Inter Light" panose="02000403000000020004" pitchFamily="2" charset="0"/>
                <a:cs typeface="Inter Light" panose="02000403000000020004" pitchFamily="2" charset="0"/>
              </a:rPr>
              <a:t>. </a:t>
            </a:r>
          </a:p>
        </p:txBody>
      </p:sp>
      <p:pic>
        <p:nvPicPr>
          <p:cNvPr id="17" name="Picture 16">
            <a:extLst>
              <a:ext uri="{FF2B5EF4-FFF2-40B4-BE49-F238E27FC236}">
                <a16:creationId xmlns:a16="http://schemas.microsoft.com/office/drawing/2014/main" id="{451ECACD-490D-4C3D-DBFE-9E68DF398AF4}"/>
              </a:ext>
            </a:extLst>
          </p:cNvPr>
          <p:cNvPicPr>
            <a:picLocks noChangeAspect="1"/>
          </p:cNvPicPr>
          <p:nvPr/>
        </p:nvPicPr>
        <p:blipFill>
          <a:blip r:embed="rId3"/>
          <a:stretch>
            <a:fillRect/>
          </a:stretch>
        </p:blipFill>
        <p:spPr>
          <a:xfrm>
            <a:off x="3678934" y="3277348"/>
            <a:ext cx="664310" cy="574538"/>
          </a:xfrm>
          <a:prstGeom prst="rect">
            <a:avLst/>
          </a:prstGeom>
        </p:spPr>
      </p:pic>
      <p:pic>
        <p:nvPicPr>
          <p:cNvPr id="3" name="Picture 2">
            <a:extLst>
              <a:ext uri="{FF2B5EF4-FFF2-40B4-BE49-F238E27FC236}">
                <a16:creationId xmlns:a16="http://schemas.microsoft.com/office/drawing/2014/main" id="{D2E2AB7C-54FA-9EDF-B739-E1A4ED343D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40286" y="133350"/>
            <a:ext cx="5029200" cy="6591300"/>
          </a:xfrm>
          <a:prstGeom prst="rect">
            <a:avLst/>
          </a:prstGeom>
        </p:spPr>
      </p:pic>
    </p:spTree>
    <p:extLst>
      <p:ext uri="{BB962C8B-B14F-4D97-AF65-F5344CB8AC3E}">
        <p14:creationId xmlns:p14="http://schemas.microsoft.com/office/powerpoint/2010/main" val="1873886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2192000" cy="6858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l="-37" r="-37"/>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latin typeface="Inter Medium" panose="020B0502030000000004" pitchFamily="34" charset="0"/>
            </a:endParaRPr>
          </a:p>
        </p:txBody>
      </p:sp>
      <p:sp>
        <p:nvSpPr>
          <p:cNvPr id="5" name="TextBox 5"/>
          <p:cNvSpPr txBox="1"/>
          <p:nvPr/>
        </p:nvSpPr>
        <p:spPr>
          <a:xfrm>
            <a:off x="337952" y="472120"/>
            <a:ext cx="3896592" cy="2585323"/>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en-US" sz="2400" b="1" spc="-79" dirty="0" err="1">
                <a:solidFill>
                  <a:srgbClr val="FFFFFF"/>
                </a:solidFill>
                <a:latin typeface="Arial"/>
                <a:ea typeface="+mn-lt"/>
                <a:cs typeface="Inter Medium" panose="020B0502030000000004" pitchFamily="34" charset="0"/>
              </a:rPr>
              <a:t>Hohe</a:t>
            </a:r>
            <a:r>
              <a:rPr lang="en-US" sz="2400" b="1" spc="-79" dirty="0">
                <a:solidFill>
                  <a:srgbClr val="FFFFFF"/>
                </a:solidFill>
                <a:latin typeface="Arial"/>
                <a:ea typeface="+mn-lt"/>
                <a:cs typeface="Inter Medium" panose="020B0502030000000004" pitchFamily="34" charset="0"/>
              </a:rPr>
              <a:t> </a:t>
            </a:r>
            <a:r>
              <a:rPr lang="en-US" sz="2400" b="1" spc="-79" dirty="0" err="1">
                <a:solidFill>
                  <a:srgbClr val="FFFFFF"/>
                </a:solidFill>
                <a:latin typeface="Arial"/>
                <a:ea typeface="+mn-lt"/>
                <a:cs typeface="Inter Medium" panose="020B0502030000000004" pitchFamily="34" charset="0"/>
              </a:rPr>
              <a:t>Arbeitsbelastung</a:t>
            </a:r>
            <a:r>
              <a:rPr lang="en-US" sz="2400" b="1" spc="-79" dirty="0">
                <a:solidFill>
                  <a:srgbClr val="FFFFFF"/>
                </a:solidFill>
                <a:latin typeface="Arial"/>
                <a:ea typeface="+mn-lt"/>
                <a:cs typeface="Inter Medium" panose="020B0502030000000004" pitchFamily="34" charset="0"/>
              </a:rPr>
              <a:t>, </a:t>
            </a:r>
            <a:r>
              <a:rPr lang="en-US" sz="2400" b="1" spc="-79" dirty="0" err="1">
                <a:solidFill>
                  <a:srgbClr val="FFFFFF"/>
                </a:solidFill>
                <a:latin typeface="Arial"/>
                <a:ea typeface="+mn-lt"/>
                <a:cs typeface="Inter Medium" panose="020B0502030000000004" pitchFamily="34" charset="0"/>
              </a:rPr>
              <a:t>fehlendes</a:t>
            </a:r>
            <a:r>
              <a:rPr lang="en-US" sz="2400" b="1" spc="-79" dirty="0">
                <a:solidFill>
                  <a:srgbClr val="FFFFFF"/>
                </a:solidFill>
                <a:latin typeface="Arial"/>
                <a:ea typeface="+mn-lt"/>
                <a:cs typeface="Inter Medium" panose="020B0502030000000004" pitchFamily="34" charset="0"/>
              </a:rPr>
              <a:t> Budget und </a:t>
            </a:r>
            <a:r>
              <a:rPr lang="en-US" sz="2400" b="1" spc="-79" dirty="0" err="1">
                <a:solidFill>
                  <a:srgbClr val="FFFFFF"/>
                </a:solidFill>
                <a:latin typeface="Arial"/>
                <a:ea typeface="+mn-lt"/>
                <a:cs typeface="Inter Medium" panose="020B0502030000000004" pitchFamily="34" charset="0"/>
              </a:rPr>
              <a:t>Fachkräftemangel</a:t>
            </a:r>
            <a:r>
              <a:rPr lang="en-US" sz="2400" b="1" spc="-79" dirty="0">
                <a:solidFill>
                  <a:srgbClr val="FFFFFF"/>
                </a:solidFill>
                <a:latin typeface="Arial"/>
                <a:ea typeface="+mn-lt"/>
                <a:cs typeface="Inter Medium" panose="020B0502030000000004" pitchFamily="34" charset="0"/>
              </a:rPr>
              <a:t> </a:t>
            </a:r>
            <a:r>
              <a:rPr lang="en-US" sz="2400" b="1" spc="-79" dirty="0" err="1">
                <a:solidFill>
                  <a:srgbClr val="FFFFFF"/>
                </a:solidFill>
                <a:latin typeface="Arial"/>
                <a:ea typeface="+mn-lt"/>
                <a:cs typeface="Inter Medium" panose="020B0502030000000004" pitchFamily="34" charset="0"/>
              </a:rPr>
              <a:t>hindern</a:t>
            </a:r>
            <a:r>
              <a:rPr lang="en-US" sz="2400" b="1" spc="-79" dirty="0">
                <a:solidFill>
                  <a:srgbClr val="FFFFFF"/>
                </a:solidFill>
                <a:latin typeface="Arial"/>
                <a:ea typeface="+mn-lt"/>
                <a:cs typeface="Inter Medium" panose="020B0502030000000004" pitchFamily="34" charset="0"/>
              </a:rPr>
              <a:t> IT-Teams </a:t>
            </a:r>
            <a:r>
              <a:rPr lang="en-US" sz="2400" b="1" spc="-79" dirty="0" err="1">
                <a:solidFill>
                  <a:srgbClr val="FFFFFF"/>
                </a:solidFill>
                <a:latin typeface="Arial"/>
                <a:ea typeface="+mn-lt"/>
                <a:cs typeface="Inter Medium" panose="020B0502030000000004" pitchFamily="34" charset="0"/>
              </a:rPr>
              <a:t>daran</a:t>
            </a:r>
            <a:r>
              <a:rPr lang="en-US" sz="2400" b="1" spc="-79" dirty="0">
                <a:solidFill>
                  <a:srgbClr val="FFFFFF"/>
                </a:solidFill>
                <a:latin typeface="Arial"/>
                <a:ea typeface="+mn-lt"/>
                <a:cs typeface="Inter Medium" panose="020B0502030000000004" pitchFamily="34" charset="0"/>
              </a:rPr>
              <a:t>, </a:t>
            </a:r>
            <a:r>
              <a:rPr lang="en-US" sz="2400" b="1" spc="-79" dirty="0" err="1">
                <a:solidFill>
                  <a:srgbClr val="FFFFFF"/>
                </a:solidFill>
                <a:latin typeface="Arial"/>
                <a:ea typeface="+mn-lt"/>
                <a:cs typeface="Inter Medium" panose="020B0502030000000004" pitchFamily="34" charset="0"/>
              </a:rPr>
              <a:t>Projekte</a:t>
            </a:r>
            <a:r>
              <a:rPr lang="en-US" sz="2400" b="1" spc="-79" dirty="0">
                <a:solidFill>
                  <a:srgbClr val="FFFFFF"/>
                </a:solidFill>
                <a:latin typeface="Arial"/>
                <a:ea typeface="+mn-lt"/>
                <a:cs typeface="Inter Medium" panose="020B0502030000000004" pitchFamily="34" charset="0"/>
              </a:rPr>
              <a:t> </a:t>
            </a:r>
            <a:r>
              <a:rPr lang="en-US" sz="2400" b="1" spc="-79" dirty="0" err="1">
                <a:solidFill>
                  <a:srgbClr val="FFFFFF"/>
                </a:solidFill>
                <a:latin typeface="Arial"/>
                <a:ea typeface="+mn-lt"/>
                <a:cs typeface="Inter Medium" panose="020B0502030000000004" pitchFamily="34" charset="0"/>
              </a:rPr>
              <a:t>zur</a:t>
            </a:r>
            <a:r>
              <a:rPr lang="en-US" sz="2400" b="1" spc="-79" dirty="0">
                <a:solidFill>
                  <a:srgbClr val="FFFFFF"/>
                </a:solidFill>
                <a:latin typeface="Arial"/>
                <a:ea typeface="+mn-lt"/>
                <a:cs typeface="Inter Medium" panose="020B0502030000000004" pitchFamily="34" charset="0"/>
              </a:rPr>
              <a:t> </a:t>
            </a:r>
            <a:r>
              <a:rPr lang="en-US" sz="2400" b="1" spc="-79" dirty="0" err="1">
                <a:solidFill>
                  <a:srgbClr val="FFFFFF"/>
                </a:solidFill>
                <a:latin typeface="Arial"/>
                <a:ea typeface="+mn-lt"/>
                <a:cs typeface="Inter Medium" panose="020B0502030000000004" pitchFamily="34" charset="0"/>
              </a:rPr>
              <a:t>Verbesserung</a:t>
            </a:r>
            <a:r>
              <a:rPr lang="en-US" sz="2400" b="1" spc="-79" dirty="0">
                <a:solidFill>
                  <a:srgbClr val="FFFFFF"/>
                </a:solidFill>
                <a:latin typeface="Arial"/>
                <a:ea typeface="+mn-lt"/>
                <a:cs typeface="Inter Medium" panose="020B0502030000000004" pitchFamily="34" charset="0"/>
              </a:rPr>
              <a:t> der </a:t>
            </a:r>
            <a:r>
              <a:rPr lang="en-US" sz="2400" b="1" spc="-79" dirty="0" err="1">
                <a:solidFill>
                  <a:srgbClr val="FFFFFF"/>
                </a:solidFill>
                <a:latin typeface="Arial"/>
                <a:ea typeface="+mn-lt"/>
                <a:cs typeface="Inter Medium" panose="020B0502030000000004" pitchFamily="34" charset="0"/>
              </a:rPr>
              <a:t>digitalen</a:t>
            </a:r>
            <a:r>
              <a:rPr lang="en-US" sz="2400" b="1" spc="-79" dirty="0">
                <a:solidFill>
                  <a:srgbClr val="FFFFFF"/>
                </a:solidFill>
                <a:latin typeface="Arial"/>
                <a:ea typeface="+mn-lt"/>
                <a:cs typeface="Inter Medium" panose="020B0502030000000004" pitchFamily="34" charset="0"/>
              </a:rPr>
              <a:t> </a:t>
            </a:r>
            <a:r>
              <a:rPr lang="en-US" sz="2400" b="1" spc="-79" dirty="0" err="1">
                <a:solidFill>
                  <a:srgbClr val="FFFFFF"/>
                </a:solidFill>
                <a:latin typeface="Arial"/>
                <a:ea typeface="+mn-lt"/>
                <a:cs typeface="Inter Medium" panose="020B0502030000000004" pitchFamily="34" charset="0"/>
              </a:rPr>
              <a:t>Mitarbeitererfahrung</a:t>
            </a:r>
            <a:r>
              <a:rPr lang="en-US" sz="2400" b="1" spc="-79" dirty="0">
                <a:solidFill>
                  <a:srgbClr val="FFFFFF"/>
                </a:solidFill>
                <a:latin typeface="Arial"/>
                <a:ea typeface="+mn-lt"/>
                <a:cs typeface="Inter Medium" panose="020B0502030000000004" pitchFamily="34" charset="0"/>
              </a:rPr>
              <a:t> in Gang </a:t>
            </a:r>
            <a:r>
              <a:rPr lang="en-US" sz="2400" b="1" spc="-79" dirty="0" err="1">
                <a:solidFill>
                  <a:srgbClr val="FFFFFF"/>
                </a:solidFill>
                <a:latin typeface="Arial"/>
                <a:ea typeface="+mn-lt"/>
                <a:cs typeface="Inter Medium" panose="020B0502030000000004" pitchFamily="34" charset="0"/>
              </a:rPr>
              <a:t>zu</a:t>
            </a:r>
            <a:r>
              <a:rPr lang="en-US" sz="2400" b="1" spc="-79" dirty="0">
                <a:solidFill>
                  <a:srgbClr val="FFFFFF"/>
                </a:solidFill>
                <a:latin typeface="Arial"/>
                <a:ea typeface="+mn-lt"/>
                <a:cs typeface="Inter Medium" panose="020B0502030000000004" pitchFamily="34" charset="0"/>
              </a:rPr>
              <a:t> </a:t>
            </a:r>
            <a:r>
              <a:rPr lang="en-US" sz="2400" b="1" spc="-79" dirty="0" err="1">
                <a:solidFill>
                  <a:srgbClr val="FFFFFF"/>
                </a:solidFill>
                <a:latin typeface="Arial"/>
                <a:ea typeface="+mn-lt"/>
                <a:cs typeface="Inter Medium" panose="020B0502030000000004" pitchFamily="34" charset="0"/>
              </a:rPr>
              <a:t>bringen</a:t>
            </a:r>
            <a:r>
              <a:rPr lang="en-US" sz="2400" b="1" spc="-79" dirty="0">
                <a:solidFill>
                  <a:srgbClr val="FFFFFF"/>
                </a:solidFill>
                <a:latin typeface="Arial"/>
                <a:ea typeface="+mn-lt"/>
                <a:cs typeface="Inter Medium" panose="020B0502030000000004" pitchFamily="34" charset="0"/>
              </a:rPr>
              <a:t>. </a:t>
            </a:r>
          </a:p>
        </p:txBody>
      </p:sp>
      <p:pic>
        <p:nvPicPr>
          <p:cNvPr id="6" name="Picture 5">
            <a:extLst>
              <a:ext uri="{FF2B5EF4-FFF2-40B4-BE49-F238E27FC236}">
                <a16:creationId xmlns:a16="http://schemas.microsoft.com/office/drawing/2014/main" id="{9853107E-1957-53DD-C7C9-7D2ABF0D60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7571" y="472120"/>
            <a:ext cx="6997503" cy="5799732"/>
          </a:xfrm>
          <a:prstGeom prst="rect">
            <a:avLst/>
          </a:prstGeom>
        </p:spPr>
      </p:pic>
    </p:spTree>
    <p:extLst>
      <p:ext uri="{BB962C8B-B14F-4D97-AF65-F5344CB8AC3E}">
        <p14:creationId xmlns:p14="http://schemas.microsoft.com/office/powerpoint/2010/main" val="22608499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87BC772-2F3D-A020-2EE0-F8B9FF776A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026" y="2192722"/>
            <a:ext cx="7062336" cy="4160235"/>
          </a:xfrm>
          <a:prstGeom prst="rect">
            <a:avLst/>
          </a:prstGeom>
        </p:spPr>
      </p:pic>
      <p:sp>
        <p:nvSpPr>
          <p:cNvPr id="7" name="TextBox 5">
            <a:extLst>
              <a:ext uri="{FF2B5EF4-FFF2-40B4-BE49-F238E27FC236}">
                <a16:creationId xmlns:a16="http://schemas.microsoft.com/office/drawing/2014/main" id="{4E149B75-8E26-D900-258B-954F686B10F6}"/>
              </a:ext>
            </a:extLst>
          </p:cNvPr>
          <p:cNvSpPr txBox="1"/>
          <p:nvPr/>
        </p:nvSpPr>
        <p:spPr>
          <a:xfrm rot="16200000">
            <a:off x="4831874" y="-4979088"/>
            <a:ext cx="2356799" cy="1236345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053"/>
              </a:lnSpc>
            </a:pPr>
            <a:endParaRPr sz="800">
              <a:latin typeface="Inter Medium" panose="020B0502030000000004" pitchFamily="34" charset="0"/>
            </a:endParaRPr>
          </a:p>
        </p:txBody>
      </p:sp>
      <p:sp>
        <p:nvSpPr>
          <p:cNvPr id="8" name="TextBox 7">
            <a:extLst>
              <a:ext uri="{FF2B5EF4-FFF2-40B4-BE49-F238E27FC236}">
                <a16:creationId xmlns:a16="http://schemas.microsoft.com/office/drawing/2014/main" id="{D4CC82CE-3ECA-E27E-3ACD-0BE402C8BDFD}"/>
              </a:ext>
            </a:extLst>
          </p:cNvPr>
          <p:cNvSpPr txBox="1"/>
          <p:nvPr/>
        </p:nvSpPr>
        <p:spPr>
          <a:xfrm>
            <a:off x="370026" y="505043"/>
            <a:ext cx="10842260" cy="1569660"/>
          </a:xfrm>
          <a:prstGeom prst="rect">
            <a:avLst/>
          </a:prstGeom>
          <a:noFill/>
        </p:spPr>
        <p:txBody>
          <a:bodyPr wrap="square" lIns="91440" tIns="45720" rIns="91440" bIns="45720" rtlCol="0" anchor="t">
            <a:spAutoFit/>
          </a:bodyPr>
          <a:lstStyle/>
          <a:p>
            <a:r>
              <a:rPr lang="en-US" sz="2400" b="1" u="none" strike="noStrike" dirty="0" err="1">
                <a:effectLst/>
                <a:latin typeface="Arial"/>
                <a:cs typeface="Inter Medium" panose="020B0502030000000004" pitchFamily="34" charset="0"/>
              </a:rPr>
              <a:t>Durch</a:t>
            </a:r>
            <a:r>
              <a:rPr lang="en-US" sz="2400" b="1" u="none" strike="noStrike" dirty="0">
                <a:effectLst/>
                <a:latin typeface="Arial"/>
                <a:cs typeface="Inter Medium" panose="020B0502030000000004" pitchFamily="34" charset="0"/>
              </a:rPr>
              <a:t> die </a:t>
            </a:r>
            <a:r>
              <a:rPr lang="en-US" sz="2400" b="1" u="none" strike="noStrike" dirty="0" err="1">
                <a:effectLst/>
                <a:latin typeface="Arial"/>
                <a:cs typeface="Inter Medium" panose="020B0502030000000004" pitchFamily="34" charset="0"/>
              </a:rPr>
              <a:t>Priorisierung</a:t>
            </a:r>
            <a:r>
              <a:rPr lang="en-US" sz="2400" b="1" u="none" strike="noStrike" dirty="0">
                <a:effectLst/>
                <a:latin typeface="Arial"/>
                <a:cs typeface="Inter Medium" panose="020B0502030000000004" pitchFamily="34" charset="0"/>
              </a:rPr>
              <a:t> </a:t>
            </a:r>
            <a:r>
              <a:rPr lang="en-US" sz="2400" b="1" u="none" strike="noStrike" dirty="0" err="1">
                <a:effectLst/>
                <a:latin typeface="Arial"/>
                <a:cs typeface="Inter Medium" panose="020B0502030000000004" pitchFamily="34" charset="0"/>
              </a:rPr>
              <a:t>digitaler</a:t>
            </a:r>
            <a:r>
              <a:rPr lang="en-US" sz="2400" b="1" u="none" strike="noStrike" dirty="0">
                <a:effectLst/>
                <a:latin typeface="Arial"/>
                <a:cs typeface="Inter Medium" panose="020B0502030000000004" pitchFamily="34" charset="0"/>
              </a:rPr>
              <a:t> </a:t>
            </a:r>
            <a:r>
              <a:rPr lang="en-US" sz="2400" b="1" u="none" strike="noStrike" dirty="0" err="1">
                <a:effectLst/>
                <a:latin typeface="Arial"/>
                <a:cs typeface="Inter Medium" panose="020B0502030000000004" pitchFamily="34" charset="0"/>
              </a:rPr>
              <a:t>Mitarbeitererfahrungen</a:t>
            </a:r>
            <a:r>
              <a:rPr lang="en-US" sz="2400" b="1" u="none" strike="noStrike" dirty="0">
                <a:effectLst/>
                <a:latin typeface="Arial"/>
                <a:cs typeface="Inter Medium" panose="020B0502030000000004" pitchFamily="34" charset="0"/>
              </a:rPr>
              <a:t> </a:t>
            </a:r>
            <a:r>
              <a:rPr lang="en-US" sz="2400" b="1" u="none" strike="noStrike" dirty="0" err="1">
                <a:effectLst/>
                <a:latin typeface="Arial"/>
                <a:cs typeface="Inter Medium" panose="020B0502030000000004" pitchFamily="34" charset="0"/>
              </a:rPr>
              <a:t>erhalten</a:t>
            </a:r>
            <a:r>
              <a:rPr lang="en-US" sz="2400" b="1" u="none" strike="noStrike" dirty="0">
                <a:effectLst/>
                <a:latin typeface="Arial"/>
                <a:cs typeface="Inter Medium" panose="020B0502030000000004" pitchFamily="34" charset="0"/>
              </a:rPr>
              <a:t> CIOs </a:t>
            </a:r>
            <a:r>
              <a:rPr lang="en-US" sz="2400" b="1" u="none" strike="noStrike" dirty="0" err="1">
                <a:effectLst/>
                <a:latin typeface="Arial"/>
                <a:cs typeface="Inter Medium" panose="020B0502030000000004" pitchFamily="34" charset="0"/>
              </a:rPr>
              <a:t>eine</a:t>
            </a:r>
            <a:r>
              <a:rPr lang="en-US" sz="2400" b="1" u="none" strike="noStrike" dirty="0">
                <a:effectLst/>
                <a:latin typeface="Arial"/>
                <a:cs typeface="Inter Medium" panose="020B0502030000000004" pitchFamily="34" charset="0"/>
              </a:rPr>
              <a:t> </a:t>
            </a:r>
            <a:r>
              <a:rPr lang="en-US" sz="2400" b="1" u="none" strike="noStrike" dirty="0" err="1">
                <a:effectLst/>
                <a:latin typeface="Arial"/>
                <a:cs typeface="Inter Medium" panose="020B0502030000000004" pitchFamily="34" charset="0"/>
              </a:rPr>
              <a:t>strategischere</a:t>
            </a:r>
            <a:r>
              <a:rPr lang="en-US" sz="2400" b="1" u="none" strike="noStrike" dirty="0">
                <a:effectLst/>
                <a:latin typeface="Arial"/>
                <a:cs typeface="Inter Medium" panose="020B0502030000000004" pitchFamily="34" charset="0"/>
              </a:rPr>
              <a:t> Rolle – die IT-</a:t>
            </a:r>
            <a:r>
              <a:rPr lang="en-US" sz="2400" b="1" u="none" strike="noStrike" dirty="0" err="1">
                <a:effectLst/>
                <a:latin typeface="Arial"/>
                <a:cs typeface="Inter Medium" panose="020B0502030000000004" pitchFamily="34" charset="0"/>
              </a:rPr>
              <a:t>Abteilung</a:t>
            </a:r>
            <a:r>
              <a:rPr lang="en-US" sz="2400" b="1" u="none" strike="noStrike" dirty="0">
                <a:effectLst/>
                <a:latin typeface="Arial"/>
                <a:cs typeface="Inter Medium" panose="020B0502030000000004" pitchFamily="34" charset="0"/>
              </a:rPr>
              <a:t> </a:t>
            </a:r>
            <a:r>
              <a:rPr lang="en-US" sz="2400" b="1" u="none" strike="noStrike" dirty="0" err="1">
                <a:effectLst/>
                <a:latin typeface="Arial"/>
                <a:cs typeface="Inter Medium" panose="020B0502030000000004" pitchFamily="34" charset="0"/>
              </a:rPr>
              <a:t>kann</a:t>
            </a:r>
            <a:r>
              <a:rPr lang="en-US" sz="2400" b="1" u="none" strike="noStrike" dirty="0">
                <a:effectLst/>
                <a:latin typeface="Arial"/>
                <a:cs typeface="Inter Medium" panose="020B0502030000000004" pitchFamily="34" charset="0"/>
              </a:rPr>
              <a:t> </a:t>
            </a:r>
            <a:r>
              <a:rPr lang="en-US" sz="2400" b="1" u="none" strike="noStrike" dirty="0" err="1">
                <a:effectLst/>
                <a:latin typeface="Arial"/>
                <a:cs typeface="Inter Medium" panose="020B0502030000000004" pitchFamily="34" charset="0"/>
              </a:rPr>
              <a:t>sich</a:t>
            </a:r>
            <a:r>
              <a:rPr lang="en-US" sz="2400" b="1" u="none" strike="noStrike" dirty="0">
                <a:effectLst/>
                <a:latin typeface="Arial"/>
                <a:cs typeface="Inter Medium" panose="020B0502030000000004" pitchFamily="34" charset="0"/>
              </a:rPr>
              <a:t> auf </a:t>
            </a:r>
            <a:r>
              <a:rPr lang="en-US" sz="2400" b="1" u="none" strike="noStrike" dirty="0" err="1">
                <a:effectLst/>
                <a:latin typeface="Arial"/>
                <a:cs typeface="Inter Medium" panose="020B0502030000000004" pitchFamily="34" charset="0"/>
              </a:rPr>
              <a:t>Innovationen</a:t>
            </a:r>
            <a:r>
              <a:rPr lang="en-US" sz="2400" b="1" u="none" strike="noStrike" dirty="0">
                <a:effectLst/>
                <a:latin typeface="Arial"/>
                <a:cs typeface="Inter Medium" panose="020B0502030000000004" pitchFamily="34" charset="0"/>
              </a:rPr>
              <a:t> </a:t>
            </a:r>
            <a:r>
              <a:rPr lang="en-US" sz="2400" b="1" u="none" strike="noStrike" dirty="0" err="1">
                <a:effectLst/>
                <a:latin typeface="Arial"/>
                <a:cs typeface="Inter Medium" panose="020B0502030000000004" pitchFamily="34" charset="0"/>
              </a:rPr>
              <a:t>konzentrieren</a:t>
            </a:r>
            <a:r>
              <a:rPr lang="en-US" sz="2400" b="1" u="none" strike="noStrike" dirty="0">
                <a:effectLst/>
                <a:latin typeface="Arial"/>
                <a:cs typeface="Inter Medium" panose="020B0502030000000004" pitchFamily="34" charset="0"/>
              </a:rPr>
              <a:t> und die </a:t>
            </a:r>
            <a:r>
              <a:rPr lang="en-US" sz="2400" b="1" u="none" strike="noStrike" dirty="0" err="1">
                <a:solidFill>
                  <a:srgbClr val="CF1135"/>
                </a:solidFill>
                <a:effectLst/>
                <a:latin typeface="Arial"/>
                <a:cs typeface="Inter Medium" panose="020B0502030000000004" pitchFamily="34" charset="0"/>
              </a:rPr>
              <a:t>Produktivität</a:t>
            </a:r>
            <a:r>
              <a:rPr lang="en-US" sz="2400" b="1" u="none" strike="noStrike" dirty="0">
                <a:effectLst/>
                <a:latin typeface="Arial"/>
                <a:cs typeface="Inter Medium" panose="020B0502030000000004" pitchFamily="34" charset="0"/>
              </a:rPr>
              <a:t>, </a:t>
            </a:r>
            <a:r>
              <a:rPr lang="en-US" sz="2400" b="1" u="none" strike="noStrike" dirty="0" err="1">
                <a:solidFill>
                  <a:srgbClr val="CF1135"/>
                </a:solidFill>
                <a:effectLst/>
                <a:latin typeface="Arial"/>
                <a:cs typeface="Inter Medium" panose="020B0502030000000004" pitchFamily="34" charset="0"/>
              </a:rPr>
              <a:t>Bindung</a:t>
            </a:r>
            <a:r>
              <a:rPr lang="en-US" sz="2400" b="1" u="none" strike="noStrike" dirty="0">
                <a:effectLst/>
                <a:latin typeface="Arial"/>
                <a:cs typeface="Inter Medium" panose="020B0502030000000004" pitchFamily="34" charset="0"/>
              </a:rPr>
              <a:t> und </a:t>
            </a:r>
            <a:r>
              <a:rPr lang="en-US" sz="2400" b="1" u="none" strike="noStrike" dirty="0" err="1">
                <a:solidFill>
                  <a:srgbClr val="CF1135"/>
                </a:solidFill>
                <a:effectLst/>
                <a:latin typeface="Arial"/>
                <a:cs typeface="Inter Medium" panose="020B0502030000000004" pitchFamily="34" charset="0"/>
              </a:rPr>
              <a:t>Zufriedenheit</a:t>
            </a:r>
            <a:r>
              <a:rPr lang="en-US" sz="2400" b="1" u="none" strike="noStrike" dirty="0">
                <a:effectLst/>
                <a:latin typeface="Arial"/>
                <a:cs typeface="Inter Medium" panose="020B0502030000000004" pitchFamily="34" charset="0"/>
              </a:rPr>
              <a:t> der </a:t>
            </a:r>
            <a:r>
              <a:rPr lang="en-US" sz="2400" b="1" u="none" strike="noStrike" dirty="0" err="1">
                <a:effectLst/>
                <a:latin typeface="Arial"/>
                <a:cs typeface="Inter Medium" panose="020B0502030000000004" pitchFamily="34" charset="0"/>
              </a:rPr>
              <a:t>Mitarbeitenden</a:t>
            </a:r>
            <a:r>
              <a:rPr lang="en-US" sz="2400" b="1" u="none" strike="noStrike" dirty="0">
                <a:effectLst/>
                <a:latin typeface="Arial"/>
                <a:cs typeface="Inter Medium" panose="020B0502030000000004" pitchFamily="34" charset="0"/>
              </a:rPr>
              <a:t> </a:t>
            </a:r>
            <a:r>
              <a:rPr lang="en-US" sz="2400" b="1" u="none" strike="noStrike" dirty="0" err="1">
                <a:effectLst/>
                <a:latin typeface="Arial"/>
                <a:cs typeface="Inter Medium" panose="020B0502030000000004" pitchFamily="34" charset="0"/>
              </a:rPr>
              <a:t>im</a:t>
            </a:r>
            <a:r>
              <a:rPr lang="en-US" sz="2400" b="1" u="none" strike="noStrike" dirty="0">
                <a:effectLst/>
                <a:latin typeface="Arial"/>
                <a:cs typeface="Inter Medium" panose="020B0502030000000004" pitchFamily="34" charset="0"/>
              </a:rPr>
              <a:t> </a:t>
            </a:r>
            <a:r>
              <a:rPr lang="en-US" sz="2400" b="1" u="none" strike="noStrike" dirty="0" err="1">
                <a:effectLst/>
                <a:latin typeface="Arial"/>
                <a:cs typeface="Inter Medium" panose="020B0502030000000004" pitchFamily="34" charset="0"/>
              </a:rPr>
              <a:t>gesamten</a:t>
            </a:r>
            <a:r>
              <a:rPr lang="en-US" sz="2400" b="1" u="none" strike="noStrike" dirty="0">
                <a:effectLst/>
                <a:latin typeface="Arial"/>
                <a:cs typeface="Inter Medium" panose="020B0502030000000004" pitchFamily="34" charset="0"/>
              </a:rPr>
              <a:t> </a:t>
            </a:r>
            <a:r>
              <a:rPr lang="en-US" sz="2400" b="1" u="none" strike="noStrike" dirty="0" err="1">
                <a:effectLst/>
                <a:latin typeface="Arial"/>
                <a:cs typeface="Inter Medium" panose="020B0502030000000004" pitchFamily="34" charset="0"/>
              </a:rPr>
              <a:t>Unternehmen</a:t>
            </a:r>
            <a:r>
              <a:rPr lang="en-US" sz="2400" b="1" u="none" strike="noStrike" dirty="0">
                <a:effectLst/>
                <a:latin typeface="Arial"/>
                <a:cs typeface="Inter Medium" panose="020B0502030000000004" pitchFamily="34" charset="0"/>
              </a:rPr>
              <a:t> </a:t>
            </a:r>
            <a:r>
              <a:rPr lang="en-US" sz="2400" b="1" u="none" strike="noStrike" dirty="0" err="1">
                <a:effectLst/>
                <a:latin typeface="Arial"/>
                <a:cs typeface="Inter Medium" panose="020B0502030000000004" pitchFamily="34" charset="0"/>
              </a:rPr>
              <a:t>steigern</a:t>
            </a:r>
            <a:r>
              <a:rPr lang="en-US" sz="2400" b="1" u="none" strike="noStrike" dirty="0">
                <a:effectLst/>
                <a:latin typeface="Arial"/>
                <a:cs typeface="Inter Medium" panose="020B0502030000000004" pitchFamily="34" charset="0"/>
              </a:rPr>
              <a:t>. </a:t>
            </a:r>
          </a:p>
        </p:txBody>
      </p:sp>
      <p:sp>
        <p:nvSpPr>
          <p:cNvPr id="13" name="Oval 12">
            <a:extLst>
              <a:ext uri="{FF2B5EF4-FFF2-40B4-BE49-F238E27FC236}">
                <a16:creationId xmlns:a16="http://schemas.microsoft.com/office/drawing/2014/main" id="{7E1A682C-26AB-2B1E-DA24-86AC082F9B05}"/>
              </a:ext>
            </a:extLst>
          </p:cNvPr>
          <p:cNvSpPr/>
          <p:nvPr/>
        </p:nvSpPr>
        <p:spPr>
          <a:xfrm>
            <a:off x="7692025" y="2363959"/>
            <a:ext cx="3722915" cy="3722915"/>
          </a:xfrm>
          <a:prstGeom prst="ellipse">
            <a:avLst/>
          </a:prstGeom>
          <a:solidFill>
            <a:srgbClr val="9F0C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62B13F59-D008-5504-9DE6-1DD7F195C47B}"/>
              </a:ext>
            </a:extLst>
          </p:cNvPr>
          <p:cNvSpPr txBox="1"/>
          <p:nvPr/>
        </p:nvSpPr>
        <p:spPr>
          <a:xfrm>
            <a:off x="8060341" y="3617770"/>
            <a:ext cx="2977877"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800" dirty="0">
                <a:solidFill>
                  <a:schemeClr val="bg1"/>
                </a:solidFill>
                <a:latin typeface="Arial"/>
                <a:cs typeface="Arial"/>
              </a:rPr>
              <a:t>der </a:t>
            </a:r>
            <a:r>
              <a:rPr lang="en-US" sz="1800" dirty="0" err="1">
                <a:solidFill>
                  <a:schemeClr val="bg1"/>
                </a:solidFill>
                <a:latin typeface="Arial"/>
                <a:cs typeface="Arial"/>
              </a:rPr>
              <a:t>Führungskräfte</a:t>
            </a:r>
            <a:r>
              <a:rPr lang="en-US" sz="1800" dirty="0">
                <a:solidFill>
                  <a:schemeClr val="bg1"/>
                </a:solidFill>
                <a:latin typeface="Arial"/>
                <a:cs typeface="Arial"/>
              </a:rPr>
              <a:t> </a:t>
            </a:r>
            <a:r>
              <a:rPr lang="en-US" sz="1800" dirty="0" err="1">
                <a:solidFill>
                  <a:schemeClr val="bg1"/>
                </a:solidFill>
                <a:latin typeface="Arial"/>
                <a:cs typeface="Arial"/>
              </a:rPr>
              <a:t>geben</a:t>
            </a:r>
            <a:r>
              <a:rPr lang="en-US" sz="1800" dirty="0">
                <a:solidFill>
                  <a:schemeClr val="bg1"/>
                </a:solidFill>
                <a:latin typeface="Arial"/>
                <a:cs typeface="Arial"/>
              </a:rPr>
              <a:t> an, </a:t>
            </a:r>
            <a:r>
              <a:rPr lang="en-US" sz="1800" dirty="0" err="1">
                <a:solidFill>
                  <a:schemeClr val="bg1"/>
                </a:solidFill>
                <a:latin typeface="Arial"/>
                <a:cs typeface="Arial"/>
              </a:rPr>
              <a:t>dass</a:t>
            </a:r>
            <a:r>
              <a:rPr lang="en-US" sz="1800" dirty="0">
                <a:solidFill>
                  <a:schemeClr val="bg1"/>
                </a:solidFill>
                <a:latin typeface="Arial"/>
                <a:cs typeface="Arial"/>
              </a:rPr>
              <a:t> die </a:t>
            </a:r>
            <a:r>
              <a:rPr lang="en-US" sz="1800" dirty="0" err="1">
                <a:solidFill>
                  <a:schemeClr val="bg1"/>
                </a:solidFill>
                <a:latin typeface="Arial"/>
                <a:cs typeface="Arial"/>
              </a:rPr>
              <a:t>Fokussierung</a:t>
            </a:r>
            <a:r>
              <a:rPr lang="en-US" sz="1800" dirty="0">
                <a:solidFill>
                  <a:schemeClr val="bg1"/>
                </a:solidFill>
                <a:latin typeface="Arial"/>
                <a:cs typeface="Arial"/>
              </a:rPr>
              <a:t> auf die </a:t>
            </a:r>
            <a:r>
              <a:rPr lang="en-US" sz="1800" dirty="0" err="1">
                <a:solidFill>
                  <a:schemeClr val="bg1"/>
                </a:solidFill>
                <a:latin typeface="Arial"/>
                <a:cs typeface="Arial"/>
              </a:rPr>
              <a:t>digitale</a:t>
            </a:r>
            <a:r>
              <a:rPr lang="en-US" sz="1800" dirty="0">
                <a:solidFill>
                  <a:schemeClr val="bg1"/>
                </a:solidFill>
                <a:latin typeface="Arial"/>
                <a:cs typeface="Arial"/>
              </a:rPr>
              <a:t> </a:t>
            </a:r>
            <a:r>
              <a:rPr lang="en-US" sz="1800" dirty="0" err="1">
                <a:solidFill>
                  <a:schemeClr val="bg1"/>
                </a:solidFill>
                <a:latin typeface="Arial"/>
                <a:cs typeface="Arial"/>
              </a:rPr>
              <a:t>Mitarbeitererfahrung</a:t>
            </a:r>
            <a:r>
              <a:rPr lang="en-US" sz="1800" dirty="0">
                <a:solidFill>
                  <a:schemeClr val="bg1"/>
                </a:solidFill>
                <a:latin typeface="Arial"/>
                <a:cs typeface="Arial"/>
              </a:rPr>
              <a:t> dem CIO </a:t>
            </a:r>
            <a:r>
              <a:rPr lang="en-US" sz="1800" dirty="0" err="1">
                <a:solidFill>
                  <a:schemeClr val="bg1"/>
                </a:solidFill>
                <a:latin typeface="Arial"/>
                <a:cs typeface="Arial"/>
              </a:rPr>
              <a:t>eine</a:t>
            </a:r>
            <a:r>
              <a:rPr lang="en-US" sz="1800" dirty="0">
                <a:solidFill>
                  <a:schemeClr val="bg1"/>
                </a:solidFill>
                <a:latin typeface="Arial"/>
                <a:cs typeface="Arial"/>
              </a:rPr>
              <a:t> </a:t>
            </a:r>
            <a:r>
              <a:rPr lang="en-US" sz="1800" dirty="0" err="1">
                <a:solidFill>
                  <a:schemeClr val="bg1"/>
                </a:solidFill>
                <a:latin typeface="Arial"/>
                <a:cs typeface="Arial"/>
              </a:rPr>
              <a:t>strategischere</a:t>
            </a:r>
            <a:r>
              <a:rPr lang="en-US" sz="1800" dirty="0">
                <a:solidFill>
                  <a:schemeClr val="bg1"/>
                </a:solidFill>
                <a:latin typeface="Arial"/>
                <a:cs typeface="Arial"/>
              </a:rPr>
              <a:t> Rolle </a:t>
            </a:r>
            <a:r>
              <a:rPr lang="en-US" sz="1800" dirty="0" err="1">
                <a:solidFill>
                  <a:schemeClr val="bg1"/>
                </a:solidFill>
                <a:latin typeface="Arial"/>
                <a:cs typeface="Arial"/>
              </a:rPr>
              <a:t>im</a:t>
            </a:r>
            <a:r>
              <a:rPr lang="en-US" sz="1800" dirty="0">
                <a:solidFill>
                  <a:schemeClr val="bg1"/>
                </a:solidFill>
                <a:latin typeface="Arial"/>
                <a:cs typeface="Arial"/>
              </a:rPr>
              <a:t> </a:t>
            </a:r>
            <a:r>
              <a:rPr lang="en-US" sz="1800" dirty="0" err="1">
                <a:solidFill>
                  <a:schemeClr val="bg1"/>
                </a:solidFill>
                <a:latin typeface="Arial"/>
                <a:cs typeface="Arial"/>
              </a:rPr>
              <a:t>Unternehmen</a:t>
            </a:r>
            <a:r>
              <a:rPr lang="en-US" sz="1800" dirty="0">
                <a:solidFill>
                  <a:schemeClr val="bg1"/>
                </a:solidFill>
                <a:latin typeface="Arial"/>
                <a:cs typeface="Arial"/>
              </a:rPr>
              <a:t> </a:t>
            </a:r>
            <a:r>
              <a:rPr lang="en-US" sz="1800" dirty="0" err="1">
                <a:solidFill>
                  <a:schemeClr val="bg1"/>
                </a:solidFill>
                <a:latin typeface="Arial"/>
                <a:cs typeface="Arial"/>
              </a:rPr>
              <a:t>verschafft</a:t>
            </a:r>
            <a:r>
              <a:rPr lang="en-US" sz="1800" dirty="0">
                <a:solidFill>
                  <a:schemeClr val="bg1"/>
                </a:solidFill>
                <a:latin typeface="Arial"/>
                <a:cs typeface="Arial"/>
              </a:rPr>
              <a:t>.</a:t>
            </a:r>
            <a:endParaRPr lang="en-US" dirty="0">
              <a:solidFill>
                <a:schemeClr val="bg1"/>
              </a:solidFill>
              <a:latin typeface="Arial"/>
              <a:ea typeface="Inter Light" panose="02000403000000020004" pitchFamily="2" charset="0"/>
              <a:cs typeface="Arial"/>
            </a:endParaRPr>
          </a:p>
        </p:txBody>
      </p:sp>
      <p:sp>
        <p:nvSpPr>
          <p:cNvPr id="21" name="TextBox 20">
            <a:extLst>
              <a:ext uri="{FF2B5EF4-FFF2-40B4-BE49-F238E27FC236}">
                <a16:creationId xmlns:a16="http://schemas.microsoft.com/office/drawing/2014/main" id="{35A15D71-37FC-ECF7-9FEB-84321F23A8F7}"/>
              </a:ext>
            </a:extLst>
          </p:cNvPr>
          <p:cNvSpPr txBox="1"/>
          <p:nvPr/>
        </p:nvSpPr>
        <p:spPr>
          <a:xfrm>
            <a:off x="8125551" y="2732623"/>
            <a:ext cx="2847459" cy="830997"/>
          </a:xfrm>
          <a:prstGeom prst="rect">
            <a:avLst/>
          </a:prstGeom>
          <a:noFill/>
        </p:spPr>
        <p:txBody>
          <a:bodyPr wrap="square" lIns="91440" tIns="45720" rIns="91440" bIns="45720" anchor="t">
            <a:spAutoFit/>
          </a:bodyPr>
          <a:lstStyle/>
          <a:p>
            <a:pPr algn="ctr"/>
            <a:r>
              <a:rPr lang="en-US" sz="4800" b="1" dirty="0">
                <a:solidFill>
                  <a:schemeClr val="bg1"/>
                </a:solidFill>
                <a:latin typeface="Arial"/>
                <a:ea typeface="+mn-lt"/>
                <a:cs typeface="+mn-lt"/>
              </a:rPr>
              <a:t>72 % </a:t>
            </a:r>
            <a:endParaRPr lang="en-US" sz="4800" b="1" dirty="0">
              <a:solidFill>
                <a:schemeClr val="bg1"/>
              </a:solidFill>
              <a:latin typeface="Arial"/>
              <a:cs typeface="Arial"/>
            </a:endParaRPr>
          </a:p>
        </p:txBody>
      </p:sp>
    </p:spTree>
    <p:extLst>
      <p:ext uri="{BB962C8B-B14F-4D97-AF65-F5344CB8AC3E}">
        <p14:creationId xmlns:p14="http://schemas.microsoft.com/office/powerpoint/2010/main" val="39040900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9463606-8D7C-28B8-568D-40F60F9D989D}"/>
              </a:ext>
            </a:extLst>
          </p:cNvPr>
          <p:cNvSpPr txBox="1">
            <a:spLocks/>
          </p:cNvSpPr>
          <p:nvPr/>
        </p:nvSpPr>
        <p:spPr>
          <a:xfrm>
            <a:off x="533671" y="705349"/>
            <a:ext cx="4615272" cy="4552451"/>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spcBef>
                <a:spcPct val="0"/>
              </a:spcBef>
            </a:pPr>
            <a:r>
              <a:rPr lang="en-US" sz="3600" b="1" spc="-168" dirty="0" err="1">
                <a:solidFill>
                  <a:schemeClr val="bg1"/>
                </a:solidFill>
                <a:latin typeface="Arial"/>
                <a:ea typeface="Inter Medium" panose="020B0502030000000004" pitchFamily="34" charset="0"/>
                <a:cs typeface="Inter Medium" panose="020B0502030000000004" pitchFamily="34" charset="0"/>
              </a:rPr>
              <a:t>Diskussions</a:t>
            </a:r>
            <a:r>
              <a:rPr lang="en-US" sz="3600" b="1" spc="-168" dirty="0">
                <a:solidFill>
                  <a:schemeClr val="bg1"/>
                </a:solidFill>
                <a:latin typeface="Arial"/>
                <a:ea typeface="Inter Medium" panose="020B0502030000000004" pitchFamily="34" charset="0"/>
                <a:cs typeface="Inter Medium" panose="020B0502030000000004" pitchFamily="34" charset="0"/>
              </a:rPr>
              <a:t>-</a:t>
            </a:r>
            <a:br>
              <a:rPr lang="en-US" sz="3600" b="1" spc="-168" dirty="0">
                <a:solidFill>
                  <a:schemeClr val="bg1"/>
                </a:solidFill>
                <a:latin typeface="Arial"/>
                <a:ea typeface="Inter Medium" panose="020B0502030000000004" pitchFamily="34" charset="0"/>
                <a:cs typeface="Inter Medium" panose="020B0502030000000004" pitchFamily="34" charset="0"/>
              </a:rPr>
            </a:br>
            <a:r>
              <a:rPr lang="en-US" sz="3600" b="1" spc="-168" dirty="0" err="1">
                <a:solidFill>
                  <a:schemeClr val="bg1"/>
                </a:solidFill>
                <a:latin typeface="Arial"/>
                <a:ea typeface="Inter Medium" panose="020B0502030000000004" pitchFamily="34" charset="0"/>
                <a:cs typeface="Inter Medium" panose="020B0502030000000004" pitchFamily="34" charset="0"/>
              </a:rPr>
              <a:t>leitfaden</a:t>
            </a:r>
            <a:r>
              <a:rPr lang="en-US" sz="3600" b="1" spc="-168" dirty="0">
                <a:solidFill>
                  <a:schemeClr val="bg1"/>
                </a:solidFill>
                <a:latin typeface="Arial"/>
                <a:ea typeface="Inter Medium" panose="020B0502030000000004" pitchFamily="34" charset="0"/>
                <a:cs typeface="Inter Medium" panose="020B0502030000000004" pitchFamily="34" charset="0"/>
              </a:rPr>
              <a:t>:</a:t>
            </a:r>
          </a:p>
          <a:p>
            <a:pPr>
              <a:spcBef>
                <a:spcPct val="0"/>
              </a:spcBef>
            </a:pPr>
            <a:endParaRPr lang="en-US" sz="1800" dirty="0">
              <a:solidFill>
                <a:schemeClr val="bg1"/>
              </a:solidFill>
              <a:latin typeface="Inter Light" panose="02000403000000020004" pitchFamily="2" charset="0"/>
              <a:ea typeface="Inter Light" panose="02000403000000020004" pitchFamily="2" charset="0"/>
              <a:cs typeface="Inter Light" panose="02000403000000020004" pitchFamily="2" charset="0"/>
            </a:endParaRPr>
          </a:p>
          <a:p>
            <a:pPr>
              <a:spcBef>
                <a:spcPct val="0"/>
              </a:spcBef>
            </a:pPr>
            <a:r>
              <a:rPr lang="en-US" sz="1800" dirty="0" err="1">
                <a:solidFill>
                  <a:schemeClr val="bg1"/>
                </a:solidFill>
                <a:latin typeface="Arial"/>
                <a:ea typeface="Inter Light" panose="02000403000000020004" pitchFamily="2" charset="0"/>
                <a:cs typeface="Inter Light" panose="02000403000000020004" pitchFamily="2" charset="0"/>
              </a:rPr>
              <a:t>Fragen</a:t>
            </a:r>
            <a:r>
              <a:rPr lang="en-US" sz="1800" dirty="0">
                <a:solidFill>
                  <a:schemeClr val="bg1"/>
                </a:solidFill>
                <a:latin typeface="Arial"/>
                <a:ea typeface="Inter Light" panose="02000403000000020004" pitchFamily="2" charset="0"/>
                <a:cs typeface="Inter Light" panose="02000403000000020004" pitchFamily="2" charset="0"/>
              </a:rPr>
              <a:t> </a:t>
            </a:r>
            <a:r>
              <a:rPr lang="en-US" sz="1800" dirty="0" err="1">
                <a:solidFill>
                  <a:schemeClr val="bg1"/>
                </a:solidFill>
                <a:latin typeface="Arial"/>
                <a:ea typeface="Inter Light" panose="02000403000000020004" pitchFamily="2" charset="0"/>
                <a:cs typeface="Inter Light" panose="02000403000000020004" pitchFamily="2" charset="0"/>
              </a:rPr>
              <a:t>zur</a:t>
            </a:r>
            <a:r>
              <a:rPr lang="en-US" sz="1800" dirty="0">
                <a:solidFill>
                  <a:schemeClr val="bg1"/>
                </a:solidFill>
                <a:latin typeface="Arial"/>
                <a:ea typeface="Inter Light" panose="02000403000000020004" pitchFamily="2" charset="0"/>
                <a:cs typeface="Inter Light" panose="02000403000000020004" pitchFamily="2" charset="0"/>
              </a:rPr>
              <a:t> </a:t>
            </a:r>
            <a:r>
              <a:rPr lang="en-US" sz="1800" dirty="0" err="1">
                <a:solidFill>
                  <a:schemeClr val="bg1"/>
                </a:solidFill>
                <a:latin typeface="Arial"/>
                <a:ea typeface="Inter Light" panose="02000403000000020004" pitchFamily="2" charset="0"/>
                <a:cs typeface="Inter Light" panose="02000403000000020004" pitchFamily="2" charset="0"/>
              </a:rPr>
              <a:t>Bewertung</a:t>
            </a:r>
            <a:r>
              <a:rPr lang="en-US" sz="1800" dirty="0">
                <a:solidFill>
                  <a:schemeClr val="bg1"/>
                </a:solidFill>
                <a:latin typeface="Arial"/>
                <a:ea typeface="Inter Light" panose="02000403000000020004" pitchFamily="2" charset="0"/>
                <a:cs typeface="Inter Light" panose="02000403000000020004" pitchFamily="2" charset="0"/>
              </a:rPr>
              <a:t> von Best Practices für die </a:t>
            </a:r>
            <a:r>
              <a:rPr lang="en-US" sz="1800" dirty="0" err="1">
                <a:solidFill>
                  <a:schemeClr val="bg1"/>
                </a:solidFill>
                <a:latin typeface="Arial"/>
                <a:ea typeface="Inter Light" panose="02000403000000020004" pitchFamily="2" charset="0"/>
                <a:cs typeface="Inter Light" panose="02000403000000020004" pitchFamily="2" charset="0"/>
              </a:rPr>
              <a:t>digitale</a:t>
            </a:r>
            <a:r>
              <a:rPr lang="en-US" sz="1800" dirty="0">
                <a:solidFill>
                  <a:schemeClr val="bg1"/>
                </a:solidFill>
                <a:latin typeface="Arial"/>
                <a:ea typeface="Inter Light" panose="02000403000000020004" pitchFamily="2" charset="0"/>
                <a:cs typeface="Inter Light" panose="02000403000000020004" pitchFamily="2" charset="0"/>
              </a:rPr>
              <a:t> Mitarbeiter-</a:t>
            </a:r>
            <a:r>
              <a:rPr lang="en-US" sz="1800" dirty="0" err="1">
                <a:solidFill>
                  <a:schemeClr val="bg1"/>
                </a:solidFill>
                <a:latin typeface="Arial"/>
                <a:ea typeface="Inter Light" panose="02000403000000020004" pitchFamily="2" charset="0"/>
                <a:cs typeface="Inter Light" panose="02000403000000020004" pitchFamily="2" charset="0"/>
              </a:rPr>
              <a:t>erfahrung</a:t>
            </a:r>
            <a:br>
              <a:rPr lang="en-US" sz="1800" dirty="0">
                <a:solidFill>
                  <a:schemeClr val="bg1"/>
                </a:solidFill>
                <a:latin typeface="Arial"/>
                <a:ea typeface="Inter Light" panose="02000403000000020004" pitchFamily="2" charset="0"/>
                <a:cs typeface="Inter Light" panose="02000403000000020004" pitchFamily="2" charset="0"/>
              </a:rPr>
            </a:br>
            <a:endParaRPr lang="en-US" sz="1800" dirty="0">
              <a:solidFill>
                <a:schemeClr val="bg1"/>
              </a:solidFill>
              <a:latin typeface="Arial"/>
              <a:ea typeface="Inter Light" panose="02000403000000020004" pitchFamily="2" charset="0"/>
              <a:cs typeface="Inter Light" panose="02000403000000020004" pitchFamily="2" charset="0"/>
            </a:endParaRPr>
          </a:p>
          <a:p>
            <a:pPr>
              <a:spcBef>
                <a:spcPct val="0"/>
              </a:spcBef>
            </a:pPr>
            <a:endParaRPr lang="en-US" sz="1800" dirty="0">
              <a:solidFill>
                <a:schemeClr val="bg1"/>
              </a:solidFill>
              <a:latin typeface="Arial"/>
              <a:ea typeface="Inter Light" panose="02000403000000020004" pitchFamily="2" charset="0"/>
              <a:cs typeface="Inter Light" panose="02000403000000020004" pitchFamily="2" charset="0"/>
            </a:endParaRPr>
          </a:p>
          <a:p>
            <a:pPr>
              <a:spcBef>
                <a:spcPct val="0"/>
              </a:spcBef>
            </a:pPr>
            <a:br>
              <a:rPr lang="en-US" sz="2400" dirty="0">
                <a:latin typeface="Arial"/>
              </a:rPr>
            </a:br>
            <a:endParaRPr lang="en-US" sz="2100" dirty="0">
              <a:solidFill>
                <a:schemeClr val="bg1"/>
              </a:solidFill>
              <a:latin typeface="Inter Medium" panose="020B0502030000000004" pitchFamily="34" charset="0"/>
              <a:cs typeface="Inter Medium" panose="020B0502030000000004" pitchFamily="34" charset="0"/>
            </a:endParaRPr>
          </a:p>
        </p:txBody>
      </p:sp>
      <p:sp>
        <p:nvSpPr>
          <p:cNvPr id="4" name="TextBox 3">
            <a:extLst>
              <a:ext uri="{FF2B5EF4-FFF2-40B4-BE49-F238E27FC236}">
                <a16:creationId xmlns:a16="http://schemas.microsoft.com/office/drawing/2014/main" id="{C0D4FC79-811E-6170-75DE-0E981A8FE086}"/>
              </a:ext>
            </a:extLst>
          </p:cNvPr>
          <p:cNvSpPr txBox="1"/>
          <p:nvPr/>
        </p:nvSpPr>
        <p:spPr>
          <a:xfrm>
            <a:off x="5838126" y="784498"/>
            <a:ext cx="5820203" cy="67403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bg1"/>
                </a:solidFill>
                <a:latin typeface="Arial"/>
                <a:ea typeface="Inter Light" panose="02000403000000020004" pitchFamily="2" charset="0"/>
                <a:cs typeface="Inter Light" panose="02000403000000020004" pitchFamily="2" charset="0"/>
              </a:rPr>
              <a:t>1. Wie </a:t>
            </a:r>
            <a:r>
              <a:rPr lang="en-US" dirty="0" err="1">
                <a:solidFill>
                  <a:schemeClr val="bg1"/>
                </a:solidFill>
                <a:latin typeface="Arial"/>
                <a:ea typeface="Inter Light" panose="02000403000000020004" pitchFamily="2" charset="0"/>
                <a:cs typeface="Inter Light" panose="02000403000000020004" pitchFamily="2" charset="0"/>
              </a:rPr>
              <a:t>messen</a:t>
            </a:r>
            <a:r>
              <a:rPr lang="en-US" dirty="0">
                <a:solidFill>
                  <a:schemeClr val="bg1"/>
                </a:solidFill>
                <a:latin typeface="Arial"/>
                <a:ea typeface="Inter Light" panose="02000403000000020004" pitchFamily="2" charset="0"/>
                <a:cs typeface="Inter Light" panose="02000403000000020004" pitchFamily="2" charset="0"/>
              </a:rPr>
              <a:t> und </a:t>
            </a:r>
            <a:r>
              <a:rPr lang="en-US" dirty="0" err="1">
                <a:solidFill>
                  <a:schemeClr val="bg1"/>
                </a:solidFill>
                <a:latin typeface="Arial"/>
                <a:ea typeface="Inter Light" panose="02000403000000020004" pitchFamily="2" charset="0"/>
                <a:cs typeface="Inter Light" panose="02000403000000020004" pitchFamily="2" charset="0"/>
              </a:rPr>
              <a:t>tracken</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wir</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derzeit</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unsere</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digitale</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Mitarbeitererfahrung</a:t>
            </a:r>
            <a:r>
              <a:rPr lang="en-US" dirty="0">
                <a:solidFill>
                  <a:schemeClr val="bg1"/>
                </a:solidFill>
                <a:latin typeface="Arial"/>
                <a:ea typeface="Inter Light" panose="02000403000000020004" pitchFamily="2" charset="0"/>
                <a:cs typeface="Inter Light" panose="02000403000000020004" pitchFamily="2" charset="0"/>
              </a:rPr>
              <a:t>?</a:t>
            </a:r>
          </a:p>
          <a:p>
            <a:endParaRPr lang="en-US" dirty="0">
              <a:solidFill>
                <a:schemeClr val="bg1"/>
              </a:solidFill>
              <a:latin typeface="Arial"/>
              <a:ea typeface="Inter Light" panose="02000403000000020004" pitchFamily="2" charset="0"/>
              <a:cs typeface="Inter Light" panose="02000403000000020004" pitchFamily="2" charset="0"/>
            </a:endParaRPr>
          </a:p>
          <a:p>
            <a:r>
              <a:rPr lang="en-US" dirty="0">
                <a:solidFill>
                  <a:schemeClr val="bg1"/>
                </a:solidFill>
                <a:latin typeface="Arial"/>
                <a:ea typeface="Inter Light" panose="02000403000000020004" pitchFamily="2" charset="0"/>
                <a:cs typeface="Inter Light" panose="02000403000000020004" pitchFamily="2" charset="0"/>
              </a:rPr>
              <a:t>2. </a:t>
            </a:r>
            <a:r>
              <a:rPr lang="en-US" dirty="0" err="1">
                <a:solidFill>
                  <a:schemeClr val="bg1"/>
                </a:solidFill>
                <a:latin typeface="Arial"/>
                <a:ea typeface="Inter Light" panose="02000403000000020004" pitchFamily="2" charset="0"/>
                <a:cs typeface="Inter Light" panose="02000403000000020004" pitchFamily="2" charset="0"/>
              </a:rPr>
              <a:t>Welche</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Verbesserungen</a:t>
            </a:r>
            <a:r>
              <a:rPr lang="en-US" dirty="0">
                <a:solidFill>
                  <a:schemeClr val="bg1"/>
                </a:solidFill>
                <a:latin typeface="Arial"/>
                <a:ea typeface="Inter Light" panose="02000403000000020004" pitchFamily="2" charset="0"/>
                <a:cs typeface="Inter Light" panose="02000403000000020004" pitchFamily="2" charset="0"/>
              </a:rPr>
              <a:t>/</a:t>
            </a:r>
            <a:r>
              <a:rPr lang="en-US" dirty="0" err="1">
                <a:solidFill>
                  <a:schemeClr val="bg1"/>
                </a:solidFill>
                <a:latin typeface="Arial"/>
                <a:ea typeface="Inter Light" panose="02000403000000020004" pitchFamily="2" charset="0"/>
                <a:cs typeface="Inter Light" panose="02000403000000020004" pitchFamily="2" charset="0"/>
              </a:rPr>
              <a:t>Integrationen</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sind</a:t>
            </a:r>
            <a:r>
              <a:rPr lang="en-US" dirty="0">
                <a:solidFill>
                  <a:schemeClr val="bg1"/>
                </a:solidFill>
                <a:latin typeface="Arial"/>
                <a:ea typeface="Inter Light" panose="02000403000000020004" pitchFamily="2" charset="0"/>
                <a:cs typeface="Inter Light" panose="02000403000000020004" pitchFamily="2" charset="0"/>
              </a:rPr>
              <a:t> in </a:t>
            </a:r>
            <a:r>
              <a:rPr lang="en-US" dirty="0" err="1">
                <a:solidFill>
                  <a:schemeClr val="bg1"/>
                </a:solidFill>
                <a:latin typeface="Arial"/>
                <a:ea typeface="Inter Light" panose="02000403000000020004" pitchFamily="2" charset="0"/>
                <a:cs typeface="Inter Light" panose="02000403000000020004" pitchFamily="2" charset="0"/>
              </a:rPr>
              <a:t>unserem</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derzeitigen</a:t>
            </a:r>
            <a:r>
              <a:rPr lang="en-US" dirty="0">
                <a:solidFill>
                  <a:schemeClr val="bg1"/>
                </a:solidFill>
                <a:latin typeface="Arial"/>
                <a:ea typeface="Inter Light" panose="02000403000000020004" pitchFamily="2" charset="0"/>
                <a:cs typeface="Inter Light" panose="02000403000000020004" pitchFamily="2" charset="0"/>
              </a:rPr>
              <a:t> IT-Stack </a:t>
            </a:r>
            <a:r>
              <a:rPr lang="en-US" dirty="0" err="1">
                <a:solidFill>
                  <a:schemeClr val="bg1"/>
                </a:solidFill>
                <a:latin typeface="Arial"/>
                <a:ea typeface="Inter Light" panose="02000403000000020004" pitchFamily="2" charset="0"/>
                <a:cs typeface="Inter Light" panose="02000403000000020004" pitchFamily="2" charset="0"/>
              </a:rPr>
              <a:t>erforderlich</a:t>
            </a:r>
            <a:r>
              <a:rPr lang="en-US" dirty="0">
                <a:solidFill>
                  <a:schemeClr val="bg1"/>
                </a:solidFill>
                <a:latin typeface="Arial"/>
                <a:ea typeface="Inter Light" panose="02000403000000020004" pitchFamily="2" charset="0"/>
                <a:cs typeface="Inter Light" panose="02000403000000020004" pitchFamily="2" charset="0"/>
              </a:rPr>
              <a:t>, um </a:t>
            </a:r>
            <a:r>
              <a:rPr lang="en-US" dirty="0" err="1">
                <a:solidFill>
                  <a:schemeClr val="bg1"/>
                </a:solidFill>
                <a:latin typeface="Arial"/>
                <a:ea typeface="Inter Light" panose="02000403000000020004" pitchFamily="2" charset="0"/>
                <a:cs typeface="Inter Light" panose="02000403000000020004" pitchFamily="2" charset="0"/>
              </a:rPr>
              <a:t>sicherzustellen</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dass</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wir</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wertvolle</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Erkenntnisse</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darüber</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gewinnen</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können</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wie</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Mitarbeitende</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mit</a:t>
            </a:r>
            <a:r>
              <a:rPr lang="en-US" dirty="0">
                <a:solidFill>
                  <a:schemeClr val="bg1"/>
                </a:solidFill>
                <a:latin typeface="Arial"/>
                <a:ea typeface="Inter Light" panose="02000403000000020004" pitchFamily="2" charset="0"/>
                <a:cs typeface="Inter Light" panose="02000403000000020004" pitchFamily="2" charset="0"/>
              </a:rPr>
              <a:t> der </a:t>
            </a:r>
            <a:r>
              <a:rPr lang="en-US" dirty="0" err="1">
                <a:solidFill>
                  <a:schemeClr val="bg1"/>
                </a:solidFill>
                <a:latin typeface="Arial"/>
                <a:ea typeface="Inter Light" panose="02000403000000020004" pitchFamily="2" charset="0"/>
                <a:cs typeface="Inter Light" panose="02000403000000020004" pitchFamily="2" charset="0"/>
              </a:rPr>
              <a:t>Technologie</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interagieren</a:t>
            </a:r>
            <a:r>
              <a:rPr lang="en-US" dirty="0">
                <a:solidFill>
                  <a:schemeClr val="bg1"/>
                </a:solidFill>
                <a:latin typeface="Arial"/>
                <a:ea typeface="Inter Light" panose="02000403000000020004" pitchFamily="2" charset="0"/>
                <a:cs typeface="Inter Light" panose="02000403000000020004" pitchFamily="2" charset="0"/>
              </a:rPr>
              <a:t>? </a:t>
            </a:r>
          </a:p>
          <a:p>
            <a:endParaRPr lang="en-US" dirty="0">
              <a:solidFill>
                <a:schemeClr val="bg1"/>
              </a:solidFill>
              <a:latin typeface="Arial"/>
              <a:ea typeface="Inter Light" panose="02000403000000020004" pitchFamily="2" charset="0"/>
              <a:cs typeface="Inter Light" panose="02000403000000020004" pitchFamily="2" charset="0"/>
            </a:endParaRPr>
          </a:p>
          <a:p>
            <a:r>
              <a:rPr lang="en-US" dirty="0">
                <a:solidFill>
                  <a:schemeClr val="bg1"/>
                </a:solidFill>
                <a:latin typeface="Arial"/>
                <a:ea typeface="Inter Light" panose="02000403000000020004" pitchFamily="2" charset="0"/>
                <a:cs typeface="Inter Light" panose="02000403000000020004" pitchFamily="2" charset="0"/>
              </a:rPr>
              <a:t>3. Wie </a:t>
            </a:r>
            <a:r>
              <a:rPr lang="en-US" dirty="0" err="1">
                <a:solidFill>
                  <a:schemeClr val="bg1"/>
                </a:solidFill>
                <a:latin typeface="Arial"/>
                <a:ea typeface="Inter Light" panose="02000403000000020004" pitchFamily="2" charset="0"/>
                <a:cs typeface="Inter Light" panose="02000403000000020004" pitchFamily="2" charset="0"/>
              </a:rPr>
              <a:t>messen</a:t>
            </a:r>
            <a:r>
              <a:rPr lang="en-US" dirty="0">
                <a:solidFill>
                  <a:schemeClr val="bg1"/>
                </a:solidFill>
                <a:latin typeface="Arial"/>
                <a:ea typeface="Inter Light" panose="02000403000000020004" pitchFamily="2" charset="0"/>
                <a:cs typeface="Inter Light" panose="02000403000000020004" pitchFamily="2" charset="0"/>
              </a:rPr>
              <a:t> und </a:t>
            </a:r>
            <a:r>
              <a:rPr lang="en-US" dirty="0" err="1">
                <a:solidFill>
                  <a:schemeClr val="bg1"/>
                </a:solidFill>
                <a:latin typeface="Arial"/>
                <a:ea typeface="Inter Light" panose="02000403000000020004" pitchFamily="2" charset="0"/>
                <a:cs typeface="Inter Light" panose="02000403000000020004" pitchFamily="2" charset="0"/>
              </a:rPr>
              <a:t>managen</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wir</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derzeit</a:t>
            </a:r>
            <a:r>
              <a:rPr lang="en-US" dirty="0">
                <a:solidFill>
                  <a:schemeClr val="bg1"/>
                </a:solidFill>
                <a:latin typeface="Arial"/>
                <a:ea typeface="Inter Light" panose="02000403000000020004" pitchFamily="2" charset="0"/>
                <a:cs typeface="Inter Light" panose="02000403000000020004" pitchFamily="2" charset="0"/>
              </a:rPr>
              <a:t> die </a:t>
            </a:r>
            <a:r>
              <a:rPr lang="en-US" dirty="0" err="1">
                <a:solidFill>
                  <a:schemeClr val="bg1"/>
                </a:solidFill>
                <a:latin typeface="Arial"/>
                <a:ea typeface="Inter Light" panose="02000403000000020004" pitchFamily="2" charset="0"/>
                <a:cs typeface="Inter Light" panose="02000403000000020004" pitchFamily="2" charset="0"/>
              </a:rPr>
              <a:t>Erfahrungen</a:t>
            </a:r>
            <a:r>
              <a:rPr lang="en-US" dirty="0">
                <a:solidFill>
                  <a:schemeClr val="bg1"/>
                </a:solidFill>
                <a:latin typeface="Arial"/>
                <a:ea typeface="Inter Light" panose="02000403000000020004" pitchFamily="2" charset="0"/>
                <a:cs typeface="Inter Light" panose="02000403000000020004" pitchFamily="2" charset="0"/>
              </a:rPr>
              <a:t> und die </a:t>
            </a:r>
            <a:r>
              <a:rPr lang="en-US" dirty="0" err="1">
                <a:solidFill>
                  <a:schemeClr val="bg1"/>
                </a:solidFill>
                <a:latin typeface="Arial"/>
                <a:ea typeface="Inter Light" panose="02000403000000020004" pitchFamily="2" charset="0"/>
                <a:cs typeface="Inter Light" panose="02000403000000020004" pitchFamily="2" charset="0"/>
              </a:rPr>
              <a:t>Produktivität</a:t>
            </a:r>
            <a:r>
              <a:rPr lang="en-US" dirty="0">
                <a:solidFill>
                  <a:schemeClr val="bg1"/>
                </a:solidFill>
                <a:latin typeface="Arial"/>
                <a:ea typeface="Inter Light" panose="02000403000000020004" pitchFamily="2" charset="0"/>
                <a:cs typeface="Inter Light" panose="02000403000000020004" pitchFamily="2" charset="0"/>
              </a:rPr>
              <a:t> von </a:t>
            </a:r>
            <a:r>
              <a:rPr lang="en-US" dirty="0" err="1">
                <a:solidFill>
                  <a:schemeClr val="bg1"/>
                </a:solidFill>
                <a:latin typeface="Arial"/>
                <a:ea typeface="Inter Light" panose="02000403000000020004" pitchFamily="2" charset="0"/>
                <a:cs typeface="Inter Light" panose="02000403000000020004" pitchFamily="2" charset="0"/>
              </a:rPr>
              <a:t>Mitarbeitenden</a:t>
            </a:r>
            <a:r>
              <a:rPr lang="en-US" dirty="0">
                <a:solidFill>
                  <a:schemeClr val="bg1"/>
                </a:solidFill>
                <a:latin typeface="Arial"/>
                <a:ea typeface="Inter Light" panose="02000403000000020004" pitchFamily="2" charset="0"/>
                <a:cs typeface="Inter Light" panose="02000403000000020004" pitchFamily="2" charset="0"/>
              </a:rPr>
              <a:t>, die remote </a:t>
            </a:r>
            <a:r>
              <a:rPr lang="en-US" dirty="0" err="1">
                <a:solidFill>
                  <a:schemeClr val="bg1"/>
                </a:solidFill>
                <a:latin typeface="Arial"/>
                <a:ea typeface="Inter Light" panose="02000403000000020004" pitchFamily="2" charset="0"/>
                <a:cs typeface="Inter Light" panose="02000403000000020004" pitchFamily="2" charset="0"/>
              </a:rPr>
              <a:t>oder</a:t>
            </a:r>
            <a:r>
              <a:rPr lang="en-US" dirty="0">
                <a:solidFill>
                  <a:schemeClr val="bg1"/>
                </a:solidFill>
                <a:latin typeface="Arial"/>
                <a:ea typeface="Inter Light" panose="02000403000000020004" pitchFamily="2" charset="0"/>
                <a:cs typeface="Inter Light" panose="02000403000000020004" pitchFamily="2" charset="0"/>
              </a:rPr>
              <a:t> hybrid </a:t>
            </a:r>
            <a:r>
              <a:rPr lang="en-US" dirty="0" err="1">
                <a:solidFill>
                  <a:schemeClr val="bg1"/>
                </a:solidFill>
                <a:latin typeface="Arial"/>
                <a:ea typeface="Inter Light" panose="02000403000000020004" pitchFamily="2" charset="0"/>
                <a:cs typeface="Inter Light" panose="02000403000000020004" pitchFamily="2" charset="0"/>
              </a:rPr>
              <a:t>arbeiten</a:t>
            </a:r>
            <a:r>
              <a:rPr lang="en-US" dirty="0">
                <a:solidFill>
                  <a:schemeClr val="bg1"/>
                </a:solidFill>
                <a:latin typeface="Arial"/>
                <a:ea typeface="Inter Light" panose="02000403000000020004" pitchFamily="2" charset="0"/>
                <a:cs typeface="Inter Light" panose="02000403000000020004" pitchFamily="2" charset="0"/>
              </a:rPr>
              <a:t>?   </a:t>
            </a:r>
          </a:p>
          <a:p>
            <a:endParaRPr lang="en-US" dirty="0">
              <a:solidFill>
                <a:schemeClr val="bg1"/>
              </a:solidFill>
              <a:latin typeface="Arial"/>
              <a:ea typeface="Inter Light" panose="02000403000000020004" pitchFamily="2" charset="0"/>
              <a:cs typeface="Inter Light" panose="02000403000000020004" pitchFamily="2" charset="0"/>
            </a:endParaRPr>
          </a:p>
          <a:p>
            <a:r>
              <a:rPr lang="en-US" dirty="0">
                <a:solidFill>
                  <a:schemeClr val="bg1"/>
                </a:solidFill>
                <a:latin typeface="Arial"/>
                <a:ea typeface="Inter Light" panose="02000403000000020004" pitchFamily="2" charset="0"/>
                <a:cs typeface="Inter Light" panose="02000403000000020004" pitchFamily="2" charset="0"/>
              </a:rPr>
              <a:t>4. </a:t>
            </a:r>
            <a:r>
              <a:rPr lang="en-US" dirty="0" err="1">
                <a:solidFill>
                  <a:schemeClr val="bg1"/>
                </a:solidFill>
                <a:latin typeface="Arial"/>
                <a:ea typeface="Inter Light" panose="02000403000000020004" pitchFamily="2" charset="0"/>
                <a:cs typeface="Inter Light" panose="02000403000000020004" pitchFamily="2" charset="0"/>
              </a:rPr>
              <a:t>Welche</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Maßnahmen</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werden</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ergriffen</a:t>
            </a:r>
            <a:r>
              <a:rPr lang="en-US" dirty="0">
                <a:solidFill>
                  <a:schemeClr val="bg1"/>
                </a:solidFill>
                <a:latin typeface="Arial"/>
                <a:ea typeface="Inter Light" panose="02000403000000020004" pitchFamily="2" charset="0"/>
                <a:cs typeface="Inter Light" panose="02000403000000020004" pitchFamily="2" charset="0"/>
              </a:rPr>
              <a:t>, um </a:t>
            </a:r>
            <a:r>
              <a:rPr lang="en-US" dirty="0" err="1">
                <a:solidFill>
                  <a:schemeClr val="bg1"/>
                </a:solidFill>
                <a:latin typeface="Arial"/>
                <a:ea typeface="Inter Light" panose="02000403000000020004" pitchFamily="2" charset="0"/>
                <a:cs typeface="Inter Light" panose="02000403000000020004" pitchFamily="2" charset="0"/>
              </a:rPr>
              <a:t>sicherzustellen</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dass</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unsere</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Mitarbeitenden</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immer</a:t>
            </a:r>
            <a:r>
              <a:rPr lang="en-US" dirty="0">
                <a:solidFill>
                  <a:schemeClr val="bg1"/>
                </a:solidFill>
                <a:latin typeface="Arial"/>
                <a:ea typeface="Inter Light" panose="02000403000000020004" pitchFamily="2" charset="0"/>
                <a:cs typeface="Inter Light" panose="02000403000000020004" pitchFamily="2" charset="0"/>
              </a:rPr>
              <a:t> und </a:t>
            </a:r>
            <a:r>
              <a:rPr lang="en-US" dirty="0" err="1">
                <a:solidFill>
                  <a:schemeClr val="bg1"/>
                </a:solidFill>
                <a:latin typeface="Arial"/>
                <a:ea typeface="Inter Light" panose="02000403000000020004" pitchFamily="2" charset="0"/>
                <a:cs typeface="Inter Light" panose="02000403000000020004" pitchFamily="2" charset="0"/>
              </a:rPr>
              <a:t>überall</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Zugang</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zu</a:t>
            </a:r>
            <a:r>
              <a:rPr lang="en-US" dirty="0">
                <a:solidFill>
                  <a:schemeClr val="bg1"/>
                </a:solidFill>
                <a:latin typeface="Arial"/>
                <a:ea typeface="Inter Light" panose="02000403000000020004" pitchFamily="2" charset="0"/>
                <a:cs typeface="Inter Light" panose="02000403000000020004" pitchFamily="2" charset="0"/>
              </a:rPr>
              <a:t> den </a:t>
            </a:r>
            <a:r>
              <a:rPr lang="en-US" dirty="0" err="1">
                <a:solidFill>
                  <a:schemeClr val="bg1"/>
                </a:solidFill>
                <a:latin typeface="Arial"/>
                <a:ea typeface="Inter Light" panose="02000403000000020004" pitchFamily="2" charset="0"/>
                <a:cs typeface="Inter Light" panose="02000403000000020004" pitchFamily="2" charset="0"/>
              </a:rPr>
              <a:t>notwendigen</a:t>
            </a:r>
            <a:r>
              <a:rPr lang="en-US" dirty="0">
                <a:solidFill>
                  <a:schemeClr val="bg1"/>
                </a:solidFill>
                <a:latin typeface="Arial"/>
                <a:ea typeface="Inter Light" panose="02000403000000020004" pitchFamily="2" charset="0"/>
                <a:cs typeface="Inter Light" panose="02000403000000020004" pitchFamily="2" charset="0"/>
              </a:rPr>
              <a:t> Tools </a:t>
            </a:r>
            <a:r>
              <a:rPr lang="en-US" dirty="0" err="1">
                <a:solidFill>
                  <a:schemeClr val="bg1"/>
                </a:solidFill>
                <a:latin typeface="Arial"/>
                <a:ea typeface="Inter Light" panose="02000403000000020004" pitchFamily="2" charset="0"/>
                <a:cs typeface="Inter Light" panose="02000403000000020004" pitchFamily="2" charset="0"/>
              </a:rPr>
              <a:t>haben</a:t>
            </a:r>
            <a:r>
              <a:rPr lang="en-US" dirty="0">
                <a:solidFill>
                  <a:schemeClr val="bg1"/>
                </a:solidFill>
                <a:latin typeface="Arial"/>
                <a:ea typeface="Inter Light" panose="02000403000000020004" pitchFamily="2" charset="0"/>
                <a:cs typeface="Inter Light" panose="02000403000000020004" pitchFamily="2" charset="0"/>
              </a:rPr>
              <a:t>, um </a:t>
            </a:r>
            <a:r>
              <a:rPr lang="en-US" dirty="0" err="1">
                <a:solidFill>
                  <a:schemeClr val="bg1"/>
                </a:solidFill>
                <a:latin typeface="Arial"/>
                <a:ea typeface="Inter Light" panose="02000403000000020004" pitchFamily="2" charset="0"/>
                <a:cs typeface="Inter Light" panose="02000403000000020004" pitchFamily="2" charset="0"/>
              </a:rPr>
              <a:t>ihre</a:t>
            </a:r>
            <a:r>
              <a:rPr lang="en-US" dirty="0">
                <a:solidFill>
                  <a:schemeClr val="bg1"/>
                </a:solidFill>
                <a:latin typeface="Arial"/>
                <a:ea typeface="Inter Light" panose="02000403000000020004" pitchFamily="2" charset="0"/>
                <a:cs typeface="Inter Light" panose="02000403000000020004" pitchFamily="2" charset="0"/>
              </a:rPr>
              <a:t> Arbeit </a:t>
            </a:r>
            <a:r>
              <a:rPr lang="en-US" dirty="0" err="1">
                <a:solidFill>
                  <a:schemeClr val="bg1"/>
                </a:solidFill>
                <a:latin typeface="Arial"/>
                <a:ea typeface="Inter Light" panose="02000403000000020004" pitchFamily="2" charset="0"/>
                <a:cs typeface="Inter Light" panose="02000403000000020004" pitchFamily="2" charset="0"/>
              </a:rPr>
              <a:t>effektiv</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zu</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erledigen</a:t>
            </a:r>
            <a:r>
              <a:rPr lang="en-US" dirty="0">
                <a:solidFill>
                  <a:schemeClr val="bg1"/>
                </a:solidFill>
                <a:latin typeface="Arial"/>
                <a:ea typeface="Inter Light" panose="02000403000000020004" pitchFamily="2" charset="0"/>
                <a:cs typeface="Inter Light" panose="02000403000000020004" pitchFamily="2" charset="0"/>
              </a:rPr>
              <a:t>? </a:t>
            </a:r>
          </a:p>
          <a:p>
            <a:endParaRPr lang="en-US" dirty="0">
              <a:solidFill>
                <a:schemeClr val="bg1"/>
              </a:solidFill>
              <a:latin typeface="Arial"/>
              <a:ea typeface="Inter Light" panose="02000403000000020004" pitchFamily="2" charset="0"/>
              <a:cs typeface="Inter Light" panose="02000403000000020004" pitchFamily="2" charset="0"/>
            </a:endParaRPr>
          </a:p>
          <a:p>
            <a:endParaRPr lang="en-US" dirty="0">
              <a:solidFill>
                <a:schemeClr val="bg1"/>
              </a:solidFill>
              <a:latin typeface="Arial"/>
              <a:ea typeface="Inter Light" panose="02000403000000020004" pitchFamily="2" charset="0"/>
              <a:cs typeface="Inter Light" panose="02000403000000020004" pitchFamily="2" charset="0"/>
            </a:endParaRPr>
          </a:p>
          <a:p>
            <a:endParaRPr lang="en-US" dirty="0">
              <a:solidFill>
                <a:schemeClr val="bg1"/>
              </a:solidFill>
              <a:latin typeface="Arial"/>
              <a:ea typeface="Inter Light" panose="02000403000000020004" pitchFamily="2" charset="0"/>
              <a:cs typeface="Inter Light" panose="02000403000000020004" pitchFamily="2" charset="0"/>
            </a:endParaRPr>
          </a:p>
          <a:p>
            <a:endParaRPr lang="en-US" dirty="0">
              <a:solidFill>
                <a:schemeClr val="bg1"/>
              </a:solidFill>
              <a:latin typeface="Arial"/>
              <a:ea typeface="Inter Light" panose="02000403000000020004" pitchFamily="2" charset="0"/>
              <a:cs typeface="Inter Light" panose="02000403000000020004" pitchFamily="2" charset="0"/>
            </a:endParaRPr>
          </a:p>
          <a:p>
            <a:endParaRPr lang="en-US" dirty="0">
              <a:solidFill>
                <a:schemeClr val="bg1"/>
              </a:solidFill>
              <a:latin typeface="Arial"/>
              <a:ea typeface="Inter Light" panose="02000403000000020004" pitchFamily="2" charset="0"/>
              <a:cs typeface="Inter Light" panose="02000403000000020004" pitchFamily="2" charset="0"/>
            </a:endParaRPr>
          </a:p>
          <a:p>
            <a:endParaRPr lang="en-US" dirty="0">
              <a:solidFill>
                <a:schemeClr val="bg1"/>
              </a:solidFill>
              <a:latin typeface="Arial"/>
              <a:ea typeface="Inter Light" panose="02000403000000020004" pitchFamily="2" charset="0"/>
              <a:cs typeface="Inter Light" panose="02000403000000020004" pitchFamily="2" charset="0"/>
            </a:endParaRPr>
          </a:p>
          <a:p>
            <a:endParaRPr lang="en-US" dirty="0">
              <a:solidFill>
                <a:schemeClr val="bg1"/>
              </a:solidFill>
              <a:latin typeface="Arial"/>
              <a:ea typeface="Inter Light" panose="02000403000000020004" pitchFamily="2" charset="0"/>
              <a:cs typeface="Inter Light" panose="02000403000000020004" pitchFamily="2" charset="0"/>
            </a:endParaRPr>
          </a:p>
        </p:txBody>
      </p:sp>
      <p:pic>
        <p:nvPicPr>
          <p:cNvPr id="2" name="Picture 1" descr="A computer screen with a check mark&#10;&#10;Description automatically generated">
            <a:extLst>
              <a:ext uri="{FF2B5EF4-FFF2-40B4-BE49-F238E27FC236}">
                <a16:creationId xmlns:a16="http://schemas.microsoft.com/office/drawing/2014/main" id="{58627ADB-E6CB-DDC8-B1B9-66E7F362AE46}"/>
              </a:ext>
            </a:extLst>
          </p:cNvPr>
          <p:cNvPicPr>
            <a:picLocks noChangeAspect="1"/>
          </p:cNvPicPr>
          <p:nvPr/>
        </p:nvPicPr>
        <p:blipFill>
          <a:blip r:embed="rId3"/>
          <a:stretch>
            <a:fillRect/>
          </a:stretch>
        </p:blipFill>
        <p:spPr>
          <a:xfrm>
            <a:off x="531916" y="2985407"/>
            <a:ext cx="717468" cy="600199"/>
          </a:xfrm>
          <a:prstGeom prst="rect">
            <a:avLst/>
          </a:prstGeom>
        </p:spPr>
      </p:pic>
    </p:spTree>
    <p:extLst>
      <p:ext uri="{BB962C8B-B14F-4D97-AF65-F5344CB8AC3E}">
        <p14:creationId xmlns:p14="http://schemas.microsoft.com/office/powerpoint/2010/main" val="15512288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0D4FC79-811E-6170-75DE-0E981A8FE086}"/>
              </a:ext>
            </a:extLst>
          </p:cNvPr>
          <p:cNvSpPr txBox="1"/>
          <p:nvPr/>
        </p:nvSpPr>
        <p:spPr>
          <a:xfrm>
            <a:off x="5833578" y="779647"/>
            <a:ext cx="5723431" cy="59093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bg1"/>
                </a:solidFill>
                <a:latin typeface="Arial"/>
                <a:ea typeface="Inter Light" panose="02000403000000020004" pitchFamily="2" charset="0"/>
                <a:cs typeface="Inter Light" panose="02000403000000020004" pitchFamily="2" charset="0"/>
              </a:rPr>
              <a:t>1. Wie </a:t>
            </a:r>
            <a:r>
              <a:rPr lang="en-US" dirty="0" err="1">
                <a:solidFill>
                  <a:schemeClr val="bg1"/>
                </a:solidFill>
                <a:latin typeface="Arial"/>
                <a:ea typeface="Inter Light" panose="02000403000000020004" pitchFamily="2" charset="0"/>
                <a:cs typeface="Inter Light" panose="02000403000000020004" pitchFamily="2" charset="0"/>
              </a:rPr>
              <a:t>können</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sich</a:t>
            </a:r>
            <a:r>
              <a:rPr lang="en-US" dirty="0">
                <a:solidFill>
                  <a:schemeClr val="bg1"/>
                </a:solidFill>
                <a:latin typeface="Arial"/>
                <a:ea typeface="Inter Light" panose="02000403000000020004" pitchFamily="2" charset="0"/>
                <a:cs typeface="Inter Light" panose="02000403000000020004" pitchFamily="2" charset="0"/>
              </a:rPr>
              <a:t> die IT-</a:t>
            </a:r>
            <a:r>
              <a:rPr lang="en-US" dirty="0" err="1">
                <a:solidFill>
                  <a:schemeClr val="bg1"/>
                </a:solidFill>
                <a:latin typeface="Arial"/>
                <a:ea typeface="Inter Light" panose="02000403000000020004" pitchFamily="2" charset="0"/>
                <a:cs typeface="Inter Light" panose="02000403000000020004" pitchFamily="2" charset="0"/>
              </a:rPr>
              <a:t>Abteilung</a:t>
            </a:r>
            <a:r>
              <a:rPr lang="en-US" dirty="0">
                <a:solidFill>
                  <a:schemeClr val="bg1"/>
                </a:solidFill>
                <a:latin typeface="Arial"/>
                <a:ea typeface="Inter Light" panose="02000403000000020004" pitchFamily="2" charset="0"/>
                <a:cs typeface="Inter Light" panose="02000403000000020004" pitchFamily="2" charset="0"/>
              </a:rPr>
              <a:t> und die </a:t>
            </a:r>
            <a:r>
              <a:rPr lang="en-US" dirty="0" err="1">
                <a:solidFill>
                  <a:schemeClr val="bg1"/>
                </a:solidFill>
                <a:latin typeface="Arial"/>
                <a:ea typeface="Inter Light" panose="02000403000000020004" pitchFamily="2" charset="0"/>
                <a:cs typeface="Inter Light" panose="02000403000000020004" pitchFamily="2" charset="0"/>
              </a:rPr>
              <a:t>Führungskräfte</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besser</a:t>
            </a:r>
            <a:r>
              <a:rPr lang="en-US" dirty="0">
                <a:solidFill>
                  <a:schemeClr val="bg1"/>
                </a:solidFill>
                <a:latin typeface="Arial"/>
                <a:ea typeface="Inter Light" panose="02000403000000020004" pitchFamily="2" charset="0"/>
                <a:cs typeface="Inter Light" panose="02000403000000020004" pitchFamily="2" charset="0"/>
              </a:rPr>
              <a:t> in </a:t>
            </a:r>
            <a:r>
              <a:rPr lang="en-US" dirty="0" err="1">
                <a:solidFill>
                  <a:schemeClr val="bg1"/>
                </a:solidFill>
                <a:latin typeface="Arial"/>
                <a:ea typeface="Inter Light" panose="02000403000000020004" pitchFamily="2" charset="0"/>
                <a:cs typeface="Inter Light" panose="02000403000000020004" pitchFamily="2" charset="0"/>
              </a:rPr>
              <a:t>Bezug</a:t>
            </a:r>
            <a:r>
              <a:rPr lang="en-US" dirty="0">
                <a:solidFill>
                  <a:schemeClr val="bg1"/>
                </a:solidFill>
                <a:latin typeface="Arial"/>
                <a:ea typeface="Inter Light" panose="02000403000000020004" pitchFamily="2" charset="0"/>
                <a:cs typeface="Inter Light" panose="02000403000000020004" pitchFamily="2" charset="0"/>
              </a:rPr>
              <a:t> auf die </a:t>
            </a:r>
            <a:r>
              <a:rPr lang="en-US" dirty="0" err="1">
                <a:solidFill>
                  <a:schemeClr val="bg1"/>
                </a:solidFill>
                <a:latin typeface="Arial"/>
                <a:ea typeface="Inter Light" panose="02000403000000020004" pitchFamily="2" charset="0"/>
                <a:cs typeface="Inter Light" panose="02000403000000020004" pitchFamily="2" charset="0"/>
              </a:rPr>
              <a:t>Ziele</a:t>
            </a:r>
            <a:r>
              <a:rPr lang="en-US" dirty="0">
                <a:solidFill>
                  <a:schemeClr val="bg1"/>
                </a:solidFill>
                <a:latin typeface="Arial"/>
                <a:ea typeface="Inter Light" panose="02000403000000020004" pitchFamily="2" charset="0"/>
                <a:cs typeface="Inter Light" panose="02000403000000020004" pitchFamily="2" charset="0"/>
              </a:rPr>
              <a:t> und </a:t>
            </a:r>
            <a:r>
              <a:rPr lang="en-US" dirty="0" err="1">
                <a:solidFill>
                  <a:schemeClr val="bg1"/>
                </a:solidFill>
                <a:latin typeface="Arial"/>
                <a:ea typeface="Inter Light" panose="02000403000000020004" pitchFamily="2" charset="0"/>
                <a:cs typeface="Inter Light" panose="02000403000000020004" pitchFamily="2" charset="0"/>
              </a:rPr>
              <a:t>Ergebnisse</a:t>
            </a:r>
            <a:r>
              <a:rPr lang="en-US" dirty="0">
                <a:solidFill>
                  <a:schemeClr val="bg1"/>
                </a:solidFill>
                <a:latin typeface="Arial"/>
                <a:ea typeface="Inter Light" panose="02000403000000020004" pitchFamily="2" charset="0"/>
                <a:cs typeface="Inter Light" panose="02000403000000020004" pitchFamily="2" charset="0"/>
              </a:rPr>
              <a:t> von </a:t>
            </a:r>
            <a:r>
              <a:rPr lang="en-US" dirty="0" err="1">
                <a:solidFill>
                  <a:schemeClr val="bg1"/>
                </a:solidFill>
                <a:latin typeface="Arial"/>
                <a:ea typeface="Inter Light" panose="02000403000000020004" pitchFamily="2" charset="0"/>
                <a:cs typeface="Inter Light" panose="02000403000000020004" pitchFamily="2" charset="0"/>
              </a:rPr>
              <a:t>Initiativen</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zur</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digitalen</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Mitarbeitererfahrung</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abstimmen</a:t>
            </a:r>
            <a:r>
              <a:rPr lang="en-US" dirty="0">
                <a:solidFill>
                  <a:schemeClr val="bg1"/>
                </a:solidFill>
                <a:latin typeface="Arial"/>
                <a:ea typeface="Inter Light" panose="02000403000000020004" pitchFamily="2" charset="0"/>
                <a:cs typeface="Inter Light" panose="02000403000000020004" pitchFamily="2" charset="0"/>
              </a:rPr>
              <a:t>? </a:t>
            </a:r>
          </a:p>
          <a:p>
            <a:endParaRPr lang="en-US" dirty="0">
              <a:solidFill>
                <a:schemeClr val="bg1"/>
              </a:solidFill>
              <a:latin typeface="Arial"/>
              <a:ea typeface="Inter Light" panose="02000403000000020004" pitchFamily="2" charset="0"/>
              <a:cs typeface="Inter Light" panose="02000403000000020004" pitchFamily="2" charset="0"/>
            </a:endParaRPr>
          </a:p>
          <a:p>
            <a:r>
              <a:rPr lang="en-US" dirty="0">
                <a:solidFill>
                  <a:schemeClr val="bg1"/>
                </a:solidFill>
                <a:latin typeface="Arial"/>
                <a:ea typeface="Inter Light" panose="02000403000000020004" pitchFamily="2" charset="0"/>
                <a:cs typeface="Inter Light" panose="02000403000000020004" pitchFamily="2" charset="0"/>
              </a:rPr>
              <a:t>2. Wie </a:t>
            </a:r>
            <a:r>
              <a:rPr lang="en-US" dirty="0" err="1">
                <a:solidFill>
                  <a:schemeClr val="bg1"/>
                </a:solidFill>
                <a:latin typeface="Arial"/>
                <a:ea typeface="Inter Light" panose="02000403000000020004" pitchFamily="2" charset="0"/>
                <a:cs typeface="Inter Light" panose="02000403000000020004" pitchFamily="2" charset="0"/>
              </a:rPr>
              <a:t>wirkt</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sich</a:t>
            </a:r>
            <a:r>
              <a:rPr lang="en-US" dirty="0">
                <a:solidFill>
                  <a:schemeClr val="bg1"/>
                </a:solidFill>
                <a:latin typeface="Arial"/>
                <a:ea typeface="Inter Light" panose="02000403000000020004" pitchFamily="2" charset="0"/>
                <a:cs typeface="Inter Light" panose="02000403000000020004" pitchFamily="2" charset="0"/>
              </a:rPr>
              <a:t> die </a:t>
            </a:r>
            <a:r>
              <a:rPr lang="en-US" dirty="0" err="1">
                <a:solidFill>
                  <a:schemeClr val="bg1"/>
                </a:solidFill>
                <a:latin typeface="Arial"/>
                <a:ea typeface="Inter Light" panose="02000403000000020004" pitchFamily="2" charset="0"/>
                <a:cs typeface="Inter Light" panose="02000403000000020004" pitchFamily="2" charset="0"/>
              </a:rPr>
              <a:t>digitale</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Mitarbeitererfahrung</a:t>
            </a:r>
            <a:r>
              <a:rPr lang="en-US" dirty="0">
                <a:solidFill>
                  <a:schemeClr val="bg1"/>
                </a:solidFill>
                <a:latin typeface="Arial"/>
                <a:ea typeface="Inter Light" panose="02000403000000020004" pitchFamily="2" charset="0"/>
                <a:cs typeface="Inter Light" panose="02000403000000020004" pitchFamily="2" charset="0"/>
              </a:rPr>
              <a:t> auf </a:t>
            </a:r>
            <a:r>
              <a:rPr lang="en-US" dirty="0" err="1">
                <a:solidFill>
                  <a:schemeClr val="bg1"/>
                </a:solidFill>
                <a:latin typeface="Arial"/>
                <a:ea typeface="Inter Light" panose="02000403000000020004" pitchFamily="2" charset="0"/>
                <a:cs typeface="Inter Light" panose="02000403000000020004" pitchFamily="2" charset="0"/>
              </a:rPr>
              <a:t>unsere</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Cybersicherheitsstrategie</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aus</a:t>
            </a:r>
            <a:r>
              <a:rPr lang="en-US" dirty="0">
                <a:solidFill>
                  <a:schemeClr val="bg1"/>
                </a:solidFill>
                <a:latin typeface="Arial"/>
                <a:ea typeface="Inter Light" panose="02000403000000020004" pitchFamily="2" charset="0"/>
                <a:cs typeface="Inter Light" panose="02000403000000020004" pitchFamily="2" charset="0"/>
              </a:rPr>
              <a:t>?</a:t>
            </a:r>
          </a:p>
          <a:p>
            <a:endParaRPr lang="en-US" dirty="0">
              <a:solidFill>
                <a:schemeClr val="bg1"/>
              </a:solidFill>
              <a:latin typeface="Arial"/>
              <a:ea typeface="Inter Light" panose="02000403000000020004" pitchFamily="2" charset="0"/>
              <a:cs typeface="Inter Light" panose="02000403000000020004" pitchFamily="2" charset="0"/>
            </a:endParaRPr>
          </a:p>
          <a:p>
            <a:r>
              <a:rPr lang="en-US" dirty="0">
                <a:solidFill>
                  <a:schemeClr val="bg1"/>
                </a:solidFill>
                <a:latin typeface="Arial"/>
                <a:ea typeface="Inter Light" panose="02000403000000020004" pitchFamily="2" charset="0"/>
                <a:cs typeface="Inter Light" panose="02000403000000020004" pitchFamily="2" charset="0"/>
              </a:rPr>
              <a:t>3. Wie </a:t>
            </a:r>
            <a:r>
              <a:rPr lang="en-US" dirty="0" err="1">
                <a:solidFill>
                  <a:schemeClr val="bg1"/>
                </a:solidFill>
                <a:latin typeface="Arial"/>
                <a:ea typeface="Inter Light" panose="02000403000000020004" pitchFamily="2" charset="0"/>
                <a:cs typeface="Inter Light" panose="02000403000000020004" pitchFamily="2" charset="0"/>
              </a:rPr>
              <a:t>können</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wir</a:t>
            </a:r>
            <a:r>
              <a:rPr lang="en-US" dirty="0">
                <a:solidFill>
                  <a:schemeClr val="bg1"/>
                </a:solidFill>
                <a:latin typeface="Arial"/>
                <a:ea typeface="Inter Light" panose="02000403000000020004" pitchFamily="2" charset="0"/>
                <a:cs typeface="Inter Light" panose="02000403000000020004" pitchFamily="2" charset="0"/>
              </a:rPr>
              <a:t> KI-/</a:t>
            </a:r>
            <a:r>
              <a:rPr lang="en-US" dirty="0" err="1">
                <a:solidFill>
                  <a:schemeClr val="bg1"/>
                </a:solidFill>
                <a:latin typeface="Arial"/>
                <a:ea typeface="Inter Light" panose="02000403000000020004" pitchFamily="2" charset="0"/>
                <a:cs typeface="Inter Light" panose="02000403000000020004" pitchFamily="2" charset="0"/>
              </a:rPr>
              <a:t>Automatisierungslösungen</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nutzen</a:t>
            </a:r>
            <a:r>
              <a:rPr lang="en-US" dirty="0">
                <a:solidFill>
                  <a:schemeClr val="bg1"/>
                </a:solidFill>
                <a:latin typeface="Arial"/>
                <a:ea typeface="Inter Light" panose="02000403000000020004" pitchFamily="2" charset="0"/>
                <a:cs typeface="Inter Light" panose="02000403000000020004" pitchFamily="2" charset="0"/>
              </a:rPr>
              <a:t>, um die IT-Workflows </a:t>
            </a:r>
            <a:r>
              <a:rPr lang="en-US" dirty="0" err="1">
                <a:solidFill>
                  <a:schemeClr val="bg1"/>
                </a:solidFill>
                <a:latin typeface="Arial"/>
                <a:ea typeface="Inter Light" panose="02000403000000020004" pitchFamily="2" charset="0"/>
                <a:cs typeface="Inter Light" panose="02000403000000020004" pitchFamily="2" charset="0"/>
              </a:rPr>
              <a:t>zu</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verbessern</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damit</a:t>
            </a:r>
            <a:r>
              <a:rPr lang="en-US" dirty="0">
                <a:solidFill>
                  <a:schemeClr val="bg1"/>
                </a:solidFill>
                <a:latin typeface="Arial"/>
                <a:ea typeface="Inter Light" panose="02000403000000020004" pitchFamily="2" charset="0"/>
                <a:cs typeface="Inter Light" panose="02000403000000020004" pitchFamily="2" charset="0"/>
              </a:rPr>
              <a:t> die IT </a:t>
            </a:r>
            <a:r>
              <a:rPr lang="en-US" dirty="0" err="1">
                <a:solidFill>
                  <a:schemeClr val="bg1"/>
                </a:solidFill>
                <a:latin typeface="Arial"/>
                <a:ea typeface="Inter Light" panose="02000403000000020004" pitchFamily="2" charset="0"/>
                <a:cs typeface="Inter Light" panose="02000403000000020004" pitchFamily="2" charset="0"/>
              </a:rPr>
              <a:t>mehr</a:t>
            </a:r>
            <a:r>
              <a:rPr lang="en-US" dirty="0">
                <a:solidFill>
                  <a:schemeClr val="bg1"/>
                </a:solidFill>
                <a:latin typeface="Arial"/>
                <a:ea typeface="Inter Light" panose="02000403000000020004" pitchFamily="2" charset="0"/>
                <a:cs typeface="Inter Light" panose="02000403000000020004" pitchFamily="2" charset="0"/>
              </a:rPr>
              <a:t> Zeit hat, </a:t>
            </a:r>
            <a:r>
              <a:rPr lang="en-US" dirty="0" err="1">
                <a:solidFill>
                  <a:schemeClr val="bg1"/>
                </a:solidFill>
                <a:latin typeface="Arial"/>
                <a:ea typeface="Inter Light" panose="02000403000000020004" pitchFamily="2" charset="0"/>
                <a:cs typeface="Inter Light" panose="02000403000000020004" pitchFamily="2" charset="0"/>
              </a:rPr>
              <a:t>sich</a:t>
            </a:r>
            <a:r>
              <a:rPr lang="en-US" dirty="0">
                <a:solidFill>
                  <a:schemeClr val="bg1"/>
                </a:solidFill>
                <a:latin typeface="Arial"/>
                <a:ea typeface="Inter Light" panose="02000403000000020004" pitchFamily="2" charset="0"/>
                <a:cs typeface="Inter Light" panose="02000403000000020004" pitchFamily="2" charset="0"/>
              </a:rPr>
              <a:t> auf die </a:t>
            </a:r>
            <a:r>
              <a:rPr lang="en-US" dirty="0" err="1">
                <a:solidFill>
                  <a:schemeClr val="bg1"/>
                </a:solidFill>
                <a:latin typeface="Arial"/>
                <a:ea typeface="Inter Light" panose="02000403000000020004" pitchFamily="2" charset="0"/>
                <a:cs typeface="Inter Light" panose="02000403000000020004" pitchFamily="2" charset="0"/>
              </a:rPr>
              <a:t>digitale</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Mitarbeitererfahrung</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zu</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konzentrieren</a:t>
            </a:r>
            <a:r>
              <a:rPr lang="en-US" dirty="0">
                <a:solidFill>
                  <a:schemeClr val="bg1"/>
                </a:solidFill>
                <a:latin typeface="Arial"/>
                <a:ea typeface="Inter Light" panose="02000403000000020004" pitchFamily="2" charset="0"/>
                <a:cs typeface="Inter Light" panose="02000403000000020004" pitchFamily="2" charset="0"/>
              </a:rPr>
              <a:t>?</a:t>
            </a:r>
          </a:p>
          <a:p>
            <a:endParaRPr lang="en-US" dirty="0">
              <a:solidFill>
                <a:schemeClr val="bg1"/>
              </a:solidFill>
              <a:latin typeface="Arial"/>
              <a:ea typeface="Inter Light" panose="02000403000000020004" pitchFamily="2" charset="0"/>
              <a:cs typeface="Inter Light" panose="02000403000000020004" pitchFamily="2" charset="0"/>
            </a:endParaRPr>
          </a:p>
          <a:p>
            <a:r>
              <a:rPr lang="en-US" dirty="0">
                <a:solidFill>
                  <a:schemeClr val="bg1"/>
                </a:solidFill>
                <a:latin typeface="Arial"/>
                <a:ea typeface="Inter Light" panose="02000403000000020004" pitchFamily="2" charset="0"/>
                <a:cs typeface="Inter Light" panose="02000403000000020004" pitchFamily="2" charset="0"/>
              </a:rPr>
              <a:t>4. </a:t>
            </a:r>
            <a:r>
              <a:rPr lang="en-US" dirty="0" err="1">
                <a:solidFill>
                  <a:schemeClr val="bg1"/>
                </a:solidFill>
                <a:latin typeface="Arial"/>
                <a:ea typeface="Inter Light" panose="02000403000000020004" pitchFamily="2" charset="0"/>
                <a:cs typeface="Inter Light" panose="02000403000000020004" pitchFamily="2" charset="0"/>
              </a:rPr>
              <a:t>Welchen</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Einfluss</a:t>
            </a:r>
            <a:r>
              <a:rPr lang="en-US" dirty="0">
                <a:solidFill>
                  <a:schemeClr val="bg1"/>
                </a:solidFill>
                <a:latin typeface="Arial"/>
                <a:ea typeface="Inter Light" panose="02000403000000020004" pitchFamily="2" charset="0"/>
                <a:cs typeface="Inter Light" panose="02000403000000020004" pitchFamily="2" charset="0"/>
              </a:rPr>
              <a:t> hat die </a:t>
            </a:r>
            <a:r>
              <a:rPr lang="en-US" dirty="0" err="1">
                <a:solidFill>
                  <a:schemeClr val="bg1"/>
                </a:solidFill>
                <a:latin typeface="Arial"/>
                <a:ea typeface="Inter Light" panose="02000403000000020004" pitchFamily="2" charset="0"/>
                <a:cs typeface="Inter Light" panose="02000403000000020004" pitchFamily="2" charset="0"/>
              </a:rPr>
              <a:t>Priorisierung</a:t>
            </a:r>
            <a:r>
              <a:rPr lang="en-US" dirty="0">
                <a:solidFill>
                  <a:schemeClr val="bg1"/>
                </a:solidFill>
                <a:latin typeface="Arial"/>
                <a:ea typeface="Inter Light" panose="02000403000000020004" pitchFamily="2" charset="0"/>
                <a:cs typeface="Inter Light" panose="02000403000000020004" pitchFamily="2" charset="0"/>
              </a:rPr>
              <a:t> von </a:t>
            </a:r>
            <a:r>
              <a:rPr lang="en-US" dirty="0" err="1">
                <a:solidFill>
                  <a:schemeClr val="bg1"/>
                </a:solidFill>
                <a:latin typeface="Arial"/>
                <a:ea typeface="Inter Light" panose="02000403000000020004" pitchFamily="2" charset="0"/>
                <a:cs typeface="Inter Light" panose="02000403000000020004" pitchFamily="2" charset="0"/>
              </a:rPr>
              <a:t>Initiativen</a:t>
            </a:r>
            <a:r>
              <a:rPr lang="en-US" dirty="0">
                <a:solidFill>
                  <a:schemeClr val="bg1"/>
                </a:solidFill>
                <a:latin typeface="Arial"/>
                <a:ea typeface="Inter Light" panose="02000403000000020004" pitchFamily="2" charset="0"/>
                <a:cs typeface="Inter Light" panose="02000403000000020004" pitchFamily="2" charset="0"/>
              </a:rPr>
              <a:t> für die </a:t>
            </a:r>
            <a:r>
              <a:rPr lang="en-US" dirty="0" err="1">
                <a:solidFill>
                  <a:schemeClr val="bg1"/>
                </a:solidFill>
                <a:latin typeface="Arial"/>
                <a:ea typeface="Inter Light" panose="02000403000000020004" pitchFamily="2" charset="0"/>
                <a:cs typeface="Inter Light" panose="02000403000000020004" pitchFamily="2" charset="0"/>
              </a:rPr>
              <a:t>digitale</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Mitarbeitererfahrung</a:t>
            </a:r>
            <a:r>
              <a:rPr lang="en-US" dirty="0">
                <a:solidFill>
                  <a:schemeClr val="bg1"/>
                </a:solidFill>
                <a:latin typeface="Arial"/>
                <a:ea typeface="Inter Light" panose="02000403000000020004" pitchFamily="2" charset="0"/>
                <a:cs typeface="Inter Light" panose="02000403000000020004" pitchFamily="2" charset="0"/>
              </a:rPr>
              <a:t> auf </a:t>
            </a:r>
            <a:r>
              <a:rPr lang="en-US" dirty="0" err="1">
                <a:solidFill>
                  <a:schemeClr val="bg1"/>
                </a:solidFill>
                <a:latin typeface="Arial"/>
                <a:ea typeface="Inter Light" panose="02000403000000020004" pitchFamily="2" charset="0"/>
                <a:cs typeface="Inter Light" panose="02000403000000020004" pitchFamily="2" charset="0"/>
              </a:rPr>
              <a:t>größere</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strategische</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Unternehmensziele</a:t>
            </a:r>
            <a:r>
              <a:rPr lang="en-US" dirty="0">
                <a:solidFill>
                  <a:schemeClr val="bg1"/>
                </a:solidFill>
                <a:latin typeface="Arial"/>
                <a:ea typeface="Inter Light" panose="02000403000000020004" pitchFamily="2" charset="0"/>
                <a:cs typeface="Inter Light" panose="02000403000000020004" pitchFamily="2" charset="0"/>
              </a:rPr>
              <a:t>?</a:t>
            </a:r>
          </a:p>
          <a:p>
            <a:endParaRPr lang="en-US" dirty="0">
              <a:solidFill>
                <a:schemeClr val="bg1"/>
              </a:solidFill>
              <a:latin typeface="Arial"/>
              <a:ea typeface="Inter Light" panose="02000403000000020004" pitchFamily="2" charset="0"/>
              <a:cs typeface="Inter Light" panose="02000403000000020004" pitchFamily="2" charset="0"/>
            </a:endParaRPr>
          </a:p>
          <a:p>
            <a:endParaRPr lang="en-US" dirty="0">
              <a:solidFill>
                <a:schemeClr val="bg1"/>
              </a:solidFill>
              <a:latin typeface="Arial"/>
              <a:ea typeface="Inter Light" panose="02000403000000020004" pitchFamily="2" charset="0"/>
              <a:cs typeface="Inter Light" panose="02000403000000020004" pitchFamily="2" charset="0"/>
            </a:endParaRPr>
          </a:p>
          <a:p>
            <a:endParaRPr lang="en-US" dirty="0">
              <a:solidFill>
                <a:schemeClr val="bg1"/>
              </a:solidFill>
              <a:latin typeface="Arial"/>
              <a:ea typeface="Inter Light" panose="02000403000000020004" pitchFamily="2" charset="0"/>
              <a:cs typeface="Inter Light" panose="02000403000000020004" pitchFamily="2" charset="0"/>
            </a:endParaRPr>
          </a:p>
          <a:p>
            <a:endParaRPr lang="en-US" dirty="0">
              <a:solidFill>
                <a:schemeClr val="bg1"/>
              </a:solidFill>
              <a:latin typeface="Arial"/>
              <a:ea typeface="Inter Light" panose="02000403000000020004" pitchFamily="2" charset="0"/>
              <a:cs typeface="Inter Light" panose="02000403000000020004" pitchFamily="2" charset="0"/>
            </a:endParaRPr>
          </a:p>
          <a:p>
            <a:endParaRPr lang="en-US" dirty="0">
              <a:solidFill>
                <a:schemeClr val="bg1"/>
              </a:solidFill>
              <a:latin typeface="Arial"/>
              <a:ea typeface="Inter Light" panose="02000403000000020004" pitchFamily="2" charset="0"/>
              <a:cs typeface="Inter Light" panose="02000403000000020004" pitchFamily="2" charset="0"/>
            </a:endParaRPr>
          </a:p>
        </p:txBody>
      </p:sp>
      <p:sp>
        <p:nvSpPr>
          <p:cNvPr id="9" name="Title 5">
            <a:extLst>
              <a:ext uri="{FF2B5EF4-FFF2-40B4-BE49-F238E27FC236}">
                <a16:creationId xmlns:a16="http://schemas.microsoft.com/office/drawing/2014/main" id="{6BFDC764-B133-ED86-720A-64A505A70E42}"/>
              </a:ext>
            </a:extLst>
          </p:cNvPr>
          <p:cNvSpPr txBox="1">
            <a:spLocks/>
          </p:cNvSpPr>
          <p:nvPr/>
        </p:nvSpPr>
        <p:spPr>
          <a:xfrm>
            <a:off x="533671" y="705349"/>
            <a:ext cx="4397557" cy="4552451"/>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spcBef>
                <a:spcPct val="0"/>
              </a:spcBef>
            </a:pPr>
            <a:r>
              <a:rPr lang="en-US" sz="3600" b="1" spc="-168" dirty="0">
                <a:solidFill>
                  <a:schemeClr val="bg1"/>
                </a:solidFill>
                <a:latin typeface="Arial"/>
                <a:ea typeface="Inter Medium" panose="020B0502030000000004" pitchFamily="34" charset="0"/>
                <a:cs typeface="Inter Medium" panose="020B0502030000000004" pitchFamily="34" charset="0"/>
              </a:rPr>
              <a:t>Discussion</a:t>
            </a:r>
            <a:br>
              <a:rPr lang="en-US" sz="3600" b="1" spc="-168" dirty="0">
                <a:latin typeface="Arial"/>
                <a:ea typeface="Inter Medium" panose="020B0502030000000004" pitchFamily="34" charset="0"/>
                <a:cs typeface="Inter Medium" panose="020B0502030000000004" pitchFamily="34" charset="0"/>
              </a:rPr>
            </a:br>
            <a:r>
              <a:rPr lang="en-US" sz="3600" b="1" spc="-168" dirty="0">
                <a:solidFill>
                  <a:schemeClr val="bg1"/>
                </a:solidFill>
                <a:latin typeface="Arial"/>
                <a:ea typeface="Inter Medium" panose="020B0502030000000004" pitchFamily="34" charset="0"/>
                <a:cs typeface="Inter Medium" panose="020B0502030000000004" pitchFamily="34" charset="0"/>
              </a:rPr>
              <a:t>Guide:</a:t>
            </a:r>
            <a:endParaRPr lang="en-US" sz="4000" b="1" spc="-168" dirty="0">
              <a:solidFill>
                <a:schemeClr val="bg1"/>
              </a:solidFill>
              <a:latin typeface="Arial"/>
              <a:ea typeface="Inter Medium" panose="020B0502030000000004" pitchFamily="34" charset="0"/>
              <a:cs typeface="Inter Medium" panose="020B0502030000000004" pitchFamily="34" charset="0"/>
            </a:endParaRPr>
          </a:p>
          <a:p>
            <a:pPr>
              <a:spcBef>
                <a:spcPct val="0"/>
              </a:spcBef>
            </a:pPr>
            <a:endParaRPr lang="en-US" sz="1800" dirty="0">
              <a:solidFill>
                <a:schemeClr val="bg1"/>
              </a:solidFill>
              <a:latin typeface="Inter Light" panose="02000403000000020004" pitchFamily="2" charset="0"/>
              <a:ea typeface="Inter Light" panose="02000403000000020004" pitchFamily="2" charset="0"/>
              <a:cs typeface="Inter Light" panose="02000403000000020004" pitchFamily="2" charset="0"/>
            </a:endParaRPr>
          </a:p>
          <a:p>
            <a:pPr>
              <a:spcBef>
                <a:spcPct val="0"/>
              </a:spcBef>
            </a:pPr>
            <a:r>
              <a:rPr lang="en-US" sz="1800" dirty="0" err="1">
                <a:solidFill>
                  <a:schemeClr val="bg1"/>
                </a:solidFill>
                <a:latin typeface="Arial"/>
                <a:ea typeface="Inter Light" panose="02000403000000020004" pitchFamily="2" charset="0"/>
                <a:cs typeface="Inter Light" panose="02000403000000020004" pitchFamily="2" charset="0"/>
              </a:rPr>
              <a:t>Fragen</a:t>
            </a:r>
            <a:r>
              <a:rPr lang="en-US" sz="1800" dirty="0">
                <a:solidFill>
                  <a:schemeClr val="bg1"/>
                </a:solidFill>
                <a:latin typeface="Arial"/>
                <a:ea typeface="Inter Light" panose="02000403000000020004" pitchFamily="2" charset="0"/>
                <a:cs typeface="Inter Light" panose="02000403000000020004" pitchFamily="2" charset="0"/>
              </a:rPr>
              <a:t> </a:t>
            </a:r>
            <a:r>
              <a:rPr lang="en-US" sz="1800" dirty="0" err="1">
                <a:solidFill>
                  <a:schemeClr val="bg1"/>
                </a:solidFill>
                <a:latin typeface="Arial"/>
                <a:ea typeface="Inter Light" panose="02000403000000020004" pitchFamily="2" charset="0"/>
                <a:cs typeface="Inter Light" panose="02000403000000020004" pitchFamily="2" charset="0"/>
              </a:rPr>
              <a:t>zur</a:t>
            </a:r>
            <a:r>
              <a:rPr lang="en-US" sz="1800" dirty="0">
                <a:solidFill>
                  <a:schemeClr val="bg1"/>
                </a:solidFill>
                <a:latin typeface="Arial"/>
                <a:ea typeface="Inter Light" panose="02000403000000020004" pitchFamily="2" charset="0"/>
                <a:cs typeface="Inter Light" panose="02000403000000020004" pitchFamily="2" charset="0"/>
              </a:rPr>
              <a:t> </a:t>
            </a:r>
            <a:r>
              <a:rPr lang="en-US" sz="1800" dirty="0" err="1">
                <a:solidFill>
                  <a:schemeClr val="bg1"/>
                </a:solidFill>
                <a:latin typeface="Arial"/>
                <a:ea typeface="Inter Light" panose="02000403000000020004" pitchFamily="2" charset="0"/>
                <a:cs typeface="Inter Light" panose="02000403000000020004" pitchFamily="2" charset="0"/>
              </a:rPr>
              <a:t>Bewertung</a:t>
            </a:r>
            <a:r>
              <a:rPr lang="en-US" sz="1800" dirty="0">
                <a:solidFill>
                  <a:schemeClr val="bg1"/>
                </a:solidFill>
                <a:latin typeface="Arial"/>
                <a:ea typeface="Inter Light" panose="02000403000000020004" pitchFamily="2" charset="0"/>
                <a:cs typeface="Inter Light" panose="02000403000000020004" pitchFamily="2" charset="0"/>
              </a:rPr>
              <a:t> der Rolle der IT, </a:t>
            </a:r>
            <a:r>
              <a:rPr lang="en-US" sz="1800" dirty="0" err="1">
                <a:solidFill>
                  <a:schemeClr val="bg1"/>
                </a:solidFill>
                <a:latin typeface="Arial"/>
                <a:ea typeface="Inter Light" panose="02000403000000020004" pitchFamily="2" charset="0"/>
                <a:cs typeface="Inter Light" panose="02000403000000020004" pitchFamily="2" charset="0"/>
              </a:rPr>
              <a:t>wenn</a:t>
            </a:r>
            <a:r>
              <a:rPr lang="en-US" sz="1800" dirty="0">
                <a:solidFill>
                  <a:schemeClr val="bg1"/>
                </a:solidFill>
                <a:latin typeface="Arial"/>
                <a:ea typeface="Inter Light" panose="02000403000000020004" pitchFamily="2" charset="0"/>
                <a:cs typeface="Inter Light" panose="02000403000000020004" pitchFamily="2" charset="0"/>
              </a:rPr>
              <a:t> es um die </a:t>
            </a:r>
            <a:r>
              <a:rPr lang="en-US" sz="1800" dirty="0" err="1">
                <a:solidFill>
                  <a:schemeClr val="bg1"/>
                </a:solidFill>
                <a:latin typeface="Arial"/>
                <a:ea typeface="Inter Light" panose="02000403000000020004" pitchFamily="2" charset="0"/>
                <a:cs typeface="Inter Light" panose="02000403000000020004" pitchFamily="2" charset="0"/>
              </a:rPr>
              <a:t>Förderung</a:t>
            </a:r>
            <a:r>
              <a:rPr lang="en-US" sz="1800" dirty="0">
                <a:solidFill>
                  <a:schemeClr val="bg1"/>
                </a:solidFill>
                <a:latin typeface="Arial"/>
                <a:ea typeface="Inter Light" panose="02000403000000020004" pitchFamily="2" charset="0"/>
                <a:cs typeface="Inter Light" panose="02000403000000020004" pitchFamily="2" charset="0"/>
              </a:rPr>
              <a:t> </a:t>
            </a:r>
            <a:r>
              <a:rPr lang="en-US" sz="1800" dirty="0" err="1">
                <a:solidFill>
                  <a:schemeClr val="bg1"/>
                </a:solidFill>
                <a:latin typeface="Arial"/>
                <a:ea typeface="Inter Light" panose="02000403000000020004" pitchFamily="2" charset="0"/>
                <a:cs typeface="Inter Light" panose="02000403000000020004" pitchFamily="2" charset="0"/>
              </a:rPr>
              <a:t>einer</a:t>
            </a:r>
            <a:r>
              <a:rPr lang="en-US" sz="1800" dirty="0">
                <a:solidFill>
                  <a:schemeClr val="bg1"/>
                </a:solidFill>
                <a:latin typeface="Arial"/>
                <a:ea typeface="Inter Light" panose="02000403000000020004" pitchFamily="2" charset="0"/>
                <a:cs typeface="Inter Light" panose="02000403000000020004" pitchFamily="2" charset="0"/>
              </a:rPr>
              <a:t> </a:t>
            </a:r>
            <a:r>
              <a:rPr lang="en-US" sz="1800" dirty="0" err="1">
                <a:solidFill>
                  <a:schemeClr val="bg1"/>
                </a:solidFill>
                <a:latin typeface="Arial"/>
                <a:ea typeface="Inter Light" panose="02000403000000020004" pitchFamily="2" charset="0"/>
                <a:cs typeface="Inter Light" panose="02000403000000020004" pitchFamily="2" charset="0"/>
              </a:rPr>
              <a:t>positiven</a:t>
            </a:r>
            <a:r>
              <a:rPr lang="en-US" sz="1800" dirty="0">
                <a:solidFill>
                  <a:schemeClr val="bg1"/>
                </a:solidFill>
                <a:latin typeface="Arial"/>
                <a:ea typeface="Inter Light" panose="02000403000000020004" pitchFamily="2" charset="0"/>
                <a:cs typeface="Inter Light" panose="02000403000000020004" pitchFamily="2" charset="0"/>
              </a:rPr>
              <a:t> </a:t>
            </a:r>
            <a:r>
              <a:rPr lang="en-US" sz="1800" dirty="0" err="1">
                <a:solidFill>
                  <a:schemeClr val="bg1"/>
                </a:solidFill>
                <a:latin typeface="Arial"/>
                <a:ea typeface="Inter Light" panose="02000403000000020004" pitchFamily="2" charset="0"/>
                <a:cs typeface="Inter Light" panose="02000403000000020004" pitchFamily="2" charset="0"/>
              </a:rPr>
              <a:t>digitalen</a:t>
            </a:r>
            <a:r>
              <a:rPr lang="en-US" sz="1800" dirty="0">
                <a:solidFill>
                  <a:schemeClr val="bg1"/>
                </a:solidFill>
                <a:latin typeface="Arial"/>
                <a:ea typeface="Inter Light" panose="02000403000000020004" pitchFamily="2" charset="0"/>
                <a:cs typeface="Inter Light" panose="02000403000000020004" pitchFamily="2" charset="0"/>
              </a:rPr>
              <a:t> </a:t>
            </a:r>
            <a:r>
              <a:rPr lang="en-US" sz="1800" dirty="0" err="1">
                <a:solidFill>
                  <a:schemeClr val="bg1"/>
                </a:solidFill>
                <a:latin typeface="Arial"/>
                <a:ea typeface="Inter Light" panose="02000403000000020004" pitchFamily="2" charset="0"/>
                <a:cs typeface="Inter Light" panose="02000403000000020004" pitchFamily="2" charset="0"/>
              </a:rPr>
              <a:t>Mitarbeitererfahrung</a:t>
            </a:r>
            <a:r>
              <a:rPr lang="en-US" sz="1800" dirty="0">
                <a:solidFill>
                  <a:schemeClr val="bg1"/>
                </a:solidFill>
                <a:latin typeface="Arial"/>
                <a:ea typeface="Inter Light" panose="02000403000000020004" pitchFamily="2" charset="0"/>
                <a:cs typeface="Inter Light" panose="02000403000000020004" pitchFamily="2" charset="0"/>
              </a:rPr>
              <a:t> </a:t>
            </a:r>
            <a:r>
              <a:rPr lang="en-US" sz="1800" dirty="0" err="1">
                <a:solidFill>
                  <a:schemeClr val="bg1"/>
                </a:solidFill>
                <a:latin typeface="Arial"/>
                <a:ea typeface="Inter Light" panose="02000403000000020004" pitchFamily="2" charset="0"/>
                <a:cs typeface="Inter Light" panose="02000403000000020004" pitchFamily="2" charset="0"/>
              </a:rPr>
              <a:t>geht</a:t>
            </a:r>
            <a:r>
              <a:rPr lang="en-US" sz="1800" dirty="0">
                <a:solidFill>
                  <a:schemeClr val="bg1"/>
                </a:solidFill>
                <a:latin typeface="Arial"/>
                <a:ea typeface="Inter Light" panose="02000403000000020004" pitchFamily="2" charset="0"/>
                <a:cs typeface="Inter Light" panose="02000403000000020004" pitchFamily="2" charset="0"/>
              </a:rPr>
              <a:t>. </a:t>
            </a:r>
          </a:p>
          <a:p>
            <a:pPr>
              <a:spcBef>
                <a:spcPct val="0"/>
              </a:spcBef>
            </a:pPr>
            <a:endParaRPr lang="en-US" sz="1800" dirty="0">
              <a:solidFill>
                <a:schemeClr val="bg1"/>
              </a:solidFill>
              <a:latin typeface="Arial"/>
              <a:ea typeface="Inter Light" panose="02000403000000020004" pitchFamily="2" charset="0"/>
              <a:cs typeface="Inter Light" panose="02000403000000020004" pitchFamily="2" charset="0"/>
            </a:endParaRPr>
          </a:p>
          <a:p>
            <a:pPr>
              <a:spcBef>
                <a:spcPct val="0"/>
              </a:spcBef>
            </a:pPr>
            <a:br>
              <a:rPr lang="en-US" sz="2400" dirty="0">
                <a:latin typeface="Inter Medium" panose="020B0502030000000004" pitchFamily="34" charset="0"/>
              </a:rPr>
            </a:br>
            <a:endParaRPr lang="en-US" sz="2100" dirty="0">
              <a:solidFill>
                <a:schemeClr val="bg1"/>
              </a:solidFill>
              <a:latin typeface="Inter Medium" panose="020B0502030000000004" pitchFamily="34" charset="0"/>
              <a:cs typeface="Inter Medium" panose="020B0502030000000004" pitchFamily="34" charset="0"/>
            </a:endParaRPr>
          </a:p>
        </p:txBody>
      </p:sp>
      <p:pic>
        <p:nvPicPr>
          <p:cNvPr id="2" name="Picture 1" descr="A white line drawing of a gear with a check mark&#10;&#10;Description automatically generated">
            <a:extLst>
              <a:ext uri="{FF2B5EF4-FFF2-40B4-BE49-F238E27FC236}">
                <a16:creationId xmlns:a16="http://schemas.microsoft.com/office/drawing/2014/main" id="{563FEFAF-082E-848D-7904-D10BD1CE7008}"/>
              </a:ext>
            </a:extLst>
          </p:cNvPr>
          <p:cNvPicPr>
            <a:picLocks noChangeAspect="1"/>
          </p:cNvPicPr>
          <p:nvPr/>
        </p:nvPicPr>
        <p:blipFill>
          <a:blip r:embed="rId3"/>
          <a:stretch>
            <a:fillRect/>
          </a:stretch>
        </p:blipFill>
        <p:spPr>
          <a:xfrm>
            <a:off x="537077" y="3146203"/>
            <a:ext cx="700631" cy="690985"/>
          </a:xfrm>
          <a:prstGeom prst="rect">
            <a:avLst/>
          </a:prstGeom>
        </p:spPr>
      </p:pic>
    </p:spTree>
    <p:extLst>
      <p:ext uri="{BB962C8B-B14F-4D97-AF65-F5344CB8AC3E}">
        <p14:creationId xmlns:p14="http://schemas.microsoft.com/office/powerpoint/2010/main" val="17785939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a53939c-dcd9-44dd-ac85-d0bd4e15d91e" xsi:nil="true"/>
    <lcf76f155ced4ddcb4097134ff3c332f xmlns="5fdd1cf4-3cc0-4432-a7a2-7109790f3d31">
      <Terms xmlns="http://schemas.microsoft.com/office/infopath/2007/PartnerControls"/>
    </lcf76f155ced4ddcb4097134ff3c332f>
    <ec12fc0442a7451bb3784213255a0053 xmlns="5fdd1cf4-3cc0-4432-a7a2-7109790f3d31">
      <Terms xmlns="http://schemas.microsoft.com/office/infopath/2007/PartnerControls"/>
    </ec12fc0442a7451bb3784213255a0053>
    <Choice xmlns="5fdd1cf4-3cc0-4432-a7a2-7109790f3d31" xsi:nil="true"/>
    <ImageType xmlns="5fdd1cf4-3cc0-4432-a7a2-7109790f3d31" xsi:nil="true"/>
    <Hyperlink xmlns="5fdd1cf4-3cc0-4432-a7a2-7109790f3d31">
      <Url xsi:nil="true"/>
      <Description xsi:nil="true"/>
    </Hyperlink>
    <VideoTags2 xmlns="5fdd1cf4-3cc0-4432-a7a2-7109790f3d31" xsi:nil="true"/>
    <Round_x002d_01 xmlns="5fdd1cf4-3cc0-4432-a7a2-7109790f3d31">false</Round_x002d_01>
    <Thumbnail xmlns="5fdd1cf4-3cc0-4432-a7a2-7109790f3d3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6A529CB4A62A742AE048CABF7079222" ma:contentTypeVersion="29" ma:contentTypeDescription="Create a new document." ma:contentTypeScope="" ma:versionID="bea759b22810742c6e608d460e70f72a">
  <xsd:schema xmlns:xsd="http://www.w3.org/2001/XMLSchema" xmlns:xs="http://www.w3.org/2001/XMLSchema" xmlns:p="http://schemas.microsoft.com/office/2006/metadata/properties" xmlns:ns2="5fdd1cf4-3cc0-4432-a7a2-7109790f3d31" xmlns:ns3="da53939c-dcd9-44dd-ac85-d0bd4e15d91e" targetNamespace="http://schemas.microsoft.com/office/2006/metadata/properties" ma:root="true" ma:fieldsID="d23d51fd32b8d95dec40b7cb004a5fd0" ns2:_="" ns3:_="">
    <xsd:import namespace="5fdd1cf4-3cc0-4432-a7a2-7109790f3d31"/>
    <xsd:import namespace="da53939c-dcd9-44dd-ac85-d0bd4e15d91e"/>
    <xsd:element name="properties">
      <xsd:complexType>
        <xsd:sequence>
          <xsd:element name="documentManagement">
            <xsd:complexType>
              <xsd:all>
                <xsd:element ref="ns2:VideoTags2" minOccurs="0"/>
                <xsd:element ref="ns2:Choice" minOccurs="0"/>
                <xsd:element ref="ns2:Hyperlink" minOccurs="0"/>
                <xsd:element ref="ns2:ImageType" minOccurs="0"/>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ec12fc0442a7451bb3784213255a0053" minOccurs="0"/>
                <xsd:element ref="ns2:MediaServiceObjectDetectorVersions" minOccurs="0"/>
                <xsd:element ref="ns2:Round_x002d_01" minOccurs="0"/>
                <xsd:element ref="ns2:MediaServiceSearchProperties" minOccurs="0"/>
                <xsd:element ref="ns2:Thumbnai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dd1cf4-3cc0-4432-a7a2-7109790f3d31" elementFormDefault="qualified">
    <xsd:import namespace="http://schemas.microsoft.com/office/2006/documentManagement/types"/>
    <xsd:import namespace="http://schemas.microsoft.com/office/infopath/2007/PartnerControls"/>
    <xsd:element name="VideoTags2" ma:index="2" nillable="true" ma:displayName="Video Tags" ma:format="Dropdown" ma:internalName="VideoTags2" ma:readOnly="false">
      <xsd:simpleType>
        <xsd:union memberTypes="dms:Text">
          <xsd:simpleType>
            <xsd:restriction base="dms:Choice">
              <xsd:enumeration value="High Level Marketing"/>
              <xsd:enumeration value="Product Overview"/>
              <xsd:enumeration value="Product Webinar"/>
              <xsd:enumeration value="Product Demo"/>
              <xsd:enumeration value="Customer Case Study"/>
              <xsd:enumeration value="Solutions"/>
              <xsd:enumeration value="Social Media"/>
              <xsd:enumeration value="B-Roll"/>
              <xsd:enumeration value="Employee"/>
            </xsd:restriction>
          </xsd:simpleType>
        </xsd:union>
      </xsd:simpleType>
    </xsd:element>
    <xsd:element name="Choice" ma:index="4" nillable="true" ma:displayName="Choice" ma:format="Dropdown" ma:internalName="Choice" ma:readOnly="false">
      <xsd:simpleType>
        <xsd:restriction base="dms:Choice">
          <xsd:enumeration value="Choice 1"/>
          <xsd:enumeration value="Choice 2"/>
          <xsd:enumeration value="Choice 3"/>
        </xsd:restriction>
      </xsd:simpleType>
    </xsd:element>
    <xsd:element name="Hyperlink" ma:index="5" nillable="true" ma:displayName="Hyperlink" ma:format="Hyperlink" ma:internalName="Hyperlink"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ImageType" ma:index="7" nillable="true" ma:displayName="Image Type" ma:description="One word description on image type" ma:format="Dropdown" ma:hidden="true" ma:internalName="ImageType" ma:readOnly="false">
      <xsd:simpleType>
        <xsd:union memberTypes="dms:Text">
          <xsd:simpleType>
            <xsd:restriction base="dms:Choice">
              <xsd:enumeration value="Abstract"/>
              <xsd:enumeration value="People"/>
              <xsd:enumeration value="Landscape"/>
              <xsd:enumeration value="City Scape"/>
              <xsd:enumeration value="Device"/>
              <xsd:enumeration value="Hardware"/>
              <xsd:enumeration value="People / Device"/>
              <xsd:enumeration value="Environment"/>
              <xsd:enumeration value="Banner"/>
              <xsd:enumeration value="Illustration"/>
              <xsd:enumeration value="Supply Chain"/>
              <xsd:enumeration value="Picked"/>
            </xsd:restriction>
          </xsd:simpleType>
        </xsd:unio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description="" ma:hidden="true" ma:internalName="MediaServiceAutoTags" ma:readOnly="true">
      <xsd:simpleType>
        <xsd:restriction base="dms:Text"/>
      </xsd:simpleType>
    </xsd:element>
    <xsd:element name="MediaServiceOCR" ma:index="11" nillable="true" ma:displayName="Extracted Text" ma:hidden="true" ma:internalName="MediaServiceOCR" ma:readOnly="true">
      <xsd:simpleType>
        <xsd:restriction base="dms:Note"/>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hidden="true" ma:internalName="MediaServiceKeyPoints" ma:readOnly="true">
      <xsd:simpleType>
        <xsd:restriction base="dms:Note"/>
      </xsd:simpleType>
    </xsd:element>
    <xsd:element name="MediaServiceLocation" ma:index="17" nillable="true" ma:displayName="Location" ma:hidden="true" ma:internalName="MediaServiceLocation" ma:readOnly="true">
      <xsd:simpleType>
        <xsd:restriction base="dms:Text"/>
      </xsd:simpleType>
    </xsd:element>
    <xsd:element name="MediaLengthInSeconds" ma:index="21" nillable="true" ma:displayName="Length (seconds)" ma:hidden="true"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b908e508-2fda-4ce2-b952-de9af3137cf6" ma:termSetId="09814cd3-568e-fe90-9814-8d621ff8fb84" ma:anchorId="fba54fb3-c3e1-fe81-a776-ca4b69148c4d" ma:open="true" ma:isKeyword="false">
      <xsd:complexType>
        <xsd:sequence>
          <xsd:element ref="pc:Terms" minOccurs="0" maxOccurs="1"/>
        </xsd:sequence>
      </xsd:complexType>
    </xsd:element>
    <xsd:element name="ec12fc0442a7451bb3784213255a0053" ma:index="28" nillable="true" ma:taxonomy="true" ma:internalName="ec12fc0442a7451bb3784213255a0053" ma:taxonomyFieldName="Metadata" ma:displayName="Metadata" ma:readOnly="false" ma:default="" ma:fieldId="{ec12fc04-42a7-451b-b378-4213255a0053}" ma:taxonomyMulti="true" ma:sspId="b908e508-2fda-4ce2-b952-de9af3137cf6" ma:termSetId="de0ca529-ebc5-483a-bc36-3f779659f540" ma:anchorId="ad9f7cd0-e3be-4f79-8a72-5a644443adaa" ma:open="fals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Round_x002d_01" ma:index="31" nillable="true" ma:displayName="Round-01" ma:default="0" ma:format="Dropdown" ma:internalName="Round_x002d_01">
      <xsd:simpleType>
        <xsd:restriction base="dms:Boolean"/>
      </xsd:simpleType>
    </xsd:element>
    <xsd:element name="MediaServiceSearchProperties" ma:index="32" nillable="true" ma:displayName="MediaServiceSearchProperties" ma:hidden="true" ma:internalName="MediaServiceSearchProperties" ma:readOnly="true">
      <xsd:simpleType>
        <xsd:restriction base="dms:Note"/>
      </xsd:simpleType>
    </xsd:element>
    <xsd:element name="Thumbnail" ma:index="33" nillable="true" ma:displayName="Thumbnail" ma:format="Thumbnail" ma:internalName="Thumbnail">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a53939c-dcd9-44dd-ac85-d0bd4e15d91e" elementFormDefault="qualified">
    <xsd:import namespace="http://schemas.microsoft.com/office/2006/documentManagement/types"/>
    <xsd:import namespace="http://schemas.microsoft.com/office/infopath/2007/PartnerControls"/>
    <xsd:element name="SharedWithUsers" ma:index="18"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hidden="true" ma:internalName="SharedWithDetails" ma:readOnly="true">
      <xsd:simpleType>
        <xsd:restriction base="dms:Note"/>
      </xsd:simpleType>
    </xsd:element>
    <xsd:element name="TaxCatchAll" ma:index="25" nillable="true" ma:displayName="Taxonomy Catch All Column" ma:hidden="true" ma:list="{83c747c0-d340-4bb6-9118-c27eb0231322}" ma:internalName="TaxCatchAll" ma:readOnly="false" ma:showField="CatchAllData" ma:web="da53939c-dcd9-44dd-ac85-d0bd4e15d9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64C7B14-2436-45E3-80EC-C3579ABE3FDB}">
  <ds:schemaRefs>
    <ds:schemaRef ds:uri="5fdd1cf4-3cc0-4432-a7a2-7109790f3d31"/>
    <ds:schemaRef ds:uri="bd2db370-3fdd-4f5b-bdac-829abca11e3e"/>
    <ds:schemaRef ds:uri="cce0c20c-2a0a-40d7-b79c-c34288d2daf8"/>
    <ds:schemaRef ds:uri="da53939c-dcd9-44dd-ac85-d0bd4e15d91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B49C955-66C7-4B3B-A151-847E917B66E8}">
  <ds:schemaRefs>
    <ds:schemaRef ds:uri="5fdd1cf4-3cc0-4432-a7a2-7109790f3d31"/>
    <ds:schemaRef ds:uri="da53939c-dcd9-44dd-ac85-d0bd4e15d91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FB9B495-1728-4666-8E39-6F35A8806AF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50</TotalTime>
  <Words>579</Words>
  <Application>Microsoft Macintosh PowerPoint</Application>
  <PresentationFormat>Widescreen</PresentationFormat>
  <Paragraphs>62</Paragraphs>
  <Slides>10</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Aptos</vt:lpstr>
      <vt:lpstr>Aptos Display</vt:lpstr>
      <vt:lpstr>Arial</vt:lpstr>
      <vt:lpstr>Calibri</vt:lpstr>
      <vt:lpstr>Inter Light</vt:lpstr>
      <vt:lpstr>Inter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
  <cp:keywords/>
  <dc:description/>
  <cp:lastModifiedBy>Katherine French</cp:lastModifiedBy>
  <cp:revision>9</cp:revision>
  <dcterms:created xsi:type="dcterms:W3CDTF">2024-08-08T18:27:15Z</dcterms:created>
  <dcterms:modified xsi:type="dcterms:W3CDTF">2024-08-28T16:19:40Z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0x010100C6A529CB4A62A742AE048CABF7079222</vt:lpwstr>
  </property>
  <property fmtid="{D5CDD505-2E9C-101B-9397-08002B2CF9AE}" pid="3" name="MediaServiceImageTags">
    <vt:lpwstr/>
  </property>
  <property fmtid="{D5CDD505-2E9C-101B-9397-08002B2CF9AE}" pid="4" name="Metadata">
    <vt:lpwstr/>
  </property>
</Properties>
</file>