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4"/>
  </p:notesMasterIdLst>
  <p:sldIdLst>
    <p:sldId id="256" r:id="rId5"/>
    <p:sldId id="2147478936" r:id="rId6"/>
    <p:sldId id="2147478937" r:id="rId7"/>
    <p:sldId id="2147478943" r:id="rId8"/>
    <p:sldId id="2147478944" r:id="rId9"/>
    <p:sldId id="2147478938" r:id="rId10"/>
    <p:sldId id="2147478945" r:id="rId11"/>
    <p:sldId id="2147478941" r:id="rId12"/>
    <p:sldId id="2147478934" r:id="rId13"/>
  </p:sldIdLst>
  <p:sldSz cx="18288000" cy="10287000"/>
  <p:notesSz cx="6858000" cy="9144000"/>
  <p:embeddedFontLst>
    <p:embeddedFont>
      <p:font typeface="Inter" panose="020B0502030000000004" pitchFamily="34" charset="0"/>
      <p:regular r:id="rId15"/>
      <p:bold r:id="rId16"/>
      <p:italic r:id="rId17"/>
      <p:boldItalic r:id="rId18"/>
    </p:embeddedFont>
    <p:embeddedFont>
      <p:font typeface="Inter Italic" panose="020B0502030000000004" pitchFamily="34" charset="0"/>
      <p:regular r:id="rId19"/>
      <p:bold r:id="rId20"/>
      <p:italic r:id="rId21"/>
      <p:boldItalic r:id="rId22"/>
    </p:embeddedFont>
    <p:embeddedFont>
      <p:font typeface="Inter Light" panose="02000403000000020004" pitchFamily="2" charset="0"/>
      <p:regular r:id="rId23"/>
      <p: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0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6C77C6-5F50-6A44-FBC8-8D0E7BB75D48}" v="8" dt="2024-07-17T19:00:14.223"/>
    <p1510:client id="{1A884343-D448-E6A3-44EB-C52C50061BE8}" v="1" dt="2024-07-17T19:01:08.134"/>
    <p1510:client id="{27FD3730-0689-A74A-9954-17676BF93914}" v="279" dt="2024-07-17T19:47:49.2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874"/>
    <p:restoredTop sz="94538"/>
  </p:normalViewPr>
  <p:slideViewPr>
    <p:cSldViewPr snapToGrid="0" showGuides="1">
      <p:cViewPr varScale="1">
        <p:scale>
          <a:sx n="109" d="100"/>
          <a:sy n="109" d="100"/>
        </p:scale>
        <p:origin x="920" y="200"/>
      </p:cViewPr>
      <p:guideLst>
        <p:guide pos="5760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D3440-A990-B743-94FD-1272A487B74C}" type="datetimeFigureOut">
              <a:rPr lang="en-US" smtClean="0"/>
              <a:t>8/7/24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D702E-58EF-6646-AF43-A7D5FE7CE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92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482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424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76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212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870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242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28AA81F-479C-1738-82C6-45109EBBD1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"/>
          <a:stretch/>
        </p:blipFill>
        <p:spPr>
          <a:xfrm>
            <a:off x="-215153" y="-217803"/>
            <a:ext cx="18694882" cy="10948556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1" i="0">
                <a:latin typeface="Inter" panose="020B05020300000000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 dirty="0">
              <a:latin typeface="Inter" panose="020B05020300000000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0" y="0"/>
            <a:ext cx="18287999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 dirty="0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91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0" cap="all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1" i="0">
                <a:latin typeface="Inter" panose="020B0502030000000004" pitchFamily="34" charset="0"/>
              </a:defRPr>
            </a:lvl1pPr>
            <a:lvl2pPr>
              <a:defRPr sz="2800" b="1" i="0">
                <a:latin typeface="Inter" panose="020B0502030000000004" pitchFamily="34" charset="0"/>
              </a:defRPr>
            </a:lvl2pPr>
            <a:lvl3pPr>
              <a:defRPr sz="2400" b="1" i="0">
                <a:latin typeface="Inter" panose="020B0502030000000004" pitchFamily="34" charset="0"/>
              </a:defRPr>
            </a:lvl3pPr>
            <a:lvl4pPr>
              <a:defRPr sz="2000" b="1" i="0">
                <a:latin typeface="Inter" panose="020B0502030000000004" pitchFamily="34" charset="0"/>
              </a:defRPr>
            </a:lvl4pPr>
            <a:lvl5pPr>
              <a:defRPr sz="2000" b="1" i="0">
                <a:latin typeface="Inter" panose="020B05020300000000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8/7/24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Inter" panose="020B050203000000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vanti.com/de/democratizing-it-dat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ivanti.com/de/research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ivanti.com/resources/research-reports/state-of-cybersecurity-report" TargetMode="External"/><Relationship Id="rId5" Type="http://schemas.openxmlformats.org/officeDocument/2006/relationships/hyperlink" Target="https://www.ivanti.com/de/resources/research-reports/state-of-cybersecurity-report" TargetMode="External"/><Relationship Id="rId4" Type="http://schemas.openxmlformats.org/officeDocument/2006/relationships/hyperlink" Target="https://www.ivanti.com/de/resources/research-reports/everywhere-work-repor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927795" y="8455977"/>
            <a:ext cx="12840426" cy="956929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de-de" sz="28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Lesen Sie den vollständigen Report und laden Sie alle Grafiken unter </a:t>
            </a:r>
            <a:br>
              <a:rPr lang="de-de" sz="28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</a:br>
            <a:r>
              <a:rPr lang="de-de" sz="2800" u="sng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</a:t>
            </a:r>
            <a:r>
              <a:rPr lang="de-DE" sz="2800" u="sng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de/</a:t>
            </a:r>
            <a:r>
              <a:rPr lang="de-de" sz="2800" u="sng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democratizing-it-data</a:t>
            </a:r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herunter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/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A8B4AEA-A400-7B83-E7D7-9E4FAF5FA3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808046" y="8339805"/>
            <a:ext cx="2804551" cy="11892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7CEB03F-FAA4-8FB3-C3DB-8BA039F446EC}"/>
              </a:ext>
            </a:extLst>
          </p:cNvPr>
          <p:cNvSpPr txBox="1"/>
          <p:nvPr/>
        </p:nvSpPr>
        <p:spPr>
          <a:xfrm>
            <a:off x="763891" y="820838"/>
            <a:ext cx="12634609" cy="304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500"/>
              </a:lnSpc>
            </a:pPr>
            <a:r>
              <a:rPr lang="de-de" sz="10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Demokratisierung von IT-Daten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DFE11E-DB64-F3CA-ED6C-0BBE42569CC9}"/>
              </a:ext>
            </a:extLst>
          </p:cNvPr>
          <p:cNvSpPr txBox="1"/>
          <p:nvPr/>
        </p:nvSpPr>
        <p:spPr>
          <a:xfrm>
            <a:off x="795063" y="4388166"/>
            <a:ext cx="9932752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50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Executive Summary und </a:t>
            </a:r>
            <a:br>
              <a:rPr lang="de-DE" sz="50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</a:br>
            <a:r>
              <a:rPr lang="de-de" sz="50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zentrale Erkenntnisse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Erkenntnis: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38F678-A579-013F-F4C0-561A1B659F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8374" y="678426"/>
            <a:ext cx="10648524" cy="8347586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884904" y="1569271"/>
            <a:ext cx="3966072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3200" b="0" dirty="0">
              <a:solidFill>
                <a:schemeClr val="bg1"/>
              </a:solidFill>
              <a:latin typeface="Arial"/>
              <a:ea typeface="Inter Light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Unternehmen werden von einer beispielslosen Datenflut überschwemmt und haben gravierende Probleme mit der Zugänglichkeit der Daten.</a:t>
            </a:r>
          </a:p>
        </p:txBody>
      </p:sp>
    </p:spTree>
    <p:extLst>
      <p:ext uri="{BB962C8B-B14F-4D97-AF65-F5344CB8AC3E}">
        <p14:creationId xmlns:p14="http://schemas.microsoft.com/office/powerpoint/2010/main" val="183909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" y="0"/>
            <a:ext cx="18287999" cy="29644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73393" y="623156"/>
            <a:ext cx="9984658" cy="94017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73393" y="1445344"/>
            <a:ext cx="16988036" cy="94017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800" b="0" dirty="0">
                <a:latin typeface="Arial"/>
                <a:cs typeface="Arial"/>
              </a:rPr>
              <a:t>Wenn die IT-Abteilung nicht problemlos auf Daten zugreifen kann, hat dies schwerwiegende Auswirkungen – von der Mitarbeiterzufriedenheit bis hin zur betrieblichen Effizienz und zu Unternehmensinnovationen</a:t>
            </a:r>
            <a:r>
              <a:rPr lang="de-de" sz="3200" b="0" dirty="0">
                <a:latin typeface="Arial"/>
                <a:cs typeface="Arial"/>
              </a:rPr>
              <a:t>.</a:t>
            </a:r>
          </a:p>
          <a:p>
            <a:pPr>
              <a:lnSpc>
                <a:spcPct val="100000"/>
              </a:lnSpc>
            </a:pPr>
            <a:endParaRPr lang="en-US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C7906D-360F-990C-CF81-D0502A365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907" y="3459962"/>
            <a:ext cx="14714875" cy="620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3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849452-09C2-6094-48E9-3F0D4228BFA0}"/>
              </a:ext>
            </a:extLst>
          </p:cNvPr>
          <p:cNvSpPr txBox="1"/>
          <p:nvPr/>
        </p:nvSpPr>
        <p:spPr>
          <a:xfrm>
            <a:off x="6389804" y="3187682"/>
            <a:ext cx="5985142" cy="30623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6500" b="1" dirty="0">
                <a:latin typeface="Arial"/>
                <a:ea typeface="Inter Light"/>
                <a:cs typeface="Arial"/>
              </a:rPr>
              <a:t>1 in 3</a:t>
            </a:r>
            <a:br>
              <a:rPr lang="de-de" sz="2800" dirty="0">
                <a:latin typeface="Arial"/>
                <a:ea typeface="Inter Light"/>
                <a:cs typeface="Arial"/>
              </a:rPr>
            </a:br>
            <a:r>
              <a:rPr lang="de-de" sz="3200" dirty="0">
                <a:latin typeface="Arial"/>
                <a:ea typeface="Inter Light"/>
                <a:cs typeface="Arial"/>
              </a:rPr>
              <a:t>Unternehmen </a:t>
            </a:r>
            <a:r>
              <a:rPr lang="de-de" sz="3200" dirty="0">
                <a:latin typeface="Arial"/>
                <a:ea typeface="+mn-lt"/>
                <a:cs typeface="+mn-lt"/>
              </a:rPr>
              <a:t>berichten</a:t>
            </a:r>
            <a:r>
              <a:rPr lang="de-de" sz="3200" dirty="0">
                <a:ea typeface="+mn-lt"/>
                <a:cs typeface="+mn-lt"/>
              </a:rPr>
              <a:t>, </a:t>
            </a:r>
            <a:br>
              <a:rPr lang="de-de" sz="3200" dirty="0">
                <a:ea typeface="+mn-lt"/>
                <a:cs typeface="+mn-lt"/>
              </a:rPr>
            </a:br>
            <a:r>
              <a:rPr lang="de-de" sz="3200" dirty="0">
                <a:ea typeface="+mn-lt"/>
                <a:cs typeface="+mn-lt"/>
              </a:rPr>
              <a:t>dass ihre derzeitige Asset-Management-Lösung </a:t>
            </a:r>
            <a:r>
              <a:rPr lang="de-de" sz="3200" b="1" dirty="0">
                <a:ea typeface="+mn-lt"/>
                <a:cs typeface="+mn-lt"/>
              </a:rPr>
              <a:t>BYOD </a:t>
            </a:r>
            <a:br>
              <a:rPr lang="de-DE" sz="3200" b="1" dirty="0">
                <a:ea typeface="+mn-lt"/>
                <a:cs typeface="+mn-lt"/>
              </a:rPr>
            </a:br>
            <a:r>
              <a:rPr lang="de-de" sz="3200" b="1" dirty="0">
                <a:ea typeface="+mn-lt"/>
                <a:cs typeface="+mn-lt"/>
              </a:rPr>
              <a:t>nicht trackt</a:t>
            </a:r>
            <a:r>
              <a:rPr lang="de-de" sz="3200" b="1" dirty="0">
                <a:solidFill>
                  <a:srgbClr val="4E0389"/>
                </a:solidFill>
                <a:ea typeface="+mn-lt"/>
                <a:cs typeface="+mn-lt"/>
              </a:rPr>
              <a:t>. </a:t>
            </a:r>
          </a:p>
        </p:txBody>
      </p:sp>
      <p:sp>
        <p:nvSpPr>
          <p:cNvPr id="21" name="Title 5">
            <a:extLst>
              <a:ext uri="{FF2B5EF4-FFF2-40B4-BE49-F238E27FC236}">
                <a16:creationId xmlns:a16="http://schemas.microsoft.com/office/drawing/2014/main" id="{CDD4140A-2758-09E4-3293-AF2E8FBC95DA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Erkenntnis: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4" y="1569271"/>
            <a:ext cx="3966072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32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32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Unternehmen leiden unter gravierenden Daten-Blindspots aufgrund von Schatten-IT, einschließlich nicht verwaltetem BYOD.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8CA7AC-1482-11A1-CC33-03F37575ED04}"/>
              </a:ext>
            </a:extLst>
          </p:cNvPr>
          <p:cNvSpPr/>
          <p:nvPr/>
        </p:nvSpPr>
        <p:spPr>
          <a:xfrm>
            <a:off x="12995029" y="0"/>
            <a:ext cx="5292971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0E173963-0D09-6403-56E1-AB43F0671D1E}"/>
              </a:ext>
            </a:extLst>
          </p:cNvPr>
          <p:cNvSpPr txBox="1">
            <a:spLocks/>
          </p:cNvSpPr>
          <p:nvPr/>
        </p:nvSpPr>
        <p:spPr>
          <a:xfrm>
            <a:off x="13737979" y="1477831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EA15083-37D8-1C11-2EB6-56BCE9BFCE9E}"/>
              </a:ext>
            </a:extLst>
          </p:cNvPr>
          <p:cNvSpPr txBox="1">
            <a:spLocks/>
          </p:cNvSpPr>
          <p:nvPr/>
        </p:nvSpPr>
        <p:spPr>
          <a:xfrm>
            <a:off x="13737978" y="2369080"/>
            <a:ext cx="4367140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de-de" sz="3100" b="0" dirty="0">
              <a:latin typeface="Arial"/>
              <a:cs typeface="Segoe UI"/>
            </a:endParaRPr>
          </a:p>
          <a:p>
            <a:r>
              <a:rPr lang="de-de" sz="3100" b="0" dirty="0">
                <a:latin typeface="Arial"/>
                <a:cs typeface="Segoe UI"/>
              </a:rPr>
              <a:t>Schatten-IT setzt Unternehmen dem Risiko von Datenlecks, Compliance-Problemen </a:t>
            </a:r>
            <a:br>
              <a:rPr lang="de-de" sz="3100" b="0" dirty="0">
                <a:latin typeface="Arial"/>
                <a:cs typeface="Segoe UI"/>
              </a:rPr>
            </a:br>
            <a:r>
              <a:rPr lang="de-de" sz="3100" b="0" dirty="0">
                <a:latin typeface="Arial"/>
                <a:cs typeface="Segoe UI"/>
              </a:rPr>
              <a:t>und anderen Schwachstellen aus, </a:t>
            </a:r>
            <a:br>
              <a:rPr lang="de-DE" sz="3100" b="0" dirty="0">
                <a:latin typeface="Arial"/>
                <a:cs typeface="Segoe UI"/>
              </a:rPr>
            </a:br>
            <a:r>
              <a:rPr lang="de-de" sz="3100" b="0" dirty="0">
                <a:latin typeface="Arial"/>
                <a:cs typeface="Segoe UI"/>
              </a:rPr>
              <a:t>die‌ gravierende rechtliche und reputations-schädigende zur </a:t>
            </a:r>
            <a:br>
              <a:rPr lang="de-DE" sz="3100" b="0" dirty="0">
                <a:latin typeface="Arial"/>
                <a:cs typeface="Segoe UI"/>
              </a:rPr>
            </a:br>
            <a:r>
              <a:rPr lang="de-de" sz="3100" b="0" dirty="0">
                <a:latin typeface="Arial"/>
                <a:cs typeface="Segoe UI"/>
              </a:rPr>
              <a:t>Folgen haben können. ​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D8ED87-143F-6DC7-A7C4-E6C91BEA5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804" y="1477830"/>
            <a:ext cx="5498497" cy="152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9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700" dirty="0">
              <a:ea typeface="Calibri"/>
              <a:cs typeface="Calibri"/>
            </a:endParaRPr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Erkenntnis: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38F678-A579-013F-F4C0-561A1B659F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8374" y="770603"/>
            <a:ext cx="10648524" cy="73240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C7CE57-35F3-87F0-1B12-3EF0A2D4BF4D}"/>
              </a:ext>
            </a:extLst>
          </p:cNvPr>
          <p:cNvSpPr txBox="1"/>
          <p:nvPr/>
        </p:nvSpPr>
        <p:spPr>
          <a:xfrm>
            <a:off x="881974" y="1568443"/>
            <a:ext cx="3075561" cy="5509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de-de" sz="3200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de-de" sz="3200" dirty="0">
                <a:solidFill>
                  <a:schemeClr val="bg1"/>
                </a:solidFill>
                <a:latin typeface="Arial"/>
                <a:cs typeface="Arial"/>
              </a:rPr>
              <a:t>IT-Teams sind überlastet. Die mangelnde Zugänglichkeit der Daten verschärft das Problem weiter, indem sie die IT-Produktivität behindert. ​</a:t>
            </a:r>
          </a:p>
        </p:txBody>
      </p:sp>
    </p:spTree>
    <p:extLst>
      <p:ext uri="{BB962C8B-B14F-4D97-AF65-F5344CB8AC3E}">
        <p14:creationId xmlns:p14="http://schemas.microsoft.com/office/powerpoint/2010/main" val="334203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0" y="0"/>
            <a:ext cx="5292971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0" y="2299688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399" y="3122127"/>
            <a:ext cx="3895343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3200" b="0" dirty="0"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de-de" sz="3200" b="0" dirty="0">
                <a:ea typeface="Inter Light" panose="02000403000000020004" pitchFamily="2" charset="0"/>
              </a:rPr>
              <a:t>Ein verbessertes Datenmanagement ermöglicht es der IT, KI effektiv einzusetzen und gezielte Arbeit zu leisten. 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491A1D-2CF2-F2A9-01AC-762D7A56B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1697" y="2223168"/>
            <a:ext cx="11331045" cy="607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685799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0"/>
            <a:ext cx="6857998" cy="7479967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855408" y="586582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Erkenntnis: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855407" y="1569271"/>
            <a:ext cx="5662623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32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32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Das Management von IT-Daten-Assets ist nicht standardisiert.</a:t>
            </a:r>
            <a:endParaRPr lang="de-de" sz="32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145833-89F8-D640-A7BC-EEBCFEED60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2"/>
          <a:stretch/>
        </p:blipFill>
        <p:spPr>
          <a:xfrm>
            <a:off x="7713400" y="587010"/>
            <a:ext cx="9893895" cy="8059039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E8444A25-1823-3468-84DC-728838D9E705}"/>
              </a:ext>
            </a:extLst>
          </p:cNvPr>
          <p:cNvSpPr txBox="1">
            <a:spLocks/>
          </p:cNvSpPr>
          <p:nvPr/>
        </p:nvSpPr>
        <p:spPr>
          <a:xfrm>
            <a:off x="914400" y="4491897"/>
            <a:ext cx="519332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2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9DD2997-AF36-ADFC-7531-870EFA14FBBA}"/>
              </a:ext>
            </a:extLst>
          </p:cNvPr>
          <p:cNvSpPr txBox="1">
            <a:spLocks/>
          </p:cNvSpPr>
          <p:nvPr/>
        </p:nvSpPr>
        <p:spPr>
          <a:xfrm>
            <a:off x="914399" y="4775078"/>
            <a:ext cx="5791201" cy="431778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3200" b="0" dirty="0"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de-DE" sz="2800" b="0" dirty="0">
                <a:solidFill>
                  <a:schemeClr val="bg1"/>
                </a:solidFill>
                <a:ea typeface="Inter Light" panose="02000403000000020004" pitchFamily="2" charset="0"/>
              </a:rPr>
              <a:t>Die Verbesserung der Datenstandardisierung und die Behandlung von IT-Daten als strategisches Asset fördert die teamübergreifende Zusammenarbeit über die IT </a:t>
            </a:r>
            <a:br>
              <a:rPr lang="de-DE" sz="2800" b="0" dirty="0">
                <a:solidFill>
                  <a:schemeClr val="bg1"/>
                </a:solidFill>
                <a:ea typeface="Inter Light" panose="02000403000000020004" pitchFamily="2" charset="0"/>
              </a:rPr>
            </a:br>
            <a:r>
              <a:rPr lang="de-DE" sz="2800" b="0" dirty="0">
                <a:solidFill>
                  <a:schemeClr val="bg1"/>
                </a:solidFill>
                <a:ea typeface="Inter Light" panose="02000403000000020004" pitchFamily="2" charset="0"/>
              </a:rPr>
              <a:t>hinaus und ermöglicht strategische, datengesteuerte Geschäftsentscheidungen.</a:t>
            </a:r>
            <a:endParaRPr lang="de-de" sz="2800" b="0" dirty="0">
              <a:solidFill>
                <a:schemeClr val="bg1"/>
              </a:solidFill>
              <a:ea typeface="Inter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79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6581365" y="1348491"/>
            <a:ext cx="10683960" cy="75181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200" dirty="0">
                <a:solidFill>
                  <a:srgbClr val="FFFFFF"/>
                </a:solidFill>
                <a:latin typeface="Arial"/>
                <a:cs typeface="Arial"/>
              </a:rPr>
              <a:t>Welche Protokolle haben Sie für welche Arten von IT-Daten erstellt, die getrackt und gemanagt werden sollten?</a:t>
            </a:r>
          </a:p>
          <a:p>
            <a:pPr marL="694055" lvl="1" indent="-457200">
              <a:lnSpc>
                <a:spcPts val="3079"/>
              </a:lnSpc>
              <a:buAutoNum type="arabicPeriod"/>
            </a:pPr>
            <a:endParaRPr lang="en-US" sz="2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200" dirty="0">
                <a:solidFill>
                  <a:srgbClr val="FFFFFF"/>
                </a:solidFill>
                <a:latin typeface="Arial"/>
                <a:cs typeface="Arial"/>
              </a:rPr>
              <a:t>Welche Tools/Infrastruktur setzen Sie ein, um Daten aus verschiedenen Beständen zu einer Single Source of Truth (zentralen Informationsquelle) zusammenzuführen?   </a:t>
            </a: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endParaRPr lang="en-US" sz="2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200" dirty="0">
                <a:solidFill>
                  <a:srgbClr val="FFFFFF"/>
                </a:solidFill>
                <a:latin typeface="Arial"/>
                <a:cs typeface="Arial"/>
              </a:rPr>
              <a:t>Wie kann Ihr Unternehmen Schatten-IT effektiv erkennen und eindämmen, um die Sichtbarkeit und Sicherheit der Daten zu verbessern?</a:t>
            </a: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endParaRPr lang="en-US" sz="2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200" dirty="0">
                <a:solidFill>
                  <a:srgbClr val="FFFFFF"/>
                </a:solidFill>
                <a:latin typeface="Arial"/>
                <a:cs typeface="Arial"/>
              </a:rPr>
              <a:t>Wie ermöglicht  die Datenmanagementstrategie der IT allen Stakeholdern im Unternehmen einen schnellen Zugriff auf die benötigten Erkenntnisse? </a:t>
            </a: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endParaRPr lang="en-US" sz="2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200" dirty="0">
                <a:solidFill>
                  <a:srgbClr val="FFFFFF"/>
                </a:solidFill>
                <a:latin typeface="Arial"/>
                <a:cs typeface="Arial"/>
              </a:rPr>
              <a:t>Wie können Sie Ihre vorhandenen Daten nutzen, um den IT-Betrieb effizienter zu gestalten –  beispielsweise durch den optimierten Einsatz von KI und Automatisierungen? </a:t>
            </a: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endParaRPr lang="en-US" sz="2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200" dirty="0">
                <a:solidFill>
                  <a:srgbClr val="FFFFFF"/>
                </a:solidFill>
                <a:latin typeface="Arial"/>
                <a:cs typeface="Arial"/>
              </a:rPr>
              <a:t>Was sind die messbaren Ziele Ihrer Datenmanagementstrategie und wie lassen sie sich mit den allgemeinen Unternehmenszielen in Einklang bringen?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1F1C20A-EAD8-32AF-DD3C-6B1D254C39B2}"/>
              </a:ext>
            </a:extLst>
          </p:cNvPr>
          <p:cNvGrpSpPr/>
          <p:nvPr/>
        </p:nvGrpSpPr>
        <p:grpSpPr>
          <a:xfrm>
            <a:off x="19361287" y="9268057"/>
            <a:ext cx="1021010" cy="1021010"/>
            <a:chOff x="6974527" y="1128344"/>
            <a:chExt cx="1021010" cy="1021010"/>
          </a:xfrm>
        </p:grpSpPr>
        <p:grpSp>
          <p:nvGrpSpPr>
            <p:cNvPr id="3" name="Group 3"/>
            <p:cNvGrpSpPr/>
            <p:nvPr/>
          </p:nvGrpSpPr>
          <p:grpSpPr>
            <a:xfrm>
              <a:off x="6974527" y="1128344"/>
              <a:ext cx="1021010" cy="1021010"/>
              <a:chOff x="0" y="0"/>
              <a:chExt cx="812800" cy="8128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 b="1" dirty="0">
                  <a:latin typeface="Inter" panose="020B0502030000000004" pitchFamily="34" charset="0"/>
                </a:endParaRPr>
              </a:p>
            </p:txBody>
          </p:sp>
          <p:sp>
            <p:nvSpPr>
              <p:cNvPr id="5" name="TextBox 5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080"/>
                  </a:lnSpc>
                </a:pPr>
                <a:endParaRPr b="1" dirty="0">
                  <a:latin typeface="Inter" panose="020B0502030000000004" pitchFamily="34" charset="0"/>
                </a:endParaRP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1403056-CF29-D266-D8C2-9E6391CEF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3991" y="1390985"/>
              <a:ext cx="625410" cy="472638"/>
            </a:xfrm>
            <a:prstGeom prst="rect">
              <a:avLst/>
            </a:prstGeom>
          </p:spPr>
        </p:pic>
      </p:grpSp>
      <p:sp>
        <p:nvSpPr>
          <p:cNvPr id="11" name="TextBox 20">
            <a:extLst>
              <a:ext uri="{FF2B5EF4-FFF2-40B4-BE49-F238E27FC236}">
                <a16:creationId xmlns:a16="http://schemas.microsoft.com/office/drawing/2014/main" id="{DD29FC4A-9AE1-C058-5091-FB9B74FB2322}"/>
              </a:ext>
            </a:extLst>
          </p:cNvPr>
          <p:cNvSpPr txBox="1"/>
          <p:nvPr/>
        </p:nvSpPr>
        <p:spPr>
          <a:xfrm>
            <a:off x="1028700" y="1085850"/>
            <a:ext cx="5150427" cy="150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de-de" sz="48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Diskussions- </a:t>
            </a:r>
          </a:p>
          <a:p>
            <a:pPr marL="0" lvl="0" indent="0">
              <a:lnSpc>
                <a:spcPts val="5860"/>
              </a:lnSpc>
              <a:spcBef>
                <a:spcPct val="0"/>
              </a:spcBef>
            </a:pPr>
            <a:r>
              <a:rPr lang="de-de" sz="48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leitfaden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57FF18-369B-BC8A-4A87-13F6517825D2}"/>
              </a:ext>
            </a:extLst>
          </p:cNvPr>
          <p:cNvSpPr txBox="1"/>
          <p:nvPr/>
        </p:nvSpPr>
        <p:spPr>
          <a:xfrm>
            <a:off x="1028700" y="2800357"/>
            <a:ext cx="4118487" cy="20651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Fragen zur </a:t>
            </a:r>
            <a:b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Bewertung Ihrer IT-Datenmanagement-Praktiken</a:t>
            </a: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lang="de-de" sz="32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4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BE499FF-3734-6810-87AB-4839A4015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6" r="34916"/>
          <a:stretch/>
        </p:blipFill>
        <p:spPr>
          <a:xfrm>
            <a:off x="1" y="0"/>
            <a:ext cx="5292971" cy="10287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52008" y="1469985"/>
            <a:ext cx="10948815" cy="699514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</a:rPr>
              <a:t>Dieser Report basiert auf zwei Umfragen, die Ivanti Ende 2023 und Anfang 2024 durchgeführt hat: „</a:t>
            </a: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Everywhere Work Report 2024: Flexible Arbeit stärken</a:t>
            </a: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</a:rPr>
              <a:t>” und „</a:t>
            </a: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Report zum Stand der Cybersicherheit 2024: Wendepunkt</a:t>
            </a: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</a:rPr>
              <a:t>“ Insgesamt wurden im Rahmen dieser beiden Studien 15.000 Führungskräfte, IT-Fachleute und Büroangestellte befragt. Der Report befasst sich speziell mit den 3.059 Führungskräften, IT- und Sicherheitsfachleuten, die im Rahmen der beiden Studien befragt wurden.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</a:rPr>
              <a:t>Diese Studien wurde von Ravn Research durchgeführt. Die Teilnehmenden wurden von MSI Advanced Customer Insights ausgewählt. Die Umfrageergebnisse sind nicht gewichtet. Weitere länderspezifische Daten sind auf Anfrage erhältlich.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200" b="0" dirty="0">
              <a:latin typeface="Arial" panose="020B0604020202020204" pitchFamily="34" charset="0"/>
              <a:ea typeface="Inter Light" panose="02000403000000020004" pitchFamily="2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</a:rPr>
              <a:t>Weitere Ivanti-Forschungsergebnisse zur IT, Sicherheit und zur Zukunft der Arbeit finden Sie unter 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de/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de-de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Copyright © 2024, Ivanti. Alle Rechte vorbehalten. Report zur Demokratisierung von IT-Daten 2024 | Ivanti 07/24 DH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4419" y="3989903"/>
            <a:ext cx="4088735" cy="146443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de-de" sz="480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Über die Studie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  <UserInfo>
        <DisplayName>Hannah Saenz</DisplayName>
        <AccountId>11348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543A36-053A-41C2-8328-0168B3E9F669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C4DF369-BF58-46F3-BFDF-E1E86AB983DC}">
  <ds:schemaRefs>
    <ds:schemaRef ds:uri="http://www.w3.org/XML/1998/namespace"/>
    <ds:schemaRef ds:uri="5fdd1cf4-3cc0-4432-a7a2-7109790f3d31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da53939c-dcd9-44dd-ac85-d0bd4e15d91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537</Words>
  <Application>Microsoft Macintosh PowerPoint</Application>
  <PresentationFormat>Custom</PresentationFormat>
  <Paragraphs>57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Inter Light</vt:lpstr>
      <vt:lpstr>Inter</vt:lpstr>
      <vt:lpstr>Calibri</vt:lpstr>
      <vt:lpstr>Inter Italic</vt:lpstr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 </dc:title>
  <dc:subject/>
  <dc:creator/>
  <cp:keywords/>
  <dc:description/>
  <cp:lastModifiedBy>Devin Hanson</cp:lastModifiedBy>
  <cp:revision>20</cp:revision>
  <dcterms:created xsi:type="dcterms:W3CDTF">2006-08-16T00:00:00Z</dcterms:created>
  <dcterms:modified xsi:type="dcterms:W3CDTF">2024-08-07T17:21:56Z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