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147478944" r:id="rId5"/>
    <p:sldId id="2147478950" r:id="rId6"/>
    <p:sldId id="2147478947" r:id="rId7"/>
    <p:sldId id="2147478949" r:id="rId8"/>
    <p:sldId id="2147478946" r:id="rId9"/>
    <p:sldId id="2147478952" r:id="rId10"/>
    <p:sldId id="2147478954" r:id="rId11"/>
    <p:sldId id="2147478953" r:id="rId12"/>
    <p:sldId id="265" r:id="rId13"/>
    <p:sldId id="214747893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EAA4A14-1C16-B0AC-F903-5A46D6F06F02}" name="Rob Lesieur" initials="RL" userId="S::rob.lesieur@ivanti.com::74c0c9a6-4166-421c-8795-a49c15961e57" providerId="AD"/>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879E2D52-B6CD-6243-CAF6-CB5A9FB1C837}" name="Katherine French" initials="KF" userId="S::katherine.french@ivanti.com::c0257b69-fbac-4102-9637-947f4c18e0ed"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 id="{8B84D4B3-F95A-D845-6721-177DE020CD1A}" name="Mai Aoki" initials="MA" userId="954b865b3728a7dd" providerId="Windows Live"/>
  <p188:author id="{29C9C1EE-F3C6-5243-D401-D3D609872988}" name="Katherine French" initials="KF" userId="S::Katherine.French@ivanti.com::c0257b69-fbac-4102-9637-947f4c18e0e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E0389"/>
    <a:srgbClr val="53117F"/>
    <a:srgbClr val="B60F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02" d="100"/>
          <a:sy n="102" d="100"/>
        </p:scale>
        <p:origin x="192" y="4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16381DB-F730-498C-AD51-00BBD51A73FE}" type="datetimeFigureOut">
              <a:t>7/8/24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5EB236-659D-4505-A875-33130C9077DD}" type="slidenum">
              <a:t>‹#›</a:t>
            </a:fld>
            <a:endParaRPr lang="en-US"/>
          </a:p>
        </p:txBody>
      </p:sp>
    </p:spTree>
    <p:extLst>
      <p:ext uri="{BB962C8B-B14F-4D97-AF65-F5344CB8AC3E}">
        <p14:creationId xmlns:p14="http://schemas.microsoft.com/office/powerpoint/2010/main" val="3124883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A5EB236-659D-4505-A875-33130C9077DD}" type="slidenum">
              <a:rPr lang="en-US" smtClean="0"/>
              <a:t>1</a:t>
            </a:fld>
            <a:endParaRPr lang="en-US"/>
          </a:p>
        </p:txBody>
      </p:sp>
    </p:spTree>
    <p:extLst>
      <p:ext uri="{BB962C8B-B14F-4D97-AF65-F5344CB8AC3E}">
        <p14:creationId xmlns:p14="http://schemas.microsoft.com/office/powerpoint/2010/main" val="35979963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4710885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4066705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144002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6295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2686504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168613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4257002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34203833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7/8/24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1" y="0"/>
            <a:ext cx="12191999"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sz="1200" b="0" i="0">
              <a:latin typeface="Arial" panose="020B0604020202020204" pitchFamily="34" charset="0"/>
            </a:endParaRPr>
          </a:p>
        </p:txBody>
      </p:sp>
    </p:spTree>
    <p:extLst>
      <p:ext uri="{BB962C8B-B14F-4D97-AF65-F5344CB8AC3E}">
        <p14:creationId xmlns:p14="http://schemas.microsoft.com/office/powerpoint/2010/main" val="35045543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C47C943-DA06-E5C8-FACF-699A7DF1C307}"/>
              </a:ext>
            </a:extLst>
          </p:cNvPr>
          <p:cNvSpPr/>
          <p:nvPr userDrawn="1"/>
        </p:nvSpPr>
        <p:spPr>
          <a:xfrm>
            <a:off x="1" y="-2"/>
            <a:ext cx="4907846"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sp>
        <p:nvSpPr>
          <p:cNvPr id="3" name="Title 5">
            <a:extLst>
              <a:ext uri="{FF2B5EF4-FFF2-40B4-BE49-F238E27FC236}">
                <a16:creationId xmlns:a16="http://schemas.microsoft.com/office/drawing/2014/main" id="{3B2BBE90-9EB8-C892-2654-F45E3CAE66A9}"/>
              </a:ext>
            </a:extLst>
          </p:cNvPr>
          <p:cNvSpPr txBox="1">
            <a:spLocks/>
          </p:cNvSpPr>
          <p:nvPr userDrawn="1"/>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2900">
              <a:solidFill>
                <a:schemeClr val="bg1"/>
              </a:solidFill>
              <a:latin typeface="Aptos"/>
              <a:cs typeface="Arial"/>
            </a:endParaRPr>
          </a:p>
          <a:p>
            <a:br>
              <a:rPr lang="en-US" sz="2400" b="1">
                <a:solidFill>
                  <a:schemeClr val="bg1"/>
                </a:solidFill>
                <a:latin typeface="Arial"/>
              </a:rPr>
            </a:br>
            <a:endParaRPr lang="en-US" sz="2100" b="1">
              <a:solidFill>
                <a:schemeClr val="bg1"/>
              </a:solidFill>
              <a:latin typeface="Arial"/>
              <a:cs typeface="Arial"/>
            </a:endParaRPr>
          </a:p>
        </p:txBody>
      </p:sp>
    </p:spTree>
    <p:extLst>
      <p:ext uri="{BB962C8B-B14F-4D97-AF65-F5344CB8AC3E}">
        <p14:creationId xmlns:p14="http://schemas.microsoft.com/office/powerpoint/2010/main" val="1054416930"/>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7/8/24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7/8/24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7/8/24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7/8/24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7/8/24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7/8/24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hyperlink" Target="http://ivanti.com/ja/resources/research-reports/cybersecurity-risk-management" TargetMode="External"/></Relationships>
</file>

<file path=ppt/slides/_rels/slide10.xml.rels><?xml version="1.0" encoding="UTF-8" standalone="yes"?>
<Relationships xmlns="http://schemas.openxmlformats.org/package/2006/relationships"><Relationship Id="rId3" Type="http://schemas.openxmlformats.org/officeDocument/2006/relationships/hyperlink" Target="https://www.ivanti.com/ja/resources/research-reports/everywhere-work-report"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4.png"/><Relationship Id="rId5" Type="http://schemas.openxmlformats.org/officeDocument/2006/relationships/hyperlink" Target="http://www.ivanti.com/research" TargetMode="External"/><Relationship Id="rId4" Type="http://schemas.openxmlformats.org/officeDocument/2006/relationships/hyperlink" Target="https://www.ivanti.com/ja/resources/research-reports/state-of-cybersecurity-repor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blurry image of people in a room&#10;&#10;Description automatically generated">
            <a:extLst>
              <a:ext uri="{FF2B5EF4-FFF2-40B4-BE49-F238E27FC236}">
                <a16:creationId xmlns:a16="http://schemas.microsoft.com/office/drawing/2014/main" id="{C1F5908D-4305-D84D-8581-6313BD4F4B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7152130"/>
          </a:xfrm>
          <a:prstGeom prst="rect">
            <a:avLst/>
          </a:prstGeom>
        </p:spPr>
      </p:pic>
      <p:sp>
        <p:nvSpPr>
          <p:cNvPr id="8" name="Rectangle 7">
            <a:extLst>
              <a:ext uri="{FF2B5EF4-FFF2-40B4-BE49-F238E27FC236}">
                <a16:creationId xmlns:a16="http://schemas.microsoft.com/office/drawing/2014/main" id="{5659E681-6DE8-686A-AE5A-A1BAF22BC589}"/>
              </a:ext>
            </a:extLst>
          </p:cNvPr>
          <p:cNvSpPr/>
          <p:nvPr/>
        </p:nvSpPr>
        <p:spPr>
          <a:xfrm>
            <a:off x="0" y="0"/>
            <a:ext cx="12192000" cy="7152130"/>
          </a:xfrm>
          <a:prstGeom prst="rect">
            <a:avLst/>
          </a:prstGeom>
          <a:gradFill flip="none" rotWithShape="1">
            <a:gsLst>
              <a:gs pos="0">
                <a:srgbClr val="53117F">
                  <a:alpha val="11452"/>
                </a:srgbClr>
              </a:gs>
              <a:gs pos="100000">
                <a:srgbClr val="FF0000">
                  <a:alpha val="11775"/>
                </a:srgbClr>
              </a:gs>
            </a:gsLst>
            <a:lin ang="0" scaled="0"/>
            <a:tileRect/>
          </a:gradFill>
          <a:ln>
            <a:noFill/>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latin typeface="Meiryo UI" panose="020B0604030504040204" pitchFamily="50" charset="-128"/>
              <a:ea typeface="Meiryo UI" panose="020B0604030504040204" pitchFamily="50" charset="-128"/>
            </a:endParaRPr>
          </a:p>
        </p:txBody>
      </p:sp>
      <p:sp>
        <p:nvSpPr>
          <p:cNvPr id="2" name="TextBox 1">
            <a:extLst>
              <a:ext uri="{FF2B5EF4-FFF2-40B4-BE49-F238E27FC236}">
                <a16:creationId xmlns:a16="http://schemas.microsoft.com/office/drawing/2014/main" id="{BA9D3ED7-0713-3A8D-D573-53EAB5418A6B}"/>
              </a:ext>
            </a:extLst>
          </p:cNvPr>
          <p:cNvSpPr txBox="1"/>
          <p:nvPr/>
        </p:nvSpPr>
        <p:spPr>
          <a:xfrm>
            <a:off x="847254" y="1810853"/>
            <a:ext cx="9355926" cy="1600438"/>
          </a:xfrm>
          <a:prstGeom prst="rect">
            <a:avLst/>
          </a:prstGeom>
          <a:noFill/>
          <a:effectLst>
            <a:outerShdw blurRad="254000" dir="2700000" algn="ctr" rotWithShape="0">
              <a:srgbClr val="000000">
                <a:alpha val="51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4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視点の</a:t>
            </a:r>
            <a:r>
              <a:rPr lang="ja-JP" altLang="en-US" sz="4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整合性</a:t>
            </a:r>
            <a:r>
              <a:rPr lang="ja-JP" sz="4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a:t>
            </a:r>
            <a:br>
              <a:rPr lang="ja-JP" sz="48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br>
            <a:r>
              <a:rPr lang="ja-JP" sz="50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経営幹部のサイバーリスク管理</a:t>
            </a:r>
          </a:p>
        </p:txBody>
      </p:sp>
      <p:sp>
        <p:nvSpPr>
          <p:cNvPr id="3" name="TextBox 5">
            <a:extLst>
              <a:ext uri="{FF2B5EF4-FFF2-40B4-BE49-F238E27FC236}">
                <a16:creationId xmlns:a16="http://schemas.microsoft.com/office/drawing/2014/main" id="{EF6EDAE5-B0D1-3A00-AE6E-16AF6420DBB4}"/>
              </a:ext>
            </a:extLst>
          </p:cNvPr>
          <p:cNvSpPr txBox="1"/>
          <p:nvPr/>
        </p:nvSpPr>
        <p:spPr>
          <a:xfrm>
            <a:off x="923454" y="4396176"/>
            <a:ext cx="7184848" cy="474489"/>
          </a:xfrm>
          <a:prstGeom prst="rect">
            <a:avLst/>
          </a:prstGeom>
          <a:effectLst>
            <a:outerShdw blurRad="256450" dir="2700000" sx="99913" sy="99913" algn="tl" rotWithShape="0">
              <a:schemeClr val="tx1">
                <a:alpha val="51228"/>
              </a:schemeClr>
            </a:outerShdw>
          </a:effectLst>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3733"/>
              </a:lnSpc>
              <a:spcBef>
                <a:spcPct val="0"/>
              </a:spcBef>
            </a:pPr>
            <a:r>
              <a:rPr lang="ja-JP" sz="3200" dirty="0">
                <a:solidFill>
                  <a:srgbClr val="FFFFFF"/>
                </a:solidFill>
                <a:effectLst>
                  <a:outerShdw blurRad="190500" dist="50800" dir="5400000" algn="ctr" rotWithShape="0">
                    <a:srgbClr val="000000">
                      <a:alpha val="74693"/>
                    </a:srgbClr>
                  </a:outerShdw>
                </a:effectLst>
                <a:latin typeface="Noto Sans JP" panose="020B0200000000000000" pitchFamily="34" charset="-128"/>
                <a:ea typeface="Noto Sans JP" panose="020B0200000000000000" pitchFamily="34" charset="-128"/>
                <a:cs typeface="Arial" panose="020B0604020202020204" pitchFamily="34" charset="0"/>
              </a:rPr>
              <a:t>エグゼクティブサマリー&amp; 主な</a:t>
            </a:r>
            <a:r>
              <a:rPr lang="ja-JP" sz="3200" dirty="0">
                <a:solidFill>
                  <a:srgbClr val="FFFFFF"/>
                </a:solidFill>
                <a:effectLst>
                  <a:outerShdw blurRad="115782" dist="25400" dir="5400000" algn="ctr" rotWithShape="0">
                    <a:srgbClr val="000000">
                      <a:alpha val="74586"/>
                    </a:srgbClr>
                  </a:outerShdw>
                </a:effectLst>
                <a:latin typeface="Noto Sans JP" panose="020B0200000000000000" pitchFamily="34" charset="-128"/>
                <a:ea typeface="Noto Sans JP" panose="020B0200000000000000" pitchFamily="34" charset="-128"/>
                <a:cs typeface="Arial" panose="020B0604020202020204" pitchFamily="34" charset="0"/>
              </a:rPr>
              <a:t>所見</a:t>
            </a:r>
          </a:p>
        </p:txBody>
      </p:sp>
      <p:sp>
        <p:nvSpPr>
          <p:cNvPr id="4" name="TextBox 7">
            <a:extLst>
              <a:ext uri="{FF2B5EF4-FFF2-40B4-BE49-F238E27FC236}">
                <a16:creationId xmlns:a16="http://schemas.microsoft.com/office/drawing/2014/main" id="{554D68FC-E81F-E660-666B-9BF1B3C7E9B1}"/>
              </a:ext>
            </a:extLst>
          </p:cNvPr>
          <p:cNvSpPr txBox="1"/>
          <p:nvPr/>
        </p:nvSpPr>
        <p:spPr>
          <a:xfrm>
            <a:off x="923454" y="6207029"/>
            <a:ext cx="9279726" cy="644728"/>
          </a:xfrm>
          <a:prstGeom prst="rect">
            <a:avLst/>
          </a:prstGeom>
        </p:spPr>
        <p:txBody>
          <a:bodyPr wrap="square" lIns="0" tIns="0" rIns="0" bIns="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613"/>
              </a:lnSpc>
              <a:spcBef>
                <a:spcPct val="0"/>
              </a:spcBef>
            </a:pPr>
            <a:r>
              <a:rPr lang="ja-JP" sz="185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レポートのフルバージョンおよびすべての図表のダウンロードは</a:t>
            </a:r>
            <a:r>
              <a:rPr lang="ja-JP" sz="185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ivanti.com</a:t>
            </a:r>
            <a:r>
              <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a:t>
            </a:r>
            <a:r>
              <a:rPr lang="en-US" alt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ja/</a:t>
            </a:r>
            <a:r>
              <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cyb</a:t>
            </a:r>
            <a:r>
              <a:rPr lang="ja-JP" sz="200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er</a:t>
            </a:r>
            <a:r>
              <a:rPr lang="en-US" alt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security</a:t>
            </a:r>
            <a:r>
              <a:rPr lang="ja-JP" sz="200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a:t>
            </a:r>
            <a:r>
              <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ris</a:t>
            </a:r>
            <a:r>
              <a:rPr lang="ja-JP" sz="200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k-</a:t>
            </a:r>
            <a:r>
              <a:rPr lang="en-US" alt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managemen</a:t>
            </a:r>
            <a:r>
              <a:rPr lang="ja-JP" sz="2000">
                <a:solidFill>
                  <a:schemeClr val="bg1"/>
                </a:solidFill>
                <a:latin typeface="Noto Sans JP" panose="020B0200000000000000" pitchFamily="34" charset="-128"/>
                <a:ea typeface="Noto Sans JP" panose="020B02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t</a:t>
            </a:r>
            <a:r>
              <a:rPr lang="ja-JP"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でご覧いただけます</a:t>
            </a:r>
          </a:p>
        </p:txBody>
      </p:sp>
      <p:pic>
        <p:nvPicPr>
          <p:cNvPr id="7" name="Picture 6">
            <a:extLst>
              <a:ext uri="{FF2B5EF4-FFF2-40B4-BE49-F238E27FC236}">
                <a16:creationId xmlns:a16="http://schemas.microsoft.com/office/drawing/2014/main" id="{0B43A4AA-C77C-6AA3-E5A2-4889F43921D7}"/>
              </a:ext>
            </a:extLst>
          </p:cNvPr>
          <p:cNvPicPr>
            <a:picLocks noChangeAspect="1"/>
          </p:cNvPicPr>
          <p:nvPr/>
        </p:nvPicPr>
        <p:blipFill>
          <a:blip r:embed="rId5"/>
          <a:stretch>
            <a:fillRect/>
          </a:stretch>
        </p:blipFill>
        <p:spPr>
          <a:xfrm>
            <a:off x="8898217" y="482318"/>
            <a:ext cx="2844293" cy="1189272"/>
          </a:xfrm>
          <a:prstGeom prst="rect">
            <a:avLst/>
          </a:prstGeom>
        </p:spPr>
      </p:pic>
    </p:spTree>
    <p:extLst>
      <p:ext uri="{BB962C8B-B14F-4D97-AF65-F5344CB8AC3E}">
        <p14:creationId xmlns:p14="http://schemas.microsoft.com/office/powerpoint/2010/main" val="137781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5466695" y="1097286"/>
            <a:ext cx="5618840" cy="4663428"/>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indent="0">
              <a:lnSpc>
                <a:spcPct val="150000"/>
              </a:lnSpc>
              <a:buNone/>
            </a:pP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本調査</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の一部は、Ivantiが2023年末および2024年初めに行った2回のアンケート</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a:t>
            </a:r>
            <a:r>
              <a:rPr lang="en-US" altLang="ja-JP"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3"/>
              </a:rPr>
              <a:t>2024 Everywhere Work </a:t>
            </a:r>
            <a:r>
              <a:rPr lang="ja-JP" altLang="en-US"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3"/>
              </a:rPr>
              <a:t>レポート：フレキシブルな働き方を促進させるために</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」および「</a:t>
            </a:r>
            <a:r>
              <a:rPr lang="ja-JP"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2024年サイバーセキュリティ</a:t>
            </a:r>
            <a:r>
              <a:rPr lang="en-US" altLang="ja-JP"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 </a:t>
            </a:r>
            <a:r>
              <a:rPr lang="ja-JP" altLang="en-US"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ステータスレポート</a:t>
            </a:r>
            <a:r>
              <a:rPr lang="ja-JP"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a:t>
            </a:r>
            <a:r>
              <a:rPr lang="ja-JP" altLang="en-US"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変曲</a:t>
            </a:r>
            <a:r>
              <a:rPr lang="ja-JP" dirty="0">
                <a:solidFill>
                  <a:srgbClr val="1155CC"/>
                </a:solidFill>
                <a:latin typeface="Noto Sans JP" panose="020B0200000000000000" pitchFamily="34" charset="-128"/>
                <a:ea typeface="Noto Sans JP" panose="020B0200000000000000" pitchFamily="34" charset="-128"/>
                <a:cs typeface="Arial" panose="020B0604020202020204" pitchFamily="34" charset="0"/>
                <a:hlinkClick r:id="rId4"/>
              </a:rPr>
              <a:t>点</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に基づいて作成されています。</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2回にわたる調査では、合計で1万5,000人の経営幹部、ITプロフェッショナル、セキュリティプロフェッショナル、そしてオフィスワーカー</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に対し</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アンケート</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が実施されました。</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本</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レポートで</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は、</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この</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2回の調査</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で</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調査対象となった3,059人の</a:t>
            </a:r>
            <a:r>
              <a:rPr lang="ja-JP" altLang="en-US"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経営</a:t>
            </a:r>
            <a:r>
              <a:rPr lang="ja-JP" dirty="0">
                <a:solidFill>
                  <a:srgbClr val="000000"/>
                </a:solidFill>
                <a:latin typeface="Noto Sans JP" panose="020B0200000000000000" pitchFamily="34" charset="-128"/>
                <a:ea typeface="Noto Sans JP" panose="020B0200000000000000" pitchFamily="34" charset="-128"/>
                <a:cs typeface="Arial" panose="020B0604020202020204" pitchFamily="34" charset="0"/>
              </a:rPr>
              <a:t>幹部、ITプロフェッショナル、セキュリティプロフェッショナルに注目したものとなっています。</a:t>
            </a:r>
          </a:p>
          <a:p>
            <a:pPr indent="0">
              <a:lnSpc>
                <a:spcPct val="150000"/>
              </a:lnSpc>
              <a:buNone/>
            </a:pPr>
            <a:r>
              <a:rPr lang="ja-JP" altLang="en-US" sz="1200" dirty="0">
                <a:latin typeface="Noto Sans JP" panose="020B0200000000000000" pitchFamily="34" charset="-128"/>
                <a:ea typeface="Noto Sans JP" panose="020B0200000000000000" pitchFamily="34" charset="-128"/>
              </a:rPr>
              <a:t>本調査は </a:t>
            </a:r>
            <a:r>
              <a:rPr lang="en-US" altLang="ja-JP" sz="1200" dirty="0" err="1">
                <a:latin typeface="Noto Sans JP" panose="020B0200000000000000" pitchFamily="34" charset="-128"/>
                <a:ea typeface="Noto Sans JP" panose="020B0200000000000000" pitchFamily="34" charset="-128"/>
              </a:rPr>
              <a:t>Ravn</a:t>
            </a:r>
            <a:r>
              <a:rPr lang="en-US" altLang="ja-JP" sz="1200" dirty="0">
                <a:latin typeface="Noto Sans JP" panose="020B0200000000000000" pitchFamily="34" charset="-128"/>
                <a:ea typeface="Noto Sans JP" panose="020B0200000000000000" pitchFamily="34" charset="-128"/>
              </a:rPr>
              <a:t> Research</a:t>
            </a:r>
            <a:r>
              <a:rPr lang="ja-JP" altLang="en-US" sz="1200" dirty="0">
                <a:latin typeface="Noto Sans JP" panose="020B0200000000000000" pitchFamily="34" charset="-128"/>
                <a:ea typeface="Noto Sans JP" panose="020B0200000000000000" pitchFamily="34" charset="-128"/>
              </a:rPr>
              <a:t>社が実施し、</a:t>
            </a:r>
            <a:r>
              <a:rPr lang="en-US" altLang="ja-JP" sz="1200" dirty="0">
                <a:latin typeface="Noto Sans JP" panose="020B0200000000000000" pitchFamily="34" charset="-128"/>
                <a:ea typeface="Noto Sans JP" panose="020B0200000000000000" pitchFamily="34" charset="-128"/>
              </a:rPr>
              <a:t>MSI Advanced Customer Insights</a:t>
            </a:r>
            <a:r>
              <a:rPr lang="ja-JP" altLang="en-US" sz="1200" dirty="0">
                <a:latin typeface="Noto Sans JP" panose="020B0200000000000000" pitchFamily="34" charset="-128"/>
                <a:ea typeface="Noto Sans JP" panose="020B0200000000000000" pitchFamily="34" charset="-128"/>
              </a:rPr>
              <a:t>対象者を募集しました。調査結果は単純平均値です。国別の詳細については、お問い合わせください。</a:t>
            </a:r>
            <a:br>
              <a:rPr lang="ja-JP" dirty="0">
                <a:latin typeface="Noto Sans JP" panose="020B0200000000000000" pitchFamily="34" charset="-128"/>
                <a:ea typeface="Noto Sans JP" panose="020B0200000000000000" pitchFamily="34" charset="-128"/>
                <a:cs typeface="Arial" panose="020B0604020202020204" pitchFamily="34" charset="0"/>
              </a:rPr>
            </a:br>
            <a:endParaRPr lang="ja-JP" dirty="0">
              <a:latin typeface="Noto Sans JP" panose="020B0200000000000000" pitchFamily="34" charset="-128"/>
              <a:ea typeface="Noto Sans JP" panose="020B0200000000000000" pitchFamily="34" charset="-128"/>
              <a:cs typeface="Arial" panose="020B0604020202020204" pitchFamily="34" charset="0"/>
            </a:endParaRPr>
          </a:p>
          <a:p>
            <a:pPr marL="0" indent="0">
              <a:lnSpc>
                <a:spcPct val="150000"/>
              </a:lnSpc>
              <a:buNone/>
            </a:pPr>
            <a:r>
              <a:rPr lang="en-US" altLang="ja-JP" sz="1200" dirty="0">
                <a:latin typeface="Noto Sans JP" panose="020B0200000000000000" pitchFamily="34" charset="-128"/>
                <a:ea typeface="Noto Sans JP" panose="020B0200000000000000" pitchFamily="34" charset="-128"/>
              </a:rPr>
              <a:t>IT、</a:t>
            </a:r>
            <a:r>
              <a:rPr lang="ja-JP" altLang="en-US" sz="1200" dirty="0">
                <a:latin typeface="Noto Sans JP" panose="020B0200000000000000" pitchFamily="34" charset="-128"/>
                <a:ea typeface="Noto Sans JP" panose="020B0200000000000000" pitchFamily="34" charset="-128"/>
              </a:rPr>
              <a:t>セキュリティ、仕事の未来に関する</a:t>
            </a:r>
            <a:r>
              <a:rPr lang="en-US" altLang="ja-JP" sz="1200" dirty="0">
                <a:latin typeface="Noto Sans JP" panose="020B0200000000000000" pitchFamily="34" charset="-128"/>
                <a:ea typeface="Noto Sans JP" panose="020B0200000000000000" pitchFamily="34" charset="-128"/>
              </a:rPr>
              <a:t>Ivanti</a:t>
            </a:r>
            <a:r>
              <a:rPr lang="ja-JP" altLang="en-US" sz="1200" dirty="0">
                <a:latin typeface="Noto Sans JP" panose="020B0200000000000000" pitchFamily="34" charset="-128"/>
                <a:ea typeface="Noto Sans JP" panose="020B0200000000000000" pitchFamily="34" charset="-128"/>
              </a:rPr>
              <a:t>の更なる調査については、以下をご覧ください。 </a:t>
            </a:r>
            <a:r>
              <a:rPr lang="en-US" altLang="ja-JP" sz="1200" dirty="0">
                <a:latin typeface="Noto Sans JP" panose="020B0200000000000000" pitchFamily="34" charset="-128"/>
                <a:ea typeface="Noto Sans JP" panose="020B0200000000000000" pitchFamily="34" charset="-128"/>
                <a:hlinkClick r:id="rId5">
                  <a:extLst>
                    <a:ext uri="{A12FA001-AC4F-418D-AE19-62706E023703}">
                      <ahyp:hlinkClr xmlns:ahyp="http://schemas.microsoft.com/office/drawing/2018/hyperlinkcolor" val="tx"/>
                    </a:ext>
                  </a:extLst>
                </a:hlinkClick>
              </a:rPr>
              <a:t>ivanti.com/ja/research</a:t>
            </a:r>
            <a:r>
              <a:rPr lang="en-US" altLang="ja-JP" sz="1200" dirty="0">
                <a:latin typeface="Noto Sans JP" panose="020B0200000000000000" pitchFamily="34" charset="-128"/>
                <a:ea typeface="Noto Sans JP" panose="020B0200000000000000" pitchFamily="34" charset="-128"/>
              </a:rPr>
              <a:t>.</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56280" y="2659936"/>
            <a:ext cx="3661157"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ja-JP" sz="36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本調査について</a:t>
            </a:r>
          </a:p>
        </p:txBody>
      </p:sp>
      <p:pic>
        <p:nvPicPr>
          <p:cNvPr id="4" name="Picture 3" descr="A red and purple squares&#10;&#10;Description automatically generated">
            <a:extLst>
              <a:ext uri="{FF2B5EF4-FFF2-40B4-BE49-F238E27FC236}">
                <a16:creationId xmlns:a16="http://schemas.microsoft.com/office/drawing/2014/main" id="{87DB42D9-6DA6-BFBF-439A-30A23A5135B8}"/>
              </a:ext>
            </a:extLst>
          </p:cNvPr>
          <p:cNvPicPr>
            <a:picLocks noChangeAspect="1"/>
          </p:cNvPicPr>
          <p:nvPr/>
        </p:nvPicPr>
        <p:blipFill rotWithShape="1">
          <a:blip r:embed="rId6"/>
          <a:srcRect l="-1" t="40631" r="23381"/>
          <a:stretch/>
        </p:blipFill>
        <p:spPr>
          <a:xfrm rot="10800000">
            <a:off x="-11577" y="3044142"/>
            <a:ext cx="4922030" cy="3813858"/>
          </a:xfrm>
          <a:prstGeom prst="rect">
            <a:avLst/>
          </a:prstGeom>
        </p:spPr>
      </p:pic>
      <p:sp>
        <p:nvSpPr>
          <p:cNvPr id="6" name="TextBox 5">
            <a:extLst>
              <a:ext uri="{FF2B5EF4-FFF2-40B4-BE49-F238E27FC236}">
                <a16:creationId xmlns:a16="http://schemas.microsoft.com/office/drawing/2014/main" id="{B66D8FE0-5CC5-0DB5-BFC0-456CA1F09DFC}"/>
              </a:ext>
            </a:extLst>
          </p:cNvPr>
          <p:cNvSpPr txBox="1"/>
          <p:nvPr/>
        </p:nvSpPr>
        <p:spPr>
          <a:xfrm>
            <a:off x="5466695" y="6342911"/>
            <a:ext cx="6206656" cy="215444"/>
          </a:xfrm>
          <a:prstGeom prst="rect">
            <a:avLst/>
          </a:prstGeom>
          <a:noFill/>
        </p:spPr>
        <p:txBody>
          <a:bodyPr wrap="square" lIns="91440" tIns="45720" rIns="91440" bIns="45720" rtlCol="0" anchor="b">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r"/>
            <a:r>
              <a:rPr lang="ja-JP" sz="800">
                <a:solidFill>
                  <a:schemeClr val="tx1">
                    <a:lumMod val="65000"/>
                    <a:lumOff val="35000"/>
                  </a:schemeClr>
                </a:solidFill>
                <a:latin typeface="Meiryo UI" panose="020B0604030504040204" pitchFamily="50" charset="-128"/>
                <a:ea typeface="Meiryo UI" panose="020B0604030504040204" pitchFamily="50" charset="-128"/>
                <a:cs typeface="Arial" panose="020B0604020202020204" pitchFamily="34" charset="0"/>
              </a:rPr>
              <a:t>Copyright © 2024, Ivanti.All rights reserved.2024年 サイバーセキュリティ アライメントレポート。 06/24 KF</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 y="-2"/>
            <a:ext cx="4907846"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latin typeface="ＭＳ Ｐゴシック" panose="020B0600070205080204" pitchFamily="50" charset="-128"/>
              <a:ea typeface="ＭＳ Ｐゴシック" panose="020B0600070205080204" pitchFamily="50" charset="-128"/>
            </a:endParaRPr>
          </a:p>
        </p:txBody>
      </p:sp>
      <p:pic>
        <p:nvPicPr>
          <p:cNvPr id="3" name="Picture 2" descr="A red and purple squares&#10;&#10;Description automatically generated">
            <a:extLst>
              <a:ext uri="{FF2B5EF4-FFF2-40B4-BE49-F238E27FC236}">
                <a16:creationId xmlns:a16="http://schemas.microsoft.com/office/drawing/2014/main" id="{6727CF00-24E9-1F1A-0C18-8F6439016343}"/>
              </a:ext>
            </a:extLst>
          </p:cNvPr>
          <p:cNvPicPr>
            <a:picLocks noChangeAspect="1"/>
          </p:cNvPicPr>
          <p:nvPr/>
        </p:nvPicPr>
        <p:blipFill rotWithShape="1">
          <a:blip r:embed="rId3"/>
          <a:srcRect t="32136" r="8315"/>
          <a:stretch/>
        </p:blipFill>
        <p:spPr>
          <a:xfrm rot="10800000" flipH="1">
            <a:off x="0" y="2858159"/>
            <a:ext cx="4006117" cy="3999840"/>
          </a:xfrm>
          <a:prstGeom prst="rect">
            <a:avLst/>
          </a:prstGeom>
        </p:spPr>
      </p:pic>
      <p:sp>
        <p:nvSpPr>
          <p:cNvPr id="4" name="Title 5">
            <a:extLst>
              <a:ext uri="{FF2B5EF4-FFF2-40B4-BE49-F238E27FC236}">
                <a16:creationId xmlns:a16="http://schemas.microsoft.com/office/drawing/2014/main" id="{5C67CAF3-CCAF-D303-F592-E754628075A3}"/>
              </a:ext>
            </a:extLst>
          </p:cNvPr>
          <p:cNvSpPr txBox="1">
            <a:spLocks/>
          </p:cNvSpPr>
          <p:nvPr/>
        </p:nvSpPr>
        <p:spPr>
          <a:xfrm>
            <a:off x="566528"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主な所見：</a:t>
            </a:r>
          </a:p>
          <a:p>
            <a:endParaRPr lang="en-US" sz="2900" dirty="0">
              <a:solidFill>
                <a:schemeClr val="bg1"/>
              </a:solidFill>
              <a:latin typeface="Meiryo UI" panose="020B0604030504040204" pitchFamily="50" charset="-128"/>
              <a:ea typeface="Meiryo UI" panose="020B0604030504040204" pitchFamily="50" charset="-128"/>
              <a:cs typeface="Arial"/>
            </a:endParaRPr>
          </a:p>
          <a:p>
            <a:br>
              <a:rPr lang="ja-JP" sz="2400" b="1" dirty="0">
                <a:solidFill>
                  <a:schemeClr val="bg1"/>
                </a:solidFill>
                <a:latin typeface="Meiryo UI" panose="020B0604030504040204" pitchFamily="50" charset="-128"/>
                <a:ea typeface="Meiryo UI" panose="020B0604030504040204" pitchFamily="50" charset="-128"/>
              </a:rPr>
            </a:br>
            <a:endParaRPr lang="ja-JP" sz="2400" b="1" dirty="0">
              <a:solidFill>
                <a:schemeClr val="bg1"/>
              </a:solidFill>
              <a:latin typeface="Meiryo UI" panose="020B0604030504040204" pitchFamily="50" charset="-128"/>
              <a:ea typeface="Meiryo UI" panose="020B0604030504040204" pitchFamily="50" charset="-128"/>
            </a:endParaRPr>
          </a:p>
        </p:txBody>
      </p:sp>
      <p:sp>
        <p:nvSpPr>
          <p:cNvPr id="7" name="TextBox 6">
            <a:extLst>
              <a:ext uri="{FF2B5EF4-FFF2-40B4-BE49-F238E27FC236}">
                <a16:creationId xmlns:a16="http://schemas.microsoft.com/office/drawing/2014/main" id="{565F72C0-4FF1-BBDF-BA3A-AAA9CBC0E062}"/>
              </a:ext>
            </a:extLst>
          </p:cNvPr>
          <p:cNvSpPr txBox="1"/>
          <p:nvPr/>
        </p:nvSpPr>
        <p:spPr>
          <a:xfrm>
            <a:off x="520808" y="1640526"/>
            <a:ext cx="4110047" cy="1323439"/>
          </a:xfrm>
          <a:prstGeom prst="rect">
            <a:avLst/>
          </a:prstGeom>
          <a:noFill/>
        </p:spPr>
        <p:txBody>
          <a:bodyPr wrap="square">
            <a:spAutoFit/>
          </a:bodyPr>
          <a:lstStyle/>
          <a:p>
            <a:r>
              <a:rPr lang="ja-JP" altLang="en-US"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経営幹部</a:t>
            </a:r>
            <a:r>
              <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は</a:t>
            </a:r>
            <a:r>
              <a:rPr lang="ja-JP" altLang="en-US"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サイバーセキュリティへの備えを過大評価しており、その自信はセキュリティチームの見解を反映していない。 </a:t>
            </a:r>
            <a:r>
              <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 </a:t>
            </a:r>
          </a:p>
        </p:txBody>
      </p:sp>
      <p:pic>
        <p:nvPicPr>
          <p:cNvPr id="6" name="Picture 5" descr="A graph with red and blue lines&#10;&#10;Description automatically generated">
            <a:extLst>
              <a:ext uri="{FF2B5EF4-FFF2-40B4-BE49-F238E27FC236}">
                <a16:creationId xmlns:a16="http://schemas.microsoft.com/office/drawing/2014/main" id="{BED5715B-7FD4-63C2-9DDB-53350E38B59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5182" y="705350"/>
            <a:ext cx="7226818" cy="5220378"/>
          </a:xfrm>
          <a:prstGeom prst="rect">
            <a:avLst/>
          </a:prstGeom>
        </p:spPr>
      </p:pic>
    </p:spTree>
    <p:extLst>
      <p:ext uri="{BB962C8B-B14F-4D97-AF65-F5344CB8AC3E}">
        <p14:creationId xmlns:p14="http://schemas.microsoft.com/office/powerpoint/2010/main" val="3088706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D91D03C1-2D8E-D28A-E7CA-E42DFC837334}"/>
              </a:ext>
            </a:extLst>
          </p:cNvPr>
          <p:cNvSpPr/>
          <p:nvPr/>
        </p:nvSpPr>
        <p:spPr>
          <a:xfrm>
            <a:off x="1" y="-2"/>
            <a:ext cx="533669"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latin typeface="ＭＳ Ｐゴシック" panose="020B0600070205080204" pitchFamily="50" charset="-128"/>
              <a:ea typeface="ＭＳ Ｐゴシック" panose="020B0600070205080204" pitchFamily="50" charset="-128"/>
            </a:endParaRPr>
          </a:p>
        </p:txBody>
      </p:sp>
      <p:sp>
        <p:nvSpPr>
          <p:cNvPr id="4" name="Title 5">
            <a:extLst>
              <a:ext uri="{FF2B5EF4-FFF2-40B4-BE49-F238E27FC236}">
                <a16:creationId xmlns:a16="http://schemas.microsoft.com/office/drawing/2014/main" id="{5C67CAF3-CCAF-D303-F592-E754628075A3}"/>
              </a:ext>
            </a:extLst>
          </p:cNvPr>
          <p:cNvSpPr txBox="1">
            <a:spLocks/>
          </p:cNvSpPr>
          <p:nvPr/>
        </p:nvSpPr>
        <p:spPr>
          <a:xfrm>
            <a:off x="201770" y="987550"/>
            <a:ext cx="4205638" cy="2947246"/>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1800">
              <a:solidFill>
                <a:srgbClr val="7030A0"/>
              </a:solidFill>
              <a:latin typeface="ＭＳ Ｐゴシック" panose="020B0600070205080204" pitchFamily="50" charset="-128"/>
              <a:ea typeface="ＭＳ Ｐゴシック" panose="020B0600070205080204" pitchFamily="50" charset="-128"/>
              <a:cs typeface="Arial" panose="020B0604020202020204" pitchFamily="34" charset="0"/>
            </a:endParaRPr>
          </a:p>
          <a:p>
            <a:endParaRPr lang="en-US" sz="1800">
              <a:solidFill>
                <a:srgbClr val="7030A0"/>
              </a:solidFill>
              <a:latin typeface="ＭＳ Ｐゴシック" panose="020B0600070205080204" pitchFamily="50" charset="-128"/>
              <a:ea typeface="ＭＳ Ｐゴシック" panose="020B0600070205080204" pitchFamily="50" charset="-128"/>
              <a:cs typeface="Arial" panose="020B0604020202020204" pitchFamily="34" charset="0"/>
            </a:endParaRPr>
          </a:p>
          <a:p>
            <a:r>
              <a:rPr lang="ja-JP" sz="1800">
                <a:solidFill>
                  <a:srgbClr val="7030A0"/>
                </a:solidFill>
                <a:latin typeface="ＭＳ Ｐゴシック" panose="020B0600070205080204" pitchFamily="50" charset="-128"/>
                <a:ea typeface="ＭＳ Ｐゴシック" panose="020B0600070205080204" pitchFamily="50" charset="-128"/>
                <a:cs typeface="Arial" panose="020B0604020202020204" pitchFamily="34" charset="0"/>
              </a:rPr>
              <a:t> </a:t>
            </a:r>
            <a:br>
              <a:rPr lang="ja-JP" sz="1800">
                <a:latin typeface="ＭＳ Ｐゴシック" panose="020B0600070205080204" pitchFamily="50" charset="-128"/>
                <a:ea typeface="ＭＳ Ｐゴシック" panose="020B0600070205080204" pitchFamily="50" charset="-128"/>
                <a:cs typeface="Arial" panose="020B0604020202020204" pitchFamily="34" charset="0"/>
              </a:rPr>
            </a:br>
            <a:endParaRPr lang="ja-JP" sz="1800">
              <a:latin typeface="ＭＳ Ｐゴシック" panose="020B0600070205080204" pitchFamily="50" charset="-128"/>
              <a:ea typeface="ＭＳ Ｐゴシック" panose="020B0600070205080204" pitchFamily="50" charset="-128"/>
              <a:cs typeface="Arial" panose="020B0604020202020204" pitchFamily="34" charset="0"/>
            </a:endParaRPr>
          </a:p>
        </p:txBody>
      </p:sp>
      <p:graphicFrame>
        <p:nvGraphicFramePr>
          <p:cNvPr id="6" name="Table 5">
            <a:extLst>
              <a:ext uri="{FF2B5EF4-FFF2-40B4-BE49-F238E27FC236}">
                <a16:creationId xmlns:a16="http://schemas.microsoft.com/office/drawing/2014/main" id="{ADD535E9-756C-CDB3-1095-F312CED447ED}"/>
              </a:ext>
            </a:extLst>
          </p:cNvPr>
          <p:cNvGraphicFramePr>
            <a:graphicFrameLocks noGrp="1"/>
          </p:cNvGraphicFramePr>
          <p:nvPr>
            <p:extLst>
              <p:ext uri="{D42A27DB-BD31-4B8C-83A1-F6EECF244321}">
                <p14:modId xmlns:p14="http://schemas.microsoft.com/office/powerpoint/2010/main" val="454255765"/>
              </p:ext>
            </p:extLst>
          </p:nvPr>
        </p:nvGraphicFramePr>
        <p:xfrm>
          <a:off x="5797550" y="1874520"/>
          <a:ext cx="596900" cy="365760"/>
        </p:xfrm>
        <a:graphic>
          <a:graphicData uri="http://schemas.openxmlformats.org/drawingml/2006/table">
            <a:tbl>
              <a:tblPr bandRow="1">
                <a:tableStyleId>{5C22544A-7EE6-4342-B048-85BDC9FD1C3A}</a:tableStyleId>
              </a:tblPr>
              <a:tblGrid>
                <a:gridCol w="596900">
                  <a:extLst>
                    <a:ext uri="{9D8B030D-6E8A-4147-A177-3AD203B41FA5}">
                      <a16:colId xmlns:a16="http://schemas.microsoft.com/office/drawing/2014/main" val="332306083"/>
                    </a:ext>
                  </a:extLst>
                </a:gridCol>
              </a:tblGrid>
              <a:tr h="200025">
                <a:tc>
                  <a:txBody>
                    <a:bodyPr/>
                    <a:lstStyle/>
                    <a:p>
                      <a:endParaRPr lang="en-US">
                        <a:effectLst/>
                      </a:endParaRPr>
                    </a:p>
                  </a:txBody>
                  <a:tcPr anchor="ctr">
                    <a:lnL>
                      <a:noFill/>
                    </a:lnL>
                    <a:lnR>
                      <a:noFill/>
                    </a:lnR>
                    <a:lnT>
                      <a:noFill/>
                    </a:lnT>
                    <a:lnB>
                      <a:noFill/>
                    </a:lnB>
                    <a:noFill/>
                  </a:tcPr>
                </a:tc>
                <a:extLst>
                  <a:ext uri="{0D108BD9-81ED-4DB2-BD59-A6C34878D82A}">
                    <a16:rowId xmlns:a16="http://schemas.microsoft.com/office/drawing/2014/main" val="151215650"/>
                  </a:ext>
                </a:extLst>
              </a:tr>
            </a:tbl>
          </a:graphicData>
        </a:graphic>
      </p:graphicFrame>
      <p:sp>
        <p:nvSpPr>
          <p:cNvPr id="8" name="TextBox 7">
            <a:extLst>
              <a:ext uri="{FF2B5EF4-FFF2-40B4-BE49-F238E27FC236}">
                <a16:creationId xmlns:a16="http://schemas.microsoft.com/office/drawing/2014/main" id="{D704A756-86C6-90A2-70D9-5E8D6BBE81D9}"/>
              </a:ext>
            </a:extLst>
          </p:cNvPr>
          <p:cNvSpPr txBox="1"/>
          <p:nvPr/>
        </p:nvSpPr>
        <p:spPr>
          <a:xfrm>
            <a:off x="870847" y="838199"/>
            <a:ext cx="4495811" cy="738664"/>
          </a:xfrm>
          <a:prstGeom prst="rect">
            <a:avLst/>
          </a:prstGeom>
          <a:noFill/>
        </p:spPr>
        <p:txBody>
          <a:bodyPr wrap="square">
            <a:spAutoFit/>
          </a:bodyPr>
          <a:lstStyle/>
          <a:p>
            <a:r>
              <a:rPr lang="ja-JP" sz="4200" b="1" dirty="0">
                <a:solidFill>
                  <a:srgbClr val="B60F45"/>
                </a:solidFill>
                <a:latin typeface="Noto Sans JP" panose="020B0200000000000000" pitchFamily="34" charset="-128"/>
                <a:ea typeface="Noto Sans JP" panose="020B0200000000000000" pitchFamily="34" charset="-128"/>
                <a:cs typeface="Arial" panose="020B0604020202020204" pitchFamily="34" charset="0"/>
              </a:rPr>
              <a:t>なぜ重要なのか：</a:t>
            </a:r>
          </a:p>
        </p:txBody>
      </p:sp>
      <p:sp>
        <p:nvSpPr>
          <p:cNvPr id="12" name="TextBox 11">
            <a:extLst>
              <a:ext uri="{FF2B5EF4-FFF2-40B4-BE49-F238E27FC236}">
                <a16:creationId xmlns:a16="http://schemas.microsoft.com/office/drawing/2014/main" id="{FAD5C96C-8A65-65C5-76F7-DDACB70A28A5}"/>
              </a:ext>
            </a:extLst>
          </p:cNvPr>
          <p:cNvSpPr txBox="1"/>
          <p:nvPr/>
        </p:nvSpPr>
        <p:spPr>
          <a:xfrm>
            <a:off x="870846" y="1671861"/>
            <a:ext cx="4495811" cy="1938992"/>
          </a:xfrm>
          <a:prstGeom prst="rect">
            <a:avLst/>
          </a:prstGeom>
          <a:noFill/>
        </p:spPr>
        <p:txBody>
          <a:bodyPr wrap="square">
            <a:spAutoFit/>
          </a:bodyPr>
          <a:lstStyle/>
          <a:p>
            <a:r>
              <a:rPr lang="ja-JP" sz="2000" dirty="0">
                <a:latin typeface="Noto Sans JP" panose="020B0200000000000000" pitchFamily="34" charset="-128"/>
                <a:ea typeface="Noto Sans JP" panose="020B0200000000000000" pitchFamily="34" charset="-128"/>
                <a:cs typeface="Arial" panose="020B0604020202020204" pitchFamily="34" charset="0"/>
              </a:rPr>
              <a:t>サイバーセキュリティの予算は増え続けています。しかしそれにもかかわらず、セキュリティに関する戦略や投資は、拡大し続ける脅威状況や洗練さを増したサイバー脅威の現状に見合ったもの</a:t>
            </a:r>
            <a:r>
              <a:rPr lang="ja-JP" altLang="en-US" sz="2000" dirty="0">
                <a:latin typeface="Noto Sans JP" panose="020B0200000000000000" pitchFamily="34" charset="-128"/>
                <a:ea typeface="Noto Sans JP" panose="020B0200000000000000" pitchFamily="34" charset="-128"/>
                <a:cs typeface="Arial" panose="020B0604020202020204" pitchFamily="34" charset="0"/>
              </a:rPr>
              <a:t>に</a:t>
            </a:r>
            <a:r>
              <a:rPr lang="ja-JP" sz="2000" dirty="0">
                <a:latin typeface="Noto Sans JP" panose="020B0200000000000000" pitchFamily="34" charset="-128"/>
                <a:ea typeface="Noto Sans JP" panose="020B0200000000000000" pitchFamily="34" charset="-128"/>
                <a:cs typeface="Arial" panose="020B0604020202020204" pitchFamily="34" charset="0"/>
              </a:rPr>
              <a:t>はなっていません。 </a:t>
            </a:r>
          </a:p>
        </p:txBody>
      </p:sp>
      <p:pic>
        <p:nvPicPr>
          <p:cNvPr id="3" name="Picture 2" descr="A screenshot of a graph&#10;&#10;Description automatically generated">
            <a:extLst>
              <a:ext uri="{FF2B5EF4-FFF2-40B4-BE49-F238E27FC236}">
                <a16:creationId xmlns:a16="http://schemas.microsoft.com/office/drawing/2014/main" id="{DC72AA61-B2F1-FFC3-8BB3-42E7996218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80102" y="838199"/>
            <a:ext cx="6811898" cy="5066135"/>
          </a:xfrm>
          <a:prstGeom prst="rect">
            <a:avLst/>
          </a:prstGeom>
        </p:spPr>
      </p:pic>
    </p:spTree>
    <p:extLst>
      <p:ext uri="{BB962C8B-B14F-4D97-AF65-F5344CB8AC3E}">
        <p14:creationId xmlns:p14="http://schemas.microsoft.com/office/powerpoint/2010/main" val="2757110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2" y="0"/>
            <a:ext cx="3528645"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latin typeface="ＭＳ Ｐゴシック" panose="020B0600070205080204" pitchFamily="50" charset="-128"/>
              <a:ea typeface="ＭＳ Ｐゴシック" panose="020B0600070205080204" pitchFamily="50" charset="-128"/>
            </a:endParaRPr>
          </a:p>
        </p:txBody>
      </p:sp>
      <p:sp>
        <p:nvSpPr>
          <p:cNvPr id="9" name="Title 5">
            <a:extLst>
              <a:ext uri="{FF2B5EF4-FFF2-40B4-BE49-F238E27FC236}">
                <a16:creationId xmlns:a16="http://schemas.microsoft.com/office/drawing/2014/main" id="{5749B255-E352-D966-5FA4-486C136D1C52}"/>
              </a:ext>
            </a:extLst>
          </p:cNvPr>
          <p:cNvSpPr txBox="1">
            <a:spLocks/>
          </p:cNvSpPr>
          <p:nvPr/>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主要な所見：</a:t>
            </a:r>
          </a:p>
          <a:p>
            <a:endParaRPr lang="en-US" sz="2900" dirty="0">
              <a:solidFill>
                <a:schemeClr val="bg1"/>
              </a:solidFill>
              <a:latin typeface="Meiryo UI" panose="020B0604030504040204" pitchFamily="50" charset="-128"/>
              <a:ea typeface="Meiryo UI" panose="020B0604030504040204" pitchFamily="50" charset="-128"/>
              <a:cs typeface="Arial"/>
            </a:endParaRPr>
          </a:p>
          <a:p>
            <a:br>
              <a:rPr lang="ja-JP" sz="2400" b="1" dirty="0">
                <a:solidFill>
                  <a:schemeClr val="bg1"/>
                </a:solidFill>
                <a:latin typeface="Meiryo UI" panose="020B0604030504040204" pitchFamily="50" charset="-128"/>
                <a:ea typeface="Meiryo UI" panose="020B0604030504040204" pitchFamily="50" charset="-128"/>
              </a:rPr>
            </a:br>
            <a:endParaRPr lang="ja-JP" sz="2400" b="1" dirty="0">
              <a:solidFill>
                <a:schemeClr val="bg1"/>
              </a:solidFill>
              <a:latin typeface="Meiryo UI" panose="020B0604030504040204" pitchFamily="50" charset="-128"/>
              <a:ea typeface="Meiryo UI" panose="020B0604030504040204" pitchFamily="50" charset="-128"/>
            </a:endParaRPr>
          </a:p>
        </p:txBody>
      </p:sp>
      <p:sp>
        <p:nvSpPr>
          <p:cNvPr id="10" name="TextBox 9">
            <a:extLst>
              <a:ext uri="{FF2B5EF4-FFF2-40B4-BE49-F238E27FC236}">
                <a16:creationId xmlns:a16="http://schemas.microsoft.com/office/drawing/2014/main" id="{77B85367-D318-8EB9-70CE-2CA9C56A0A19}"/>
              </a:ext>
            </a:extLst>
          </p:cNvPr>
          <p:cNvSpPr txBox="1"/>
          <p:nvPr/>
        </p:nvSpPr>
        <p:spPr>
          <a:xfrm>
            <a:off x="487950" y="1640526"/>
            <a:ext cx="3913134" cy="1323439"/>
          </a:xfrm>
          <a:prstGeom prst="rect">
            <a:avLst/>
          </a:prstGeom>
          <a:noFill/>
        </p:spPr>
        <p:txBody>
          <a:bodyPr wrap="square">
            <a:spAutoFit/>
          </a:bodyPr>
          <a:lstStyle/>
          <a:p>
            <a:r>
              <a:rPr lang="en-US" alt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IT</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およびセキュリティの専門家の大</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多数</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は、</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経営幹部</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が脆弱性管理を</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十分に</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理解してい</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ないと回答しています</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a:t>
            </a:r>
          </a:p>
        </p:txBody>
      </p:sp>
      <p:sp>
        <p:nvSpPr>
          <p:cNvPr id="11" name="TextBox 10">
            <a:extLst>
              <a:ext uri="{FF2B5EF4-FFF2-40B4-BE49-F238E27FC236}">
                <a16:creationId xmlns:a16="http://schemas.microsoft.com/office/drawing/2014/main" id="{4DDC1940-57A3-902F-0A4B-C319E3D5D43A}"/>
              </a:ext>
            </a:extLst>
          </p:cNvPr>
          <p:cNvSpPr txBox="1"/>
          <p:nvPr/>
        </p:nvSpPr>
        <p:spPr>
          <a:xfrm>
            <a:off x="487950" y="3463949"/>
            <a:ext cx="4613863" cy="738664"/>
          </a:xfrm>
          <a:prstGeom prst="rect">
            <a:avLst/>
          </a:prstGeom>
          <a:noFill/>
        </p:spPr>
        <p:txBody>
          <a:bodyPr wrap="square">
            <a:spAutoFit/>
          </a:bodyPr>
          <a:lstStyle/>
          <a:p>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なぜ重要なのか：</a:t>
            </a:r>
          </a:p>
        </p:txBody>
      </p:sp>
      <p:sp>
        <p:nvSpPr>
          <p:cNvPr id="12" name="TextBox 11">
            <a:extLst>
              <a:ext uri="{FF2B5EF4-FFF2-40B4-BE49-F238E27FC236}">
                <a16:creationId xmlns:a16="http://schemas.microsoft.com/office/drawing/2014/main" id="{D1714026-9D56-11F3-6AFC-462C1FD6F5D2}"/>
              </a:ext>
            </a:extLst>
          </p:cNvPr>
          <p:cNvSpPr txBox="1"/>
          <p:nvPr/>
        </p:nvSpPr>
        <p:spPr>
          <a:xfrm>
            <a:off x="487950" y="4297611"/>
            <a:ext cx="3981500" cy="1323439"/>
          </a:xfrm>
          <a:prstGeom prst="rect">
            <a:avLst/>
          </a:prstGeom>
          <a:noFill/>
        </p:spPr>
        <p:txBody>
          <a:bodyPr wrap="square">
            <a:spAutoFit/>
          </a:bodyPr>
          <a:lstStyle/>
          <a:p>
            <a:r>
              <a:rPr lang="ja-JP" sz="2000" baseline="0" dirty="0">
                <a:solidFill>
                  <a:schemeClr val="bg1"/>
                </a:solidFill>
                <a:latin typeface="Noto Sans JP" panose="020B0200000000000000" pitchFamily="34" charset="-128"/>
                <a:ea typeface="Noto Sans JP" panose="020B0200000000000000" pitchFamily="34" charset="-128"/>
              </a:rPr>
              <a:t>これにより、CISOの有効性</a:t>
            </a:r>
            <a:r>
              <a:rPr lang="ja-JP" altLang="en-US" sz="2000" baseline="0" dirty="0">
                <a:solidFill>
                  <a:schemeClr val="bg1"/>
                </a:solidFill>
                <a:latin typeface="Noto Sans JP" panose="020B0200000000000000" pitchFamily="34" charset="-128"/>
                <a:ea typeface="Noto Sans JP" panose="020B0200000000000000" pitchFamily="34" charset="-128"/>
              </a:rPr>
              <a:t>が</a:t>
            </a:r>
            <a:r>
              <a:rPr lang="ja-JP" sz="2000" baseline="0" dirty="0">
                <a:solidFill>
                  <a:schemeClr val="bg1"/>
                </a:solidFill>
                <a:latin typeface="Noto Sans JP" panose="020B0200000000000000" pitchFamily="34" charset="-128"/>
                <a:ea typeface="Noto Sans JP" panose="020B0200000000000000" pitchFamily="34" charset="-128"/>
              </a:rPr>
              <a:t>誤解</a:t>
            </a:r>
            <a:r>
              <a:rPr lang="ja-JP" altLang="en-US" sz="2000" baseline="0" dirty="0">
                <a:solidFill>
                  <a:schemeClr val="bg1"/>
                </a:solidFill>
                <a:latin typeface="Noto Sans JP" panose="020B0200000000000000" pitchFamily="34" charset="-128"/>
                <a:ea typeface="Noto Sans JP" panose="020B0200000000000000" pitchFamily="34" charset="-128"/>
              </a:rPr>
              <a:t>ｓれ、</a:t>
            </a:r>
            <a:r>
              <a:rPr lang="ja-JP" sz="2000" baseline="0" dirty="0">
                <a:solidFill>
                  <a:schemeClr val="bg1"/>
                </a:solidFill>
                <a:latin typeface="Noto Sans JP" panose="020B0200000000000000" pitchFamily="34" charset="-128"/>
                <a:ea typeface="Noto Sans JP" panose="020B0200000000000000" pitchFamily="34" charset="-128"/>
              </a:rPr>
              <a:t>セキュリティリソースの優先順位付けが困難になる</a:t>
            </a:r>
            <a:r>
              <a:rPr lang="ja-JP" altLang="en-US" sz="2000" baseline="0" dirty="0">
                <a:solidFill>
                  <a:schemeClr val="bg1"/>
                </a:solidFill>
                <a:latin typeface="Noto Sans JP" panose="020B0200000000000000" pitchFamily="34" charset="-128"/>
                <a:ea typeface="Noto Sans JP" panose="020B0200000000000000" pitchFamily="34" charset="-128"/>
              </a:rPr>
              <a:t>可能性があります。</a:t>
            </a:r>
            <a:r>
              <a:rPr lang="ja-JP" sz="2000" baseline="0" dirty="0">
                <a:solidFill>
                  <a:schemeClr val="bg1"/>
                </a:solidFill>
                <a:latin typeface="Noto Sans JP" panose="020B0200000000000000" pitchFamily="34" charset="-128"/>
                <a:ea typeface="Noto Sans JP" panose="020B0200000000000000" pitchFamily="34" charset="-128"/>
              </a:rPr>
              <a:t> </a:t>
            </a:r>
          </a:p>
        </p:txBody>
      </p:sp>
      <p:pic>
        <p:nvPicPr>
          <p:cNvPr id="6" name="Picture 5" descr="A screenshot of a computer screen&#10;&#10;Description automatically generated">
            <a:extLst>
              <a:ext uri="{FF2B5EF4-FFF2-40B4-BE49-F238E27FC236}">
                <a16:creationId xmlns:a16="http://schemas.microsoft.com/office/drawing/2014/main" id="{C1BE0EFF-0559-4480-5FC5-58760393EF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1814" y="825424"/>
            <a:ext cx="7071037" cy="5277049"/>
          </a:xfrm>
          <a:prstGeom prst="rect">
            <a:avLst/>
          </a:prstGeom>
        </p:spPr>
      </p:pic>
    </p:spTree>
    <p:extLst>
      <p:ext uri="{BB962C8B-B14F-4D97-AF65-F5344CB8AC3E}">
        <p14:creationId xmlns:p14="http://schemas.microsoft.com/office/powerpoint/2010/main" val="25002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077004E2-E450-53AF-9DE0-E685B6EBEDA2}"/>
              </a:ext>
            </a:extLst>
          </p:cNvPr>
          <p:cNvSpPr txBox="1">
            <a:spLocks/>
          </p:cNvSpPr>
          <p:nvPr/>
        </p:nvSpPr>
        <p:spPr>
          <a:xfrm>
            <a:off x="533670" y="705350"/>
            <a:ext cx="4110047" cy="603694"/>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主要な所見：</a:t>
            </a:r>
          </a:p>
          <a:p>
            <a:endParaRPr lang="en-US" sz="2900" dirty="0">
              <a:solidFill>
                <a:schemeClr val="bg1"/>
              </a:solidFill>
              <a:latin typeface="Meiryo UI" panose="020B0604030504040204" pitchFamily="50" charset="-128"/>
              <a:ea typeface="Meiryo UI" panose="020B0604030504040204" pitchFamily="50" charset="-128"/>
              <a:cs typeface="Arial"/>
            </a:endParaRPr>
          </a:p>
          <a:p>
            <a:br>
              <a:rPr lang="ja-JP" sz="2400" b="1" dirty="0">
                <a:solidFill>
                  <a:schemeClr val="bg1"/>
                </a:solidFill>
                <a:latin typeface="Meiryo UI" panose="020B0604030504040204" pitchFamily="50" charset="-128"/>
                <a:ea typeface="Meiryo UI" panose="020B0604030504040204" pitchFamily="50" charset="-128"/>
              </a:rPr>
            </a:br>
            <a:endParaRPr lang="ja-JP" sz="2400" b="1" dirty="0">
              <a:solidFill>
                <a:schemeClr val="bg1"/>
              </a:solidFill>
              <a:latin typeface="Meiryo UI" panose="020B0604030504040204" pitchFamily="50" charset="-128"/>
              <a:ea typeface="Meiryo UI" panose="020B0604030504040204" pitchFamily="50" charset="-128"/>
            </a:endParaRPr>
          </a:p>
        </p:txBody>
      </p:sp>
      <p:sp>
        <p:nvSpPr>
          <p:cNvPr id="9" name="TextBox 8">
            <a:extLst>
              <a:ext uri="{FF2B5EF4-FFF2-40B4-BE49-F238E27FC236}">
                <a16:creationId xmlns:a16="http://schemas.microsoft.com/office/drawing/2014/main" id="{D1AA48A9-3493-E1EB-1E95-1D3B603572E6}"/>
              </a:ext>
            </a:extLst>
          </p:cNvPr>
          <p:cNvSpPr txBox="1"/>
          <p:nvPr/>
        </p:nvSpPr>
        <p:spPr>
          <a:xfrm>
            <a:off x="487950" y="1640526"/>
            <a:ext cx="4110047" cy="1323439"/>
          </a:xfrm>
          <a:prstGeom prst="rect">
            <a:avLst/>
          </a:prstGeom>
          <a:noFill/>
        </p:spPr>
        <p:txBody>
          <a:bodyPr wrap="square">
            <a:spAutoFit/>
          </a:bodyPr>
          <a:lstStyle/>
          <a:p>
            <a:r>
              <a:rPr lang="ja-JP" altLang="en-US"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セキュリティ部門と非</a:t>
            </a:r>
            <a:r>
              <a:rPr lang="en-US" alt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IT</a:t>
            </a:r>
            <a:r>
              <a:rPr lang="ja-JP" altLang="en-US"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部門のリーダーは、サイバーリスクの深刻度と潜在的な影響について一致していない。</a:t>
            </a:r>
            <a:endParaRPr lang="ja-JP" sz="2000" dirty="0">
              <a:solidFill>
                <a:schemeClr val="bg1"/>
              </a:solidFill>
              <a:latin typeface="Noto Sans JP" panose="020B0200000000000000" pitchFamily="34" charset="-128"/>
              <a:ea typeface="Noto Sans JP" panose="020B0200000000000000" pitchFamily="34" charset="-128"/>
              <a:cs typeface="Arial" panose="020B0604020202020204" pitchFamily="34" charset="0"/>
            </a:endParaRPr>
          </a:p>
        </p:txBody>
      </p:sp>
      <p:pic>
        <p:nvPicPr>
          <p:cNvPr id="10" name="Picture 9" descr="A red and purple squares&#10;&#10;Description automatically generated">
            <a:extLst>
              <a:ext uri="{FF2B5EF4-FFF2-40B4-BE49-F238E27FC236}">
                <a16:creationId xmlns:a16="http://schemas.microsoft.com/office/drawing/2014/main" id="{7C02ADA1-2C8E-5C55-FDA0-F2473A68795D}"/>
              </a:ext>
            </a:extLst>
          </p:cNvPr>
          <p:cNvPicPr>
            <a:picLocks noChangeAspect="1"/>
          </p:cNvPicPr>
          <p:nvPr/>
        </p:nvPicPr>
        <p:blipFill rotWithShape="1">
          <a:blip r:embed="rId3"/>
          <a:srcRect l="-1" t="40631" r="23381"/>
          <a:stretch/>
        </p:blipFill>
        <p:spPr>
          <a:xfrm rot="10800000">
            <a:off x="-11577" y="3044142"/>
            <a:ext cx="4922030" cy="3813858"/>
          </a:xfrm>
          <a:prstGeom prst="rect">
            <a:avLst/>
          </a:prstGeom>
        </p:spPr>
      </p:pic>
      <p:pic>
        <p:nvPicPr>
          <p:cNvPr id="3" name="Picture 2" descr="A graph with red and purple bars&#10;&#10;Description automatically generated">
            <a:extLst>
              <a:ext uri="{FF2B5EF4-FFF2-40B4-BE49-F238E27FC236}">
                <a16:creationId xmlns:a16="http://schemas.microsoft.com/office/drawing/2014/main" id="{CA5229D2-AE7D-1FC3-9491-CA6AC6D0EAF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12624" y="826718"/>
            <a:ext cx="7079375" cy="4962677"/>
          </a:xfrm>
          <a:prstGeom prst="rect">
            <a:avLst/>
          </a:prstGeom>
        </p:spPr>
      </p:pic>
    </p:spTree>
    <p:extLst>
      <p:ext uri="{BB962C8B-B14F-4D97-AF65-F5344CB8AC3E}">
        <p14:creationId xmlns:p14="http://schemas.microsoft.com/office/powerpoint/2010/main" val="3607656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a:extLst>
              <a:ext uri="{FF2B5EF4-FFF2-40B4-BE49-F238E27FC236}">
                <a16:creationId xmlns:a16="http://schemas.microsoft.com/office/drawing/2014/main" id="{5C67CAF3-CCAF-D303-F592-E754628075A3}"/>
              </a:ext>
            </a:extLst>
          </p:cNvPr>
          <p:cNvSpPr txBox="1">
            <a:spLocks/>
          </p:cNvSpPr>
          <p:nvPr/>
        </p:nvSpPr>
        <p:spPr>
          <a:xfrm>
            <a:off x="609601" y="1003140"/>
            <a:ext cx="2596895" cy="801276"/>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2900" b="1">
              <a:solidFill>
                <a:srgbClr val="7030A0"/>
              </a:solidFill>
              <a:latin typeface="Arial"/>
              <a:ea typeface="Inter Light"/>
              <a:cs typeface="Arial"/>
            </a:endParaRPr>
          </a:p>
          <a:p>
            <a:endParaRPr lang="en-US" sz="2000">
              <a:solidFill>
                <a:srgbClr val="7030A0"/>
              </a:solidFill>
              <a:latin typeface="Arial"/>
              <a:ea typeface="+mn-lt"/>
              <a:cs typeface="+mn-lt"/>
            </a:endParaRPr>
          </a:p>
          <a:p>
            <a:r>
              <a:rPr lang="ja-JP" sz="2200" b="1">
                <a:solidFill>
                  <a:srgbClr val="7030A0"/>
                </a:solidFill>
                <a:latin typeface="Arial"/>
                <a:ea typeface="MS Mincho"/>
                <a:cs typeface="+mn-lt"/>
              </a:rPr>
              <a:t> </a:t>
            </a:r>
            <a:br>
              <a:rPr lang="ja-JP" sz="2000" b="0">
                <a:latin typeface="Arial"/>
                <a:ea typeface="MS Mincho" panose="02000403000000020004" pitchFamily="2" charset="0"/>
              </a:rPr>
            </a:br>
            <a:endParaRPr lang="ja-JP" sz="2000" b="0">
              <a:latin typeface="Arial"/>
              <a:ea typeface="MS Mincho" panose="02000403000000020004" pitchFamily="2" charset="0"/>
            </a:endParaRPr>
          </a:p>
        </p:txBody>
      </p:sp>
      <p:sp>
        <p:nvSpPr>
          <p:cNvPr id="5" name="Rectangle 4">
            <a:extLst>
              <a:ext uri="{FF2B5EF4-FFF2-40B4-BE49-F238E27FC236}">
                <a16:creationId xmlns:a16="http://schemas.microsoft.com/office/drawing/2014/main" id="{D692CD1C-928E-93D2-0C40-C61C2AE96142}"/>
              </a:ext>
            </a:extLst>
          </p:cNvPr>
          <p:cNvSpPr/>
          <p:nvPr/>
        </p:nvSpPr>
        <p:spPr>
          <a:xfrm>
            <a:off x="1" y="-2"/>
            <a:ext cx="533669" cy="6858001"/>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endParaRPr lang="en-US" sz="1800"/>
          </a:p>
        </p:txBody>
      </p:sp>
      <p:sp>
        <p:nvSpPr>
          <p:cNvPr id="6" name="TextBox 5">
            <a:extLst>
              <a:ext uri="{FF2B5EF4-FFF2-40B4-BE49-F238E27FC236}">
                <a16:creationId xmlns:a16="http://schemas.microsoft.com/office/drawing/2014/main" id="{1D1DE552-0120-C4B5-D0E7-05BF0AA64491}"/>
              </a:ext>
            </a:extLst>
          </p:cNvPr>
          <p:cNvSpPr txBox="1"/>
          <p:nvPr/>
        </p:nvSpPr>
        <p:spPr>
          <a:xfrm>
            <a:off x="870848" y="602829"/>
            <a:ext cx="4540396" cy="738664"/>
          </a:xfrm>
          <a:prstGeom prst="rect">
            <a:avLst/>
          </a:prstGeom>
          <a:noFill/>
        </p:spPr>
        <p:txBody>
          <a:bodyPr wrap="square">
            <a:spAutoFit/>
          </a:bodyPr>
          <a:lstStyle/>
          <a:p>
            <a:r>
              <a:rPr lang="ja-JP" sz="4200" b="1" dirty="0">
                <a:solidFill>
                  <a:srgbClr val="B60F45"/>
                </a:solidFill>
                <a:latin typeface="Noto Sans JP" panose="020B0200000000000000" pitchFamily="34" charset="-128"/>
                <a:ea typeface="Noto Sans JP" panose="020B0200000000000000" pitchFamily="34" charset="-128"/>
                <a:cs typeface="Arial" panose="020B0604020202020204" pitchFamily="34" charset="0"/>
              </a:rPr>
              <a:t>なぜ重要なのか：</a:t>
            </a:r>
          </a:p>
        </p:txBody>
      </p:sp>
      <p:sp>
        <p:nvSpPr>
          <p:cNvPr id="7" name="TextBox 6">
            <a:extLst>
              <a:ext uri="{FF2B5EF4-FFF2-40B4-BE49-F238E27FC236}">
                <a16:creationId xmlns:a16="http://schemas.microsoft.com/office/drawing/2014/main" id="{D563CE4C-3C9C-D428-826A-A2F12668439D}"/>
              </a:ext>
            </a:extLst>
          </p:cNvPr>
          <p:cNvSpPr txBox="1"/>
          <p:nvPr/>
        </p:nvSpPr>
        <p:spPr>
          <a:xfrm>
            <a:off x="5304927" y="665114"/>
            <a:ext cx="6488968" cy="1323439"/>
          </a:xfrm>
          <a:prstGeom prst="rect">
            <a:avLst/>
          </a:prstGeom>
          <a:noFill/>
        </p:spPr>
        <p:txBody>
          <a:bodyPr wrap="square">
            <a:spAutoFit/>
          </a:bodyPr>
          <a:lstStyle/>
          <a:p>
            <a:r>
              <a:rPr lang="ja-JP" sz="2000" dirty="0">
                <a:latin typeface="Noto Sans JP" panose="020B0200000000000000" pitchFamily="34" charset="-128"/>
                <a:ea typeface="Noto Sans JP" panose="020B0200000000000000" pitchFamily="34" charset="-128"/>
                <a:cs typeface="Arial" panose="020B0604020202020204" pitchFamily="34" charset="0"/>
              </a:rPr>
              <a:t>CEO</a:t>
            </a:r>
            <a:r>
              <a:rPr lang="ja-JP" altLang="en-US" sz="2000" dirty="0">
                <a:latin typeface="Noto Sans JP" panose="020B0200000000000000" pitchFamily="34" charset="-128"/>
                <a:ea typeface="Noto Sans JP" panose="020B0200000000000000" pitchFamily="34" charset="-128"/>
                <a:cs typeface="Arial" panose="020B0604020202020204" pitchFamily="34" charset="0"/>
              </a:rPr>
              <a:t>や</a:t>
            </a:r>
            <a:r>
              <a:rPr lang="ja-JP" sz="2000" dirty="0">
                <a:latin typeface="Noto Sans JP" panose="020B0200000000000000" pitchFamily="34" charset="-128"/>
                <a:ea typeface="Noto Sans JP" panose="020B0200000000000000" pitchFamily="34" charset="-128"/>
                <a:cs typeface="Arial" panose="020B0604020202020204" pitchFamily="34" charset="0"/>
              </a:rPr>
              <a:t>取締役会はCISOに戦略的アドバイスを求めています。CISOはビジネスにおける目的とプライオリティの視点から、リスクについて効果的に相手に伝えることを学ばなければいけませ</a:t>
            </a:r>
            <a:r>
              <a:rPr lang="ja-JP" altLang="en-US" sz="2000" dirty="0">
                <a:latin typeface="Noto Sans JP" panose="020B0200000000000000" pitchFamily="34" charset="-128"/>
                <a:ea typeface="Noto Sans JP" panose="020B0200000000000000" pitchFamily="34" charset="-128"/>
                <a:cs typeface="Arial" panose="020B0604020202020204" pitchFamily="34" charset="0"/>
              </a:rPr>
              <a:t>ん。</a:t>
            </a:r>
            <a:endParaRPr lang="ja-JP" sz="2000" dirty="0">
              <a:latin typeface="Noto Sans JP" panose="020B0200000000000000" pitchFamily="34" charset="-128"/>
              <a:ea typeface="Noto Sans JP" panose="020B0200000000000000" pitchFamily="34" charset="-128"/>
              <a:cs typeface="Arial" panose="020B0604020202020204" pitchFamily="34" charset="0"/>
            </a:endParaRPr>
          </a:p>
        </p:txBody>
      </p:sp>
      <p:pic>
        <p:nvPicPr>
          <p:cNvPr id="9" name="Picture 8" descr="A red and white stripes&#10;&#10;Description automatically generated">
            <a:extLst>
              <a:ext uri="{FF2B5EF4-FFF2-40B4-BE49-F238E27FC236}">
                <a16:creationId xmlns:a16="http://schemas.microsoft.com/office/drawing/2014/main" id="{75E3FB33-7C4A-4A57-7C9A-9B5C097D4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47" y="2881433"/>
            <a:ext cx="10807037" cy="2347516"/>
          </a:xfrm>
          <a:prstGeom prst="rect">
            <a:avLst/>
          </a:prstGeom>
        </p:spPr>
      </p:pic>
    </p:spTree>
    <p:extLst>
      <p:ext uri="{BB962C8B-B14F-4D97-AF65-F5344CB8AC3E}">
        <p14:creationId xmlns:p14="http://schemas.microsoft.com/office/powerpoint/2010/main" val="3694383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5885390" y="1798751"/>
            <a:ext cx="5992479" cy="4308872"/>
          </a:xfrm>
          <a:prstGeom prst="rect">
            <a:avLst/>
          </a:prstGeom>
        </p:spPr>
        <p:txBody>
          <a:bodyPr wrap="square" lIns="0" tIns="0" rIns="0" bIns="0" rtlCol="0" anchor="t">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Font typeface="+mj-lt"/>
              <a:buAutoNum type="arabicPeriod"/>
            </a:pP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あなたの会社の取締役会や経営幹部は、サイバー脅威の</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状況、そして</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これが</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会社</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に与える潜在的な影響について、どのように</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して</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情報を得ていますか？</a:t>
            </a:r>
          </a:p>
          <a:p>
            <a:pPr marL="501015" lvl="1" indent="-342900">
              <a:lnSpc>
                <a:spcPts val="2053"/>
              </a:lnSpc>
              <a:buFont typeface="+mj-lt"/>
              <a:buAutoNum type="arabicPeriod"/>
            </a:pPr>
            <a:endParaRPr 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あなたの会社の取締役会メンバーには、セキュリティやITの専門家は含まれていますか？</a:t>
            </a:r>
          </a:p>
          <a:p>
            <a:pPr marL="501015" lvl="1" indent="-342900">
              <a:lnSpc>
                <a:spcPts val="2053"/>
              </a:lnSpc>
              <a:buFont typeface="+mj-lt"/>
              <a:buAutoNum type="arabicPeriod"/>
            </a:pPr>
            <a:endParaRPr 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ステークホルダーはどれくらいの頻度でサイバー</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セキュリティへの備えについて</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議論し</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てい</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ますか？</a:t>
            </a:r>
          </a:p>
          <a:p>
            <a:pPr marL="501015" lvl="1" indent="-342900">
              <a:lnSpc>
                <a:spcPts val="2053"/>
              </a:lnSpc>
              <a:buFont typeface="+mj-lt"/>
              <a:buAutoNum type="arabicPeriod"/>
            </a:pPr>
            <a:endParaRPr 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あなたのサイバーインシデントへの対応計画はどのようなものですか？また、そ</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の計画</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はサイバーセキュリティ</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業界</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のスタンダード</a:t>
            </a:r>
            <a:r>
              <a:rPr lang="ja-JP" altLang="en-US"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や</a:t>
            </a:r>
            <a:r>
              <a:rPr lang="ja-JP" sz="20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ベストプラクティスに沿っていますか？ </a:t>
            </a:r>
          </a:p>
          <a:p>
            <a:pPr marL="501015" lvl="1" indent="-342900">
              <a:lnSpc>
                <a:spcPts val="2053"/>
              </a:lnSpc>
              <a:buFont typeface="+mj-lt"/>
              <a:buAutoNum type="arabicPeriod"/>
            </a:pPr>
            <a:endParaRPr lang="en-US" sz="2000" dirty="0">
              <a:solidFill>
                <a:srgbClr val="FFFFFF"/>
              </a:solidFill>
              <a:latin typeface="Meiryo UI" panose="020B0604030504040204" pitchFamily="50" charset="-128"/>
              <a:ea typeface="Meiryo UI" panose="020B0604030504040204" pitchFamily="50" charset="-128"/>
              <a:cs typeface="Arial" panose="020B0604020202020204" pitchFamily="34" charset="0"/>
            </a:endParaRPr>
          </a:p>
          <a:p>
            <a:pPr marL="501015" lvl="1" indent="-342900">
              <a:lnSpc>
                <a:spcPts val="2053"/>
              </a:lnSpc>
              <a:buFont typeface="+mj-lt"/>
              <a:buAutoNum type="arabicPeriod"/>
            </a:pPr>
            <a:endParaRPr lang="en-US" sz="2000" dirty="0">
              <a:solidFill>
                <a:srgbClr val="FFFFFF"/>
              </a:solidFill>
              <a:latin typeface="Meiryo UI" panose="020B0604030504040204" pitchFamily="50" charset="-128"/>
              <a:ea typeface="Meiryo UI" panose="020B0604030504040204" pitchFamily="50" charset="-128"/>
              <a:cs typeface="Arial" panose="020B0604020202020204" pitchFamily="34" charset="0"/>
            </a:endParaRPr>
          </a:p>
        </p:txBody>
      </p:sp>
      <p:sp>
        <p:nvSpPr>
          <p:cNvPr id="22" name="TextBox 6">
            <a:extLst>
              <a:ext uri="{FF2B5EF4-FFF2-40B4-BE49-F238E27FC236}">
                <a16:creationId xmlns:a16="http://schemas.microsoft.com/office/drawing/2014/main" id="{F299E3A7-7B63-8A79-C008-0DC44E843F6A}"/>
              </a:ext>
            </a:extLst>
          </p:cNvPr>
          <p:cNvSpPr txBox="1"/>
          <p:nvPr/>
        </p:nvSpPr>
        <p:spPr>
          <a:xfrm>
            <a:off x="576377" y="2400600"/>
            <a:ext cx="3342479" cy="138499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ja-JP" altLang="en-US"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サイバーセキュリティリスクに対する経営幹部の意識と理解を評価するための質問 </a:t>
            </a:r>
            <a:endParaRPr lang="ja-JP"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p:txBody>
      </p:sp>
      <p:sp>
        <p:nvSpPr>
          <p:cNvPr id="2" name="TextBox 1">
            <a:extLst>
              <a:ext uri="{FF2B5EF4-FFF2-40B4-BE49-F238E27FC236}">
                <a16:creationId xmlns:a16="http://schemas.microsoft.com/office/drawing/2014/main" id="{4A6D20EB-5006-D3E6-79DA-DE8D6057514D}"/>
              </a:ext>
            </a:extLst>
          </p:cNvPr>
          <p:cNvSpPr txBox="1"/>
          <p:nvPr/>
        </p:nvSpPr>
        <p:spPr>
          <a:xfrm>
            <a:off x="5885390" y="710902"/>
            <a:ext cx="4340961"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リスクの理解</a:t>
            </a:r>
            <a:r>
              <a:rPr lang="ja-JP" altLang="en-US"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および</a:t>
            </a:r>
            <a:r>
              <a:rPr lang="ja-JP"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識別における幹部</a:t>
            </a:r>
            <a:r>
              <a:rPr lang="ja-JP" altLang="en-US"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幹部</a:t>
            </a:r>
            <a:r>
              <a:rPr lang="ja-JP"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の役割</a:t>
            </a:r>
          </a:p>
        </p:txBody>
      </p:sp>
      <p:sp>
        <p:nvSpPr>
          <p:cNvPr id="6" name="Title 5">
            <a:extLst>
              <a:ext uri="{FF2B5EF4-FFF2-40B4-BE49-F238E27FC236}">
                <a16:creationId xmlns:a16="http://schemas.microsoft.com/office/drawing/2014/main" id="{79463606-8D7C-28B8-568D-40F60F9D989D}"/>
              </a:ext>
            </a:extLst>
          </p:cNvPr>
          <p:cNvSpPr txBox="1">
            <a:spLocks/>
          </p:cNvSpPr>
          <p:nvPr/>
        </p:nvSpPr>
        <p:spPr>
          <a:xfrm>
            <a:off x="533670" y="705349"/>
            <a:ext cx="4940203" cy="1174725"/>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ディスカッション</a:t>
            </a:r>
            <a:b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b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ガイド:</a:t>
            </a:r>
          </a:p>
          <a:p>
            <a:br>
              <a:rPr lang="ja-JP" sz="2400" b="1" dirty="0">
                <a:solidFill>
                  <a:schemeClr val="bg1"/>
                </a:solidFill>
                <a:latin typeface="Meiryo UI" panose="020B0604030504040204" pitchFamily="50" charset="-128"/>
                <a:ea typeface="Meiryo UI" panose="020B0604030504040204" pitchFamily="50" charset="-128"/>
              </a:rPr>
            </a:br>
            <a:endParaRPr lang="ja-JP" sz="2400" b="1" dirty="0">
              <a:solidFill>
                <a:schemeClr val="bg1"/>
              </a:solidFill>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155122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5">
            <a:extLst>
              <a:ext uri="{FF2B5EF4-FFF2-40B4-BE49-F238E27FC236}">
                <a16:creationId xmlns:a16="http://schemas.microsoft.com/office/drawing/2014/main" id="{A0AD69E7-9FA3-C327-67AA-8A253F43D6DA}"/>
              </a:ext>
            </a:extLst>
          </p:cNvPr>
          <p:cNvSpPr txBox="1">
            <a:spLocks/>
          </p:cNvSpPr>
          <p:nvPr/>
        </p:nvSpPr>
        <p:spPr>
          <a:xfrm>
            <a:off x="533671" y="705350"/>
            <a:ext cx="4476740" cy="1001770"/>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ディスカッション</a:t>
            </a:r>
            <a:b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b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ガイド:</a:t>
            </a:r>
          </a:p>
          <a:p>
            <a:br>
              <a:rPr lang="ja-JP" sz="2400" dirty="0">
                <a:solidFill>
                  <a:schemeClr val="bg1"/>
                </a:solidFill>
                <a:latin typeface="Meiryo UI" panose="020B0604030504040204" pitchFamily="50" charset="-128"/>
                <a:ea typeface="Meiryo UI" panose="020B0604030504040204" pitchFamily="50" charset="-128"/>
                <a:cs typeface="Arial" panose="020B0604020202020204" pitchFamily="34" charset="0"/>
              </a:rPr>
            </a:br>
            <a:endParaRPr lang="ja-JP" sz="2400" dirty="0">
              <a:solidFill>
                <a:schemeClr val="bg1"/>
              </a:solidFill>
              <a:latin typeface="Meiryo UI" panose="020B0604030504040204" pitchFamily="50" charset="-128"/>
              <a:ea typeface="Meiryo UI" panose="020B0604030504040204" pitchFamily="50" charset="-128"/>
              <a:cs typeface="Arial" panose="020B0604020202020204" pitchFamily="34" charset="0"/>
            </a:endParaRPr>
          </a:p>
        </p:txBody>
      </p:sp>
      <p:sp>
        <p:nvSpPr>
          <p:cNvPr id="9" name="TextBox 21">
            <a:extLst>
              <a:ext uri="{FF2B5EF4-FFF2-40B4-BE49-F238E27FC236}">
                <a16:creationId xmlns:a16="http://schemas.microsoft.com/office/drawing/2014/main" id="{34A4595A-A2A9-F3DF-124E-C0E1472137A2}"/>
              </a:ext>
            </a:extLst>
          </p:cNvPr>
          <p:cNvSpPr txBox="1"/>
          <p:nvPr/>
        </p:nvSpPr>
        <p:spPr>
          <a:xfrm>
            <a:off x="5885390" y="1740249"/>
            <a:ext cx="5237881" cy="3231654"/>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Font typeface="+mj-lt"/>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あなたの</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会社</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は</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サイバーセキュリティの予算</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配分</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を</a:t>
            </a:r>
            <a:r>
              <a:rPr lang="ja-JP" alt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どのようにして</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決定していますか？</a:t>
            </a:r>
          </a:p>
          <a:p>
            <a:pPr marL="501015" lvl="1" indent="-342900">
              <a:lnSpc>
                <a:spcPts val="2053"/>
              </a:lnSpc>
              <a:buFont typeface="+mj-lt"/>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あなたの会社のサイバーセキュリティ投資は、最も重要なサイバー脅威に見合ったものですか？また、</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その評価方法はどのようなものですか？</a:t>
            </a:r>
            <a:endPar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Font typeface="+mj-lt"/>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ビジネスの様々な分野にわたってリスクを評価する包括的なセキュリティフレームワークをどのようにして</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作成</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していますか</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（ベンダーやサードパーティのリスク管理を含む） </a:t>
            </a:r>
          </a:p>
        </p:txBody>
      </p:sp>
      <p:sp>
        <p:nvSpPr>
          <p:cNvPr id="10" name="TextBox 9">
            <a:extLst>
              <a:ext uri="{FF2B5EF4-FFF2-40B4-BE49-F238E27FC236}">
                <a16:creationId xmlns:a16="http://schemas.microsoft.com/office/drawing/2014/main" id="{4D24BE58-0E89-FA37-9957-DE2772C7C1BB}"/>
              </a:ext>
            </a:extLst>
          </p:cNvPr>
          <p:cNvSpPr txBox="1"/>
          <p:nvPr/>
        </p:nvSpPr>
        <p:spPr>
          <a:xfrm>
            <a:off x="5885389" y="705350"/>
            <a:ext cx="577294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2400" b="1" dirty="0">
                <a:solidFill>
                  <a:srgbClr val="FFFFFF"/>
                </a:solidFill>
                <a:latin typeface="Noto Sans JP" panose="020B0200000000000000" pitchFamily="34" charset="-128"/>
                <a:ea typeface="Noto Sans JP" panose="020B0200000000000000" pitchFamily="34" charset="-128"/>
                <a:cs typeface="Arial"/>
              </a:rPr>
              <a:t>サイバーリスクの優先順位に関する</a:t>
            </a:r>
            <a:r>
              <a:rPr lang="ja-JP" altLang="en-US" sz="2400" b="1" dirty="0">
                <a:solidFill>
                  <a:srgbClr val="FFFFFF"/>
                </a:solidFill>
                <a:latin typeface="Noto Sans JP" panose="020B0200000000000000" pitchFamily="34" charset="-128"/>
                <a:ea typeface="Noto Sans JP" panose="020B0200000000000000" pitchFamily="34" charset="-128"/>
                <a:cs typeface="Arial"/>
              </a:rPr>
              <a:t>整合</a:t>
            </a:r>
            <a:r>
              <a:rPr lang="ja-JP" sz="2400" b="1" dirty="0">
                <a:solidFill>
                  <a:srgbClr val="FFFFFF"/>
                </a:solidFill>
                <a:latin typeface="Noto Sans JP" panose="020B0200000000000000" pitchFamily="34" charset="-128"/>
                <a:ea typeface="Noto Sans JP" panose="020B0200000000000000" pitchFamily="34" charset="-128"/>
                <a:cs typeface="Arial"/>
              </a:rPr>
              <a:t> </a:t>
            </a:r>
          </a:p>
        </p:txBody>
      </p:sp>
      <p:sp>
        <p:nvSpPr>
          <p:cNvPr id="3" name="TextBox 6">
            <a:extLst>
              <a:ext uri="{FF2B5EF4-FFF2-40B4-BE49-F238E27FC236}">
                <a16:creationId xmlns:a16="http://schemas.microsoft.com/office/drawing/2014/main" id="{034ACB89-D6B3-2984-3F79-9924505E7485}"/>
              </a:ext>
            </a:extLst>
          </p:cNvPr>
          <p:cNvSpPr txBox="1"/>
          <p:nvPr/>
        </p:nvSpPr>
        <p:spPr>
          <a:xfrm>
            <a:off x="576377" y="2400600"/>
            <a:ext cx="3342479" cy="138499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ja-JP" altLang="en-US"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サイバーセキュリティリスクに対する経営幹部の意識と理解を評価するための質問 </a:t>
            </a:r>
            <a:endParaRPr lang="ja-JP"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p:txBody>
      </p:sp>
    </p:spTree>
    <p:extLst>
      <p:ext uri="{BB962C8B-B14F-4D97-AF65-F5344CB8AC3E}">
        <p14:creationId xmlns:p14="http://schemas.microsoft.com/office/powerpoint/2010/main" val="2087691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1"/>
          <p:cNvSpPr txBox="1"/>
          <p:nvPr/>
        </p:nvSpPr>
        <p:spPr>
          <a:xfrm>
            <a:off x="5885391" y="1070951"/>
            <a:ext cx="5857430" cy="511678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501015" lvl="1" indent="-342900">
              <a:lnSpc>
                <a:spcPts val="2053"/>
              </a:lnSpc>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158115" lvl="1">
              <a:lnSpc>
                <a:spcPts val="2053"/>
              </a:lnSpc>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158115" lvl="1">
              <a:lnSpc>
                <a:spcPts val="2053"/>
              </a:lnSpc>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規制の順守、クライシスコミュニケーション、新たなインフラの実装といった戦略的なビジネスの決定事項において、セキュリティの役割はどんなものとなっていますか？</a:t>
            </a:r>
          </a:p>
          <a:p>
            <a:pPr marL="501015" lvl="1" indent="-342900">
              <a:lnSpc>
                <a:spcPts val="2053"/>
              </a:lnSpc>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セキュリティリーダーは、サイバーリスクの潜在的影響の深刻さについて、どのようにして優先順位を付けていますか？（</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財務</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、法律、評判、運営など） </a:t>
            </a:r>
            <a:b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b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この視点は</a:t>
            </a:r>
            <a:r>
              <a:rPr lang="ja-JP" alt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会社</a:t>
            </a: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における他の幹部層と合致していますか？ </a:t>
            </a:r>
          </a:p>
          <a:p>
            <a:pPr marL="501015" lvl="1" indent="-342900">
              <a:lnSpc>
                <a:spcPts val="2053"/>
              </a:lnSpc>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a:p>
            <a:pPr marL="501015" lvl="1" indent="-342900">
              <a:lnSpc>
                <a:spcPts val="2053"/>
              </a:lnSpc>
              <a:buAutoNum type="arabicPeriod"/>
            </a:pPr>
            <a:r>
              <a:rPr lang="ja-JP"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セキュリティインシデントがビジネス全体にもたらす影響を追跡・計測するために、セキュリティチームと他のステークホルダーの間ではどのようなキーメトリクスが確立されていますか？</a:t>
            </a:r>
          </a:p>
          <a:p>
            <a:pPr marL="462915" lvl="1" indent="-304800">
              <a:lnSpc>
                <a:spcPts val="2053"/>
              </a:lnSpc>
              <a:buFont typeface="+mj-lt"/>
              <a:buAutoNum type="arabicPeriod"/>
            </a:pPr>
            <a:endParaRPr lang="en-US" sz="18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p:txBody>
      </p:sp>
      <p:sp>
        <p:nvSpPr>
          <p:cNvPr id="6" name="TextBox 5">
            <a:extLst>
              <a:ext uri="{FF2B5EF4-FFF2-40B4-BE49-F238E27FC236}">
                <a16:creationId xmlns:a16="http://schemas.microsoft.com/office/drawing/2014/main" id="{66FCB5D1-0A8F-3CF0-91CB-D812ED5C5139}"/>
              </a:ext>
            </a:extLst>
          </p:cNvPr>
          <p:cNvSpPr txBox="1"/>
          <p:nvPr/>
        </p:nvSpPr>
        <p:spPr>
          <a:xfrm>
            <a:off x="5885390" y="732401"/>
            <a:ext cx="4913330"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2400" b="1"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戦略的ビジネスリーダーとしてCISOの存在を強化</a:t>
            </a:r>
          </a:p>
        </p:txBody>
      </p:sp>
      <p:sp>
        <p:nvSpPr>
          <p:cNvPr id="9" name="Title 5">
            <a:extLst>
              <a:ext uri="{FF2B5EF4-FFF2-40B4-BE49-F238E27FC236}">
                <a16:creationId xmlns:a16="http://schemas.microsoft.com/office/drawing/2014/main" id="{CC12E2DF-850F-65B6-91CE-84CC79F4B883}"/>
              </a:ext>
            </a:extLst>
          </p:cNvPr>
          <p:cNvSpPr txBox="1">
            <a:spLocks/>
          </p:cNvSpPr>
          <p:nvPr/>
        </p:nvSpPr>
        <p:spPr>
          <a:xfrm>
            <a:off x="533671" y="705350"/>
            <a:ext cx="4526844" cy="1001770"/>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spcBef>
                <a:spcPct val="0"/>
              </a:spcBef>
            </a:pP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ディスカッション</a:t>
            </a:r>
            <a:b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br>
            <a:r>
              <a:rPr lang="ja-JP" sz="42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t>ガイド:</a:t>
            </a:r>
            <a:br>
              <a:rPr lang="ja-JP" sz="4000" b="1" dirty="0">
                <a:solidFill>
                  <a:schemeClr val="bg1"/>
                </a:solidFill>
                <a:latin typeface="Noto Sans JP" panose="020B0200000000000000" pitchFamily="34" charset="-128"/>
                <a:ea typeface="Noto Sans JP" panose="020B0200000000000000" pitchFamily="34" charset="-128"/>
                <a:cs typeface="Arial" panose="020B0604020202020204" pitchFamily="34" charset="0"/>
              </a:rPr>
            </a:br>
            <a:endParaRPr lang="ja-JP" sz="4000" b="1" dirty="0">
              <a:solidFill>
                <a:schemeClr val="bg1"/>
              </a:solidFill>
              <a:latin typeface="Noto Sans JP" panose="020B0200000000000000" pitchFamily="34" charset="-128"/>
              <a:ea typeface="Noto Sans JP" panose="020B0200000000000000" pitchFamily="34" charset="-128"/>
              <a:cs typeface="Arial" panose="020B0604020202020204" pitchFamily="34" charset="0"/>
            </a:endParaRPr>
          </a:p>
        </p:txBody>
      </p:sp>
      <p:sp>
        <p:nvSpPr>
          <p:cNvPr id="2" name="TextBox 6">
            <a:extLst>
              <a:ext uri="{FF2B5EF4-FFF2-40B4-BE49-F238E27FC236}">
                <a16:creationId xmlns:a16="http://schemas.microsoft.com/office/drawing/2014/main" id="{E973A346-A1C1-814C-F633-E06E1A60029E}"/>
              </a:ext>
            </a:extLst>
          </p:cNvPr>
          <p:cNvSpPr txBox="1"/>
          <p:nvPr/>
        </p:nvSpPr>
        <p:spPr>
          <a:xfrm>
            <a:off x="576377" y="2400600"/>
            <a:ext cx="3342479" cy="1384995"/>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ts val="2711"/>
              </a:lnSpc>
            </a:pPr>
            <a:r>
              <a:rPr lang="ja-JP" altLang="en-US"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rPr>
              <a:t>サイバーセキュリティリスクに対する経営幹部の意識と理解を評価するための質問 </a:t>
            </a:r>
            <a:endParaRPr lang="ja-JP" sz="2400" dirty="0">
              <a:solidFill>
                <a:srgbClr val="FFFFFF"/>
              </a:solidFill>
              <a:latin typeface="Noto Sans JP" panose="020B0200000000000000" pitchFamily="34" charset="-128"/>
              <a:ea typeface="Noto Sans JP" panose="020B0200000000000000" pitchFamily="34" charset="-128"/>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Arial Black-Arial">
      <a:majorFont>
        <a:latin typeface="Arial Black" panose="020B0A04020102020204"/>
        <a:ea typeface="MS Mincho"/>
        <a:cs typeface=""/>
      </a:majorFont>
      <a:minorFont>
        <a:latin typeface="Arial" panose="020B0604020202020204"/>
        <a:ea typeface="MS Mincho"/>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MS Mincho"/>
        <a:cs typeface=""/>
      </a:majorFont>
      <a:minorFont>
        <a:latin typeface="Calibri" panose="020F0502020204030204"/>
        <a:ea typeface="MS Mincho"/>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da53939c-dcd9-44dd-ac85-d0bd4e15d91e">
      <UserInfo>
        <DisplayName>Rachel Haberman</DisplayName>
        <AccountId>118</AccountId>
        <AccountType/>
      </UserInfo>
      <UserInfo>
        <DisplayName>Rob Lesieur</DisplayName>
        <AccountId>212</AccountId>
        <AccountType/>
      </UserInfo>
      <UserInfo>
        <DisplayName>Nan Frazee-Byington</DisplayName>
        <AccountId>164</AccountId>
        <AccountType/>
      </UserInfo>
      <UserInfo>
        <DisplayName>Hannah Saenz</DisplayName>
        <AccountId>857</AccountId>
        <AccountType/>
      </UserInfo>
      <UserInfo>
        <DisplayName>Nate Stitt</DisplayName>
        <AccountId>90</AccountId>
        <AccountType/>
      </UserInfo>
      <UserInfo>
        <DisplayName>Fred Gosker</DisplayName>
        <AccountId>102</AccountId>
        <AccountType/>
      </UserInfo>
      <UserInfo>
        <DisplayName>Devin Hanson</DisplayName>
        <AccountId>167</AccountId>
        <AccountType/>
      </UserInfo>
      <UserInfo>
        <DisplayName>Katherine French</DisplayName>
        <AccountId>220</AccountId>
        <AccountType/>
      </UserInfo>
    </SharedWithUsers>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ocumentManagement>
</p:properties>
</file>

<file path=customXml/itemProps1.xml><?xml version="1.0" encoding="utf-8"?>
<ds:datastoreItem xmlns:ds="http://schemas.openxmlformats.org/officeDocument/2006/customXml" ds:itemID="{EA44BD71-C421-4F80-ADF1-B1D0F905786E}">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E9E4646-ED13-4283-84AC-8D93DA2964CA}">
  <ds:schemaRefs>
    <ds:schemaRef ds:uri="http://schemas.microsoft.com/sharepoint/v3/contenttype/forms"/>
  </ds:schemaRefs>
</ds:datastoreItem>
</file>

<file path=customXml/itemProps3.xml><?xml version="1.0" encoding="utf-8"?>
<ds:datastoreItem xmlns:ds="http://schemas.openxmlformats.org/officeDocument/2006/customXml" ds:itemID="{C5BEEB5E-35BC-4D4F-8B80-8A6A19F512AA}">
  <ds:schemaRefs>
    <ds:schemaRef ds:uri="5fdd1cf4-3cc0-4432-a7a2-7109790f3d31"/>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94</TotalTime>
  <Words>1921</Words>
  <Application>Microsoft Macintosh PowerPoint</Application>
  <PresentationFormat>Widescreen</PresentationFormat>
  <Paragraphs>73</Paragraphs>
  <Slides>10</Slides>
  <Notes>10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Meiryo UI</vt:lpstr>
      <vt:lpstr>ＭＳ Ｐゴシック</vt:lpstr>
      <vt:lpstr>Noto Sans JP</vt:lpstr>
      <vt:lpstr>Aptos</vt:lpstr>
      <vt:lpstr>Arial</vt:lpstr>
      <vt:lpstr>Arial Black</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Katherine French</cp:lastModifiedBy>
  <cp:revision>5</cp:revision>
  <dcterms:created xsi:type="dcterms:W3CDTF">2024-06-10T14:19:24Z</dcterms:created>
  <dcterms:modified xsi:type="dcterms:W3CDTF">2024-07-08T21:09:50Z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