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5"/>
  </p:notesMasterIdLst>
  <p:sldIdLst>
    <p:sldId id="2147478944" r:id="rId5"/>
    <p:sldId id="2147478950" r:id="rId6"/>
    <p:sldId id="2147478947" r:id="rId7"/>
    <p:sldId id="2147478949" r:id="rId8"/>
    <p:sldId id="2147478946" r:id="rId9"/>
    <p:sldId id="2147478952" r:id="rId10"/>
    <p:sldId id="2147478954" r:id="rId11"/>
    <p:sldId id="2147478953" r:id="rId12"/>
    <p:sldId id="265" r:id="rId13"/>
    <p:sldId id="2147478934"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EAA4A14-1C16-B0AC-F903-5A46D6F06F02}" name="Rob Lesieur" initials="RL" userId="S::rob.lesieur@ivanti.com::74c0c9a6-4166-421c-8795-a49c15961e57" providerId="AD"/>
  <p188:author id="{2D1A5014-A220-2A3C-A423-569137273C96}" name="Rachel Haberman" initials="" userId="S::Rachel.Haberman@ivanti.com::b9637989-e1d2-4578-b50b-e8246d3a296e" providerId="AD"/>
  <p188:author id="{8A9A9F2D-AFC0-9673-4CFD-40F1C825BCA6}" name="Rachel Haberman" initials="RH" userId="S::rachel.haberman@ivanti.com::b9637989-e1d2-4578-b50b-e8246d3a296e" providerId="AD"/>
  <p188:author id="{879E2D52-B6CD-6243-CAF6-CB5A9FB1C837}" name="Katherine French" initials="KF" userId="S::katherine.french@ivanti.com::c0257b69-fbac-4102-9637-947f4c18e0ed" providerId="AD"/>
  <p188:author id="{4FF61F7F-8BFD-A616-E8DC-517718F72168}" name="Paige Breaux" initials="PB" userId="S::paige.breaux@ivanti.com::a63b32b6-6732-400a-a2cf-b4842bf2a45c" providerId="AD"/>
  <p188:author id="{B653AF7F-1DE4-6130-D099-CB56768DAEDB}" name="Paige Breaux" initials="" userId="S::Paige.Breaux@ivanti.com::a63b32b6-6732-400a-a2cf-b4842bf2a45c" providerId="AD"/>
  <p188:author id="{29C9C1EE-F3C6-5243-D401-D3D609872988}" name="Katherine French" initials="KF" userId="S::Katherine.French@ivanti.com::c0257b69-fbac-4102-9637-947f4c18e0ed"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E0389"/>
    <a:srgbClr val="53117F"/>
    <a:srgbClr val="B60F4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B51144A-5EE5-6743-9A48-ED68043D3B75}" v="6" dt="2024-07-02T19:18:40.03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320"/>
    <p:restoredTop sz="94694"/>
  </p:normalViewPr>
  <p:slideViewPr>
    <p:cSldViewPr snapToGrid="0">
      <p:cViewPr varScale="1">
        <p:scale>
          <a:sx n="117" d="100"/>
          <a:sy n="117" d="100"/>
        </p:scale>
        <p:origin x="1016"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8/10/relationships/authors" Targe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16381DB-F730-498C-AD51-00BBD51A73FE}" type="datetimeFigureOut">
              <a:t>7/10/24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5EB236-659D-4505-A875-33130C9077DD}" type="slidenum">
              <a:t>‹#›</a:t>
            </a:fld>
            <a:endParaRPr lang="en-US"/>
          </a:p>
        </p:txBody>
      </p:sp>
    </p:spTree>
    <p:extLst>
      <p:ext uri="{BB962C8B-B14F-4D97-AF65-F5344CB8AC3E}">
        <p14:creationId xmlns:p14="http://schemas.microsoft.com/office/powerpoint/2010/main" val="31248831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A5EB236-659D-4505-A875-33130C9077DD}" type="slidenum">
              <a:rPr lang="en-US" smtClean="0"/>
              <a:t>1</a:t>
            </a:fld>
            <a:endParaRPr lang="en-US"/>
          </a:p>
        </p:txBody>
      </p:sp>
    </p:spTree>
    <p:extLst>
      <p:ext uri="{BB962C8B-B14F-4D97-AF65-F5344CB8AC3E}">
        <p14:creationId xmlns:p14="http://schemas.microsoft.com/office/powerpoint/2010/main" val="35979963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538FFB-0A3C-9A16-73F1-0B3CFD26A53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22D522B-8DD0-956B-812D-AFE7C95C2EF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509E2FA-CA14-6746-1038-1F451B7E0922}"/>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DC481F5A-C42A-C8D7-495B-E086B4F27FCE}"/>
              </a:ext>
            </a:extLst>
          </p:cNvPr>
          <p:cNvSpPr>
            <a:spLocks noGrp="1"/>
          </p:cNvSpPr>
          <p:nvPr>
            <p:ph type="sldNum" sz="quarter" idx="5"/>
          </p:nvPr>
        </p:nvSpPr>
        <p:spPr/>
        <p:txBody>
          <a:bodyPr/>
          <a:lstStyle/>
          <a:p>
            <a:fld id="{6A6C0BA5-3971-3645-86F9-CC5C47721CEF}" type="slidenum">
              <a:rPr lang="en-US" smtClean="0"/>
              <a:pPr/>
              <a:t>10</a:t>
            </a:fld>
            <a:endParaRPr lang="en-US"/>
          </a:p>
        </p:txBody>
      </p:sp>
    </p:spTree>
    <p:extLst>
      <p:ext uri="{BB962C8B-B14F-4D97-AF65-F5344CB8AC3E}">
        <p14:creationId xmlns:p14="http://schemas.microsoft.com/office/powerpoint/2010/main" val="10016057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A6C0BA5-3971-3645-86F9-CC5C47721CEF}" type="slidenum">
              <a:rPr lang="en-US" smtClean="0"/>
              <a:pPr/>
              <a:t>2</a:t>
            </a:fld>
            <a:endParaRPr lang="en-US"/>
          </a:p>
        </p:txBody>
      </p:sp>
    </p:spTree>
    <p:extLst>
      <p:ext uri="{BB962C8B-B14F-4D97-AF65-F5344CB8AC3E}">
        <p14:creationId xmlns:p14="http://schemas.microsoft.com/office/powerpoint/2010/main" val="4710885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A6C0BA5-3971-3645-86F9-CC5C47721CEF}" type="slidenum">
              <a:rPr lang="en-US" smtClean="0"/>
              <a:pPr/>
              <a:t>3</a:t>
            </a:fld>
            <a:endParaRPr lang="en-US"/>
          </a:p>
        </p:txBody>
      </p:sp>
    </p:spTree>
    <p:extLst>
      <p:ext uri="{BB962C8B-B14F-4D97-AF65-F5344CB8AC3E}">
        <p14:creationId xmlns:p14="http://schemas.microsoft.com/office/powerpoint/2010/main" val="40667053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A6C0BA5-3971-3645-86F9-CC5C47721CEF}" type="slidenum">
              <a:rPr lang="en-US" smtClean="0"/>
              <a:pPr/>
              <a:t>4</a:t>
            </a:fld>
            <a:endParaRPr lang="en-US"/>
          </a:p>
        </p:txBody>
      </p:sp>
    </p:spTree>
    <p:extLst>
      <p:ext uri="{BB962C8B-B14F-4D97-AF65-F5344CB8AC3E}">
        <p14:creationId xmlns:p14="http://schemas.microsoft.com/office/powerpoint/2010/main" val="1440025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A6C0BA5-3971-3645-86F9-CC5C47721CEF}" type="slidenum">
              <a:rPr lang="en-US" smtClean="0"/>
              <a:pPr/>
              <a:t>5</a:t>
            </a:fld>
            <a:endParaRPr lang="en-US"/>
          </a:p>
        </p:txBody>
      </p:sp>
    </p:spTree>
    <p:extLst>
      <p:ext uri="{BB962C8B-B14F-4D97-AF65-F5344CB8AC3E}">
        <p14:creationId xmlns:p14="http://schemas.microsoft.com/office/powerpoint/2010/main" val="629592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A6C0BA5-3971-3645-86F9-CC5C47721CEF}" type="slidenum">
              <a:rPr lang="en-US" smtClean="0"/>
              <a:pPr/>
              <a:t>6</a:t>
            </a:fld>
            <a:endParaRPr lang="en-US"/>
          </a:p>
        </p:txBody>
      </p:sp>
    </p:spTree>
    <p:extLst>
      <p:ext uri="{BB962C8B-B14F-4D97-AF65-F5344CB8AC3E}">
        <p14:creationId xmlns:p14="http://schemas.microsoft.com/office/powerpoint/2010/main" val="2686504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C9D702E-58EF-6646-AF43-A7D5FE7CEE5D}" type="slidenum">
              <a:rPr lang="en-US" smtClean="0"/>
              <a:t>7</a:t>
            </a:fld>
            <a:endParaRPr lang="en-US"/>
          </a:p>
        </p:txBody>
      </p:sp>
    </p:spTree>
    <p:extLst>
      <p:ext uri="{BB962C8B-B14F-4D97-AF65-F5344CB8AC3E}">
        <p14:creationId xmlns:p14="http://schemas.microsoft.com/office/powerpoint/2010/main" val="1686134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C9D702E-58EF-6646-AF43-A7D5FE7CEE5D}" type="slidenum">
              <a:rPr lang="en-US" smtClean="0"/>
              <a:t>8</a:t>
            </a:fld>
            <a:endParaRPr lang="en-US"/>
          </a:p>
        </p:txBody>
      </p:sp>
    </p:spTree>
    <p:extLst>
      <p:ext uri="{BB962C8B-B14F-4D97-AF65-F5344CB8AC3E}">
        <p14:creationId xmlns:p14="http://schemas.microsoft.com/office/powerpoint/2010/main" val="42570022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C9D702E-58EF-6646-AF43-A7D5FE7CEE5D}" type="slidenum">
              <a:rPr lang="en-US" smtClean="0"/>
              <a:t>9</a:t>
            </a:fld>
            <a:endParaRPr lang="en-US"/>
          </a:p>
        </p:txBody>
      </p:sp>
    </p:spTree>
    <p:extLst>
      <p:ext uri="{BB962C8B-B14F-4D97-AF65-F5344CB8AC3E}">
        <p14:creationId xmlns:p14="http://schemas.microsoft.com/office/powerpoint/2010/main" val="34203833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846CE7D5-CF57-46EF-B807-FDD0502418D4}" type="datetimeFigureOut">
              <a:rPr lang="en-US" smtClean="0"/>
              <a:t>7/10/24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3853878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6CE7D5-CF57-46EF-B807-FDD0502418D4}" type="datetimeFigureOut">
              <a:rPr lang="en-US" smtClean="0"/>
              <a:t>7/10/24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2029054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6CE7D5-CF57-46EF-B807-FDD0502418D4}" type="datetimeFigureOut">
              <a:rPr lang="en-US" smtClean="0"/>
              <a:t>7/10/24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4794456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urple - texture left">
    <p:spTree>
      <p:nvGrpSpPr>
        <p:cNvPr id="1" name=""/>
        <p:cNvGrpSpPr/>
        <p:nvPr/>
      </p:nvGrpSpPr>
      <p:grpSpPr>
        <a:xfrm>
          <a:off x="0" y="0"/>
          <a:ext cx="0" cy="0"/>
          <a:chOff x="0" y="0"/>
          <a:chExt cx="0" cy="0"/>
        </a:xfrm>
      </p:grpSpPr>
      <p:sp>
        <p:nvSpPr>
          <p:cNvPr id="7" name="Freeform 2">
            <a:extLst>
              <a:ext uri="{FF2B5EF4-FFF2-40B4-BE49-F238E27FC236}">
                <a16:creationId xmlns:a16="http://schemas.microsoft.com/office/drawing/2014/main" id="{9BBEF499-5A6B-F38E-7930-AAC4A242C857}"/>
              </a:ext>
            </a:extLst>
          </p:cNvPr>
          <p:cNvSpPr/>
          <p:nvPr userDrawn="1"/>
        </p:nvSpPr>
        <p:spPr>
          <a:xfrm>
            <a:off x="1" y="0"/>
            <a:ext cx="12191999" cy="6858000"/>
          </a:xfrm>
          <a:custGeom>
            <a:avLst/>
            <a:gdLst/>
            <a:ahLst/>
            <a:cxnLst/>
            <a:rect l="l" t="t" r="r" b="b"/>
            <a:pathLst>
              <a:path w="18288000" h="10287000">
                <a:moveTo>
                  <a:pt x="18288000" y="0"/>
                </a:moveTo>
                <a:lnTo>
                  <a:pt x="0" y="0"/>
                </a:lnTo>
                <a:lnTo>
                  <a:pt x="0" y="10287000"/>
                </a:lnTo>
                <a:lnTo>
                  <a:pt x="18288000" y="10287000"/>
                </a:lnTo>
                <a:lnTo>
                  <a:pt x="18288000" y="0"/>
                </a:lnTo>
                <a:close/>
              </a:path>
            </a:pathLst>
          </a:custGeom>
          <a:blipFill>
            <a:blip r:embed="rId2"/>
            <a:stretch>
              <a:fillRect l="-37" r="-37"/>
            </a:stretch>
          </a:blipFill>
        </p:spPr>
        <p:txBody>
          <a:bodyPr/>
          <a:lstStyle/>
          <a:p>
            <a:endParaRPr lang="en-US" sz="1200" b="0" i="0">
              <a:latin typeface="Arial" panose="020B0604020202020204" pitchFamily="34" charset="0"/>
            </a:endParaRPr>
          </a:p>
        </p:txBody>
      </p:sp>
    </p:spTree>
    <p:extLst>
      <p:ext uri="{BB962C8B-B14F-4D97-AF65-F5344CB8AC3E}">
        <p14:creationId xmlns:p14="http://schemas.microsoft.com/office/powerpoint/2010/main" val="350455438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ivanti.com">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C47C943-DA06-E5C8-FACF-699A7DF1C307}"/>
              </a:ext>
            </a:extLst>
          </p:cNvPr>
          <p:cNvSpPr/>
          <p:nvPr userDrawn="1"/>
        </p:nvSpPr>
        <p:spPr>
          <a:xfrm>
            <a:off x="1" y="-2"/>
            <a:ext cx="4907846" cy="6858001"/>
          </a:xfrm>
          <a:prstGeom prst="rect">
            <a:avLst/>
          </a:prstGeom>
          <a:solidFill>
            <a:srgbClr val="4E03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endParaRPr lang="en-US" sz="1800"/>
          </a:p>
        </p:txBody>
      </p:sp>
      <p:sp>
        <p:nvSpPr>
          <p:cNvPr id="3" name="Title 5">
            <a:extLst>
              <a:ext uri="{FF2B5EF4-FFF2-40B4-BE49-F238E27FC236}">
                <a16:creationId xmlns:a16="http://schemas.microsoft.com/office/drawing/2014/main" id="{3B2BBE90-9EB8-C892-2654-F45E3CAE66A9}"/>
              </a:ext>
            </a:extLst>
          </p:cNvPr>
          <p:cNvSpPr txBox="1">
            <a:spLocks/>
          </p:cNvSpPr>
          <p:nvPr userDrawn="1"/>
        </p:nvSpPr>
        <p:spPr>
          <a:xfrm>
            <a:off x="533670" y="705350"/>
            <a:ext cx="4110047" cy="603694"/>
          </a:xfrm>
          <a:prstGeom prst="rect">
            <a:avLst/>
          </a:prstGeom>
        </p:spPr>
        <p:txBody>
          <a:bodyPr lIns="0" tIns="0" rIns="91440" bIns="0" anchor="t" anchorCtr="0">
            <a:no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2900">
              <a:solidFill>
                <a:schemeClr val="bg1"/>
              </a:solidFill>
              <a:latin typeface="Aptos"/>
              <a:cs typeface="Arial"/>
            </a:endParaRPr>
          </a:p>
          <a:p>
            <a:br>
              <a:rPr lang="en-US" sz="2400" b="1">
                <a:solidFill>
                  <a:schemeClr val="bg1"/>
                </a:solidFill>
                <a:latin typeface="Arial"/>
              </a:rPr>
            </a:br>
            <a:endParaRPr lang="en-US" sz="2100" b="1">
              <a:solidFill>
                <a:schemeClr val="bg1"/>
              </a:solidFill>
              <a:latin typeface="Arial"/>
              <a:cs typeface="Arial"/>
            </a:endParaRPr>
          </a:p>
        </p:txBody>
      </p:sp>
    </p:spTree>
    <p:extLst>
      <p:ext uri="{BB962C8B-B14F-4D97-AF65-F5344CB8AC3E}">
        <p14:creationId xmlns:p14="http://schemas.microsoft.com/office/powerpoint/2010/main" val="1054416930"/>
      </p:ext>
    </p:extLst>
  </p:cSld>
  <p:clrMapOvr>
    <a:masterClrMapping/>
  </p:clrMapOvr>
  <p:extLst>
    <p:ext uri="{DCECCB84-F9BA-43D5-87BE-67443E8EF086}">
      <p15:sldGuideLst xmlns:p15="http://schemas.microsoft.com/office/powerpoint/2012/main">
        <p15:guide id="1" pos="256"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6CE7D5-CF57-46EF-B807-FDD0502418D4}" type="datetimeFigureOut">
              <a:rPr lang="en-US" smtClean="0"/>
              <a:t>7/10/24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9491384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46CE7D5-CF57-46EF-B807-FDD0502418D4}" type="datetimeFigureOut">
              <a:rPr lang="en-US" smtClean="0"/>
              <a:t>7/10/24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5915245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46CE7D5-CF57-46EF-B807-FDD0502418D4}" type="datetimeFigureOut">
              <a:rPr lang="en-US" smtClean="0"/>
              <a:t>7/10/24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203092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46CE7D5-CF57-46EF-B807-FDD0502418D4}" type="datetimeFigureOut">
              <a:rPr lang="en-US" smtClean="0"/>
              <a:t>7/10/24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733172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46CE7D5-CF57-46EF-B807-FDD0502418D4}" type="datetimeFigureOut">
              <a:rPr lang="en-US" smtClean="0"/>
              <a:t>7/10/24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2103125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6CE7D5-CF57-46EF-B807-FDD0502418D4}" type="datetimeFigureOut">
              <a:rPr lang="en-US" smtClean="0"/>
              <a:t>7/10/24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46388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7/10/24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718414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7/10/24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7189582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46CE7D5-CF57-46EF-B807-FDD0502418D4}" type="datetimeFigureOut">
              <a:rPr lang="en-US" smtClean="0"/>
              <a:t>7/10/24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330EA680-D336-4FF7-8B7A-9848BB0A1C32}" type="slidenum">
              <a:rPr lang="en-US" smtClean="0"/>
              <a:t>‹#›</a:t>
            </a:fld>
            <a:endParaRPr lang="en-US"/>
          </a:p>
        </p:txBody>
      </p:sp>
    </p:spTree>
    <p:extLst>
      <p:ext uri="{BB962C8B-B14F-4D97-AF65-F5344CB8AC3E}">
        <p14:creationId xmlns:p14="http://schemas.microsoft.com/office/powerpoint/2010/main" val="24609540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2.xml"/><Relationship Id="rId5" Type="http://schemas.openxmlformats.org/officeDocument/2006/relationships/image" Target="../media/image3.png"/><Relationship Id="rId4" Type="http://schemas.openxmlformats.org/officeDocument/2006/relationships/hyperlink" Target="http://ivanti.com/cyber-risk-alignment" TargetMode="External"/></Relationships>
</file>

<file path=ppt/slides/_rels/slide10.xml.rels><?xml version="1.0" encoding="UTF-8" standalone="yes"?>
<Relationships xmlns="http://schemas.openxmlformats.org/package/2006/relationships"><Relationship Id="rId3" Type="http://schemas.openxmlformats.org/officeDocument/2006/relationships/hyperlink" Target="https://www.ivanti.com/resources/research-reports/everywhere-work-report" TargetMode="External"/><Relationship Id="rId2" Type="http://schemas.openxmlformats.org/officeDocument/2006/relationships/notesSlide" Target="../notesSlides/notesSlide10.xml"/><Relationship Id="rId1" Type="http://schemas.openxmlformats.org/officeDocument/2006/relationships/slideLayout" Target="../slideLayouts/slideLayout13.xml"/><Relationship Id="rId6" Type="http://schemas.openxmlformats.org/officeDocument/2006/relationships/image" Target="../media/image4.png"/><Relationship Id="rId5" Type="http://schemas.openxmlformats.org/officeDocument/2006/relationships/hyperlink" Target="http://www.ivanti.com/research" TargetMode="External"/><Relationship Id="rId4" Type="http://schemas.openxmlformats.org/officeDocument/2006/relationships/hyperlink" Target="https://www.ivanti.com/resources/research-reports/state-of-cybersecurity-report"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3.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blurry image of people in a room&#10;&#10;Description automatically generated">
            <a:extLst>
              <a:ext uri="{FF2B5EF4-FFF2-40B4-BE49-F238E27FC236}">
                <a16:creationId xmlns:a16="http://schemas.microsoft.com/office/drawing/2014/main" id="{C1F5908D-4305-D84D-8581-6313BD4F4B0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7152130"/>
          </a:xfrm>
          <a:prstGeom prst="rect">
            <a:avLst/>
          </a:prstGeom>
        </p:spPr>
      </p:pic>
      <p:sp>
        <p:nvSpPr>
          <p:cNvPr id="8" name="Rectangle 7">
            <a:extLst>
              <a:ext uri="{FF2B5EF4-FFF2-40B4-BE49-F238E27FC236}">
                <a16:creationId xmlns:a16="http://schemas.microsoft.com/office/drawing/2014/main" id="{5659E681-6DE8-686A-AE5A-A1BAF22BC589}"/>
              </a:ext>
            </a:extLst>
          </p:cNvPr>
          <p:cNvSpPr/>
          <p:nvPr/>
        </p:nvSpPr>
        <p:spPr>
          <a:xfrm>
            <a:off x="0" y="0"/>
            <a:ext cx="12192000" cy="7152130"/>
          </a:xfrm>
          <a:prstGeom prst="rect">
            <a:avLst/>
          </a:prstGeom>
          <a:gradFill flip="none" rotWithShape="1">
            <a:gsLst>
              <a:gs pos="0">
                <a:srgbClr val="53117F">
                  <a:alpha val="11452"/>
                </a:srgbClr>
              </a:gs>
              <a:gs pos="100000">
                <a:srgbClr val="FF0000">
                  <a:alpha val="11775"/>
                </a:srgbClr>
              </a:gs>
            </a:gsLst>
            <a:lin ang="0" scaled="0"/>
            <a:tileRect/>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BA9D3ED7-0713-3A8D-D573-53EAB5418A6B}"/>
              </a:ext>
            </a:extLst>
          </p:cNvPr>
          <p:cNvSpPr txBox="1"/>
          <p:nvPr/>
        </p:nvSpPr>
        <p:spPr>
          <a:xfrm>
            <a:off x="847254" y="1810853"/>
            <a:ext cx="9668346" cy="2492990"/>
          </a:xfrm>
          <a:prstGeom prst="rect">
            <a:avLst/>
          </a:prstGeom>
          <a:noFill/>
          <a:effectLst>
            <a:outerShdw blurRad="254000" dir="2700000" algn="ctr" rotWithShape="0">
              <a:srgbClr val="000000">
                <a:alpha val="51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4800" dirty="0">
                <a:solidFill>
                  <a:srgbClr val="FFFFFF"/>
                </a:solidFill>
                <a:latin typeface="Arial" panose="020B0604020202020204" pitchFamily="34" charset="0"/>
                <a:ea typeface="Inter" panose="020B0502030000000004" pitchFamily="34" charset="0"/>
                <a:cs typeface="Arial" panose="020B0604020202020204" pitchFamily="34" charset="0"/>
              </a:rPr>
              <a:t>Vers une vision commune :  </a:t>
            </a:r>
            <a:br>
              <a:rPr lang="fr-FR" sz="4800" b="1" dirty="0">
                <a:solidFill>
                  <a:srgbClr val="FFFFFF"/>
                </a:solidFill>
                <a:latin typeface="Arial" panose="020B0604020202020204" pitchFamily="34" charset="0"/>
                <a:ea typeface="Inter" panose="020B0502030000000004" pitchFamily="34" charset="0"/>
                <a:cs typeface="Arial" panose="020B0604020202020204" pitchFamily="34" charset="0"/>
              </a:rPr>
            </a:br>
            <a:r>
              <a:rPr lang="fr-FR" sz="4800" b="1" dirty="0">
                <a:solidFill>
                  <a:srgbClr val="FFFFFF"/>
                </a:solidFill>
                <a:latin typeface="Arial" panose="020B0604020202020204" pitchFamily="34" charset="0"/>
                <a:ea typeface="Inter" panose="020B0502030000000004" pitchFamily="34" charset="0"/>
                <a:cs typeface="Arial" panose="020B0604020202020204" pitchFamily="34" charset="0"/>
              </a:rPr>
              <a:t>La g</a:t>
            </a:r>
            <a:r>
              <a:rPr lang="fr-FR" sz="5400" b="1" dirty="0">
                <a:solidFill>
                  <a:srgbClr val="FFFFFF"/>
                </a:solidFill>
                <a:latin typeface="Arial" panose="020B0604020202020204" pitchFamily="34" charset="0"/>
                <a:ea typeface="Inter" panose="020B0502030000000004" pitchFamily="34" charset="0"/>
                <a:cs typeface="Arial" panose="020B0604020202020204" pitchFamily="34" charset="0"/>
              </a:rPr>
              <a:t>estion des cyber-risques par le </a:t>
            </a:r>
            <a:r>
              <a:rPr lang="fr-FR" sz="5400" b="1" dirty="0" err="1">
                <a:solidFill>
                  <a:srgbClr val="FFFFFF"/>
                </a:solidFill>
                <a:latin typeface="Arial" panose="020B0604020202020204" pitchFamily="34" charset="0"/>
                <a:ea typeface="Inter" panose="020B0502030000000004" pitchFamily="34" charset="0"/>
                <a:cs typeface="Arial" panose="020B0604020202020204" pitchFamily="34" charset="0"/>
              </a:rPr>
              <a:t>ComEX</a:t>
            </a:r>
            <a:endParaRPr lang="fr-FR" sz="5400" b="1" dirty="0">
              <a:solidFill>
                <a:srgbClr val="FFFFFF"/>
              </a:solidFill>
              <a:latin typeface="Arial" panose="020B0604020202020204" pitchFamily="34" charset="0"/>
              <a:ea typeface="Inter" panose="020B0502030000000004" pitchFamily="34" charset="0"/>
              <a:cs typeface="Arial" panose="020B0604020202020204" pitchFamily="34" charset="0"/>
            </a:endParaRPr>
          </a:p>
        </p:txBody>
      </p:sp>
      <p:sp>
        <p:nvSpPr>
          <p:cNvPr id="3" name="TextBox 5">
            <a:extLst>
              <a:ext uri="{FF2B5EF4-FFF2-40B4-BE49-F238E27FC236}">
                <a16:creationId xmlns:a16="http://schemas.microsoft.com/office/drawing/2014/main" id="{EF6EDAE5-B0D1-3A00-AE6E-16AF6420DBB4}"/>
              </a:ext>
            </a:extLst>
          </p:cNvPr>
          <p:cNvSpPr txBox="1"/>
          <p:nvPr/>
        </p:nvSpPr>
        <p:spPr>
          <a:xfrm>
            <a:off x="923454" y="4396176"/>
            <a:ext cx="8851917" cy="474489"/>
          </a:xfrm>
          <a:prstGeom prst="rect">
            <a:avLst/>
          </a:prstGeom>
          <a:effectLst>
            <a:outerShdw blurRad="256450" dir="2700000" sx="99913" sy="99913" algn="tl" rotWithShape="0">
              <a:schemeClr val="tx1">
                <a:alpha val="51228"/>
              </a:schemeClr>
            </a:outerShdw>
          </a:effectLst>
        </p:spPr>
        <p:txBody>
          <a:bodyPr wrap="square" lIns="0" tIns="0" rIns="0" b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3733"/>
              </a:lnSpc>
              <a:spcBef>
                <a:spcPct val="0"/>
              </a:spcBef>
            </a:pPr>
            <a:r>
              <a:rPr lang="fr-FR" sz="3200" dirty="0">
                <a:solidFill>
                  <a:srgbClr val="FFFFFF"/>
                </a:solidFill>
                <a:effectLst>
                  <a:outerShdw blurRad="190500" dist="50800" dir="5400000" algn="ctr" rotWithShape="0">
                    <a:srgbClr val="000000">
                      <a:alpha val="74693"/>
                    </a:srgbClr>
                  </a:outerShdw>
                </a:effectLst>
                <a:latin typeface="Arial" panose="020B0604020202020204" pitchFamily="34" charset="0"/>
                <a:cs typeface="Arial" panose="020B0604020202020204" pitchFamily="34" charset="0"/>
              </a:rPr>
              <a:t>Rapport de synthèse et principales</a:t>
            </a:r>
            <a:r>
              <a:rPr lang="fr-FR" sz="3200" dirty="0">
                <a:solidFill>
                  <a:srgbClr val="FFFFFF"/>
                </a:solidFill>
                <a:effectLst>
                  <a:outerShdw blurRad="115782" dist="25400" dir="5400000" algn="ctr" rotWithShape="0">
                    <a:srgbClr val="000000">
                      <a:alpha val="74586"/>
                    </a:srgbClr>
                  </a:outerShdw>
                </a:effectLst>
                <a:latin typeface="Arial" panose="020B0604020202020204" pitchFamily="34" charset="0"/>
                <a:cs typeface="Arial" panose="020B0604020202020204" pitchFamily="34" charset="0"/>
              </a:rPr>
              <a:t> conclusions</a:t>
            </a:r>
          </a:p>
        </p:txBody>
      </p:sp>
      <p:sp>
        <p:nvSpPr>
          <p:cNvPr id="4" name="TextBox 7">
            <a:extLst>
              <a:ext uri="{FF2B5EF4-FFF2-40B4-BE49-F238E27FC236}">
                <a16:creationId xmlns:a16="http://schemas.microsoft.com/office/drawing/2014/main" id="{554D68FC-E81F-E660-666B-9BF1B3C7E9B1}"/>
              </a:ext>
            </a:extLst>
          </p:cNvPr>
          <p:cNvSpPr txBox="1"/>
          <p:nvPr/>
        </p:nvSpPr>
        <p:spPr>
          <a:xfrm>
            <a:off x="923454" y="6207029"/>
            <a:ext cx="9279726" cy="641907"/>
          </a:xfrm>
          <a:prstGeom prst="rect">
            <a:avLst/>
          </a:prstGeom>
        </p:spPr>
        <p:txBody>
          <a:bodyPr wrap="square" lIns="0" tIns="0" rIns="0" b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2613"/>
              </a:lnSpc>
              <a:spcBef>
                <a:spcPct val="0"/>
              </a:spcBef>
            </a:pPr>
            <a:r>
              <a:rPr lang="fr-FR" sz="1850" dirty="0">
                <a:solidFill>
                  <a:schemeClr val="bg1"/>
                </a:solidFill>
                <a:latin typeface="Arial" panose="020B0604020202020204" pitchFamily="34" charset="0"/>
                <a:ea typeface="Inter Medium" panose="020B0502030000000004" pitchFamily="34" charset="0"/>
                <a:cs typeface="Arial" panose="020B0604020202020204" pitchFamily="34" charset="0"/>
              </a:rPr>
              <a:t>Pour lire l’intégralité du rapport et télécharger les graphiques, accédez à </a:t>
            </a:r>
            <a:r>
              <a:rPr lang="fr-FR" sz="1850" dirty="0">
                <a:solidFill>
                  <a:schemeClr val="bg1"/>
                </a:solidFill>
                <a:latin typeface="Arial" panose="020B0604020202020204" pitchFamily="34" charset="0"/>
                <a:ea typeface="Inter Medium" panose="020B0502030000000004" pitchFamily="34" charset="0"/>
                <a:cs typeface="Arial" panose="020B0604020202020204" pitchFamily="34" charset="0"/>
                <a:hlinkClick r:id="rId4">
                  <a:extLst>
                    <a:ext uri="{A12FA001-AC4F-418D-AE19-62706E023703}">
                      <ahyp:hlinkClr xmlns:ahyp="http://schemas.microsoft.com/office/drawing/2018/hyperlinkcolor" val="tx"/>
                    </a:ext>
                  </a:extLst>
                </a:hlinkClick>
              </a:rPr>
              <a:t>ivanti.com</a:t>
            </a:r>
            <a:r>
              <a:rPr lang="fr-FR" sz="2000" dirty="0">
                <a:solidFill>
                  <a:schemeClr val="bg1"/>
                </a:solidFill>
                <a:latin typeface="Arial" panose="020B0604020202020204" pitchFamily="34" charset="0"/>
                <a:ea typeface="Inter Medium" panose="020B0502030000000004" pitchFamily="34" charset="0"/>
                <a:cs typeface="Arial" panose="020B0604020202020204" pitchFamily="34" charset="0"/>
                <a:hlinkClick r:id="rId4">
                  <a:extLst>
                    <a:ext uri="{A12FA001-AC4F-418D-AE19-62706E023703}">
                      <ahyp:hlinkClr xmlns:ahyp="http://schemas.microsoft.com/office/drawing/2018/hyperlinkcolor" val="tx"/>
                    </a:ext>
                  </a:extLst>
                </a:hlinkClick>
              </a:rPr>
              <a:t>/cyber-</a:t>
            </a:r>
            <a:r>
              <a:rPr lang="fr-FR" sz="2000" dirty="0" err="1">
                <a:solidFill>
                  <a:schemeClr val="bg1"/>
                </a:solidFill>
                <a:latin typeface="Arial" panose="020B0604020202020204" pitchFamily="34" charset="0"/>
                <a:ea typeface="Inter Medium" panose="020B0502030000000004" pitchFamily="34" charset="0"/>
                <a:cs typeface="Arial" panose="020B0604020202020204" pitchFamily="34" charset="0"/>
                <a:hlinkClick r:id="rId4">
                  <a:extLst>
                    <a:ext uri="{A12FA001-AC4F-418D-AE19-62706E023703}">
                      <ahyp:hlinkClr xmlns:ahyp="http://schemas.microsoft.com/office/drawing/2018/hyperlinkcolor" val="tx"/>
                    </a:ext>
                  </a:extLst>
                </a:hlinkClick>
              </a:rPr>
              <a:t>risk</a:t>
            </a:r>
            <a:r>
              <a:rPr lang="fr-FR" sz="2000" dirty="0">
                <a:solidFill>
                  <a:schemeClr val="bg1"/>
                </a:solidFill>
                <a:latin typeface="Arial" panose="020B0604020202020204" pitchFamily="34" charset="0"/>
                <a:ea typeface="Inter Medium" panose="020B0502030000000004" pitchFamily="34" charset="0"/>
                <a:cs typeface="Arial" panose="020B0604020202020204" pitchFamily="34" charset="0"/>
                <a:hlinkClick r:id="rId4">
                  <a:extLst>
                    <a:ext uri="{A12FA001-AC4F-418D-AE19-62706E023703}">
                      <ahyp:hlinkClr xmlns:ahyp="http://schemas.microsoft.com/office/drawing/2018/hyperlinkcolor" val="tx"/>
                    </a:ext>
                  </a:extLst>
                </a:hlinkClick>
              </a:rPr>
              <a:t>-</a:t>
            </a:r>
            <a:r>
              <a:rPr lang="fr-FR" sz="2000" dirty="0" err="1">
                <a:solidFill>
                  <a:schemeClr val="bg1"/>
                </a:solidFill>
                <a:latin typeface="Arial" panose="020B0604020202020204" pitchFamily="34" charset="0"/>
                <a:ea typeface="Inter Medium" panose="020B0502030000000004" pitchFamily="34" charset="0"/>
                <a:cs typeface="Arial" panose="020B0604020202020204" pitchFamily="34" charset="0"/>
                <a:hlinkClick r:id="rId4">
                  <a:extLst>
                    <a:ext uri="{A12FA001-AC4F-418D-AE19-62706E023703}">
                      <ahyp:hlinkClr xmlns:ahyp="http://schemas.microsoft.com/office/drawing/2018/hyperlinkcolor" val="tx"/>
                    </a:ext>
                  </a:extLst>
                </a:hlinkClick>
              </a:rPr>
              <a:t>alignment</a:t>
            </a:r>
            <a:endParaRPr lang="fr-FR" sz="2000" dirty="0">
              <a:solidFill>
                <a:schemeClr val="bg1"/>
              </a:solidFill>
              <a:latin typeface="Arial" panose="020B0604020202020204" pitchFamily="34" charset="0"/>
              <a:ea typeface="Inter Medium" panose="020B0502030000000004" pitchFamily="34" charset="0"/>
              <a:cs typeface="Arial" panose="020B0604020202020204" pitchFamily="34" charset="0"/>
              <a:hlinkClick r:id="rId4">
                <a:extLst>
                  <a:ext uri="{A12FA001-AC4F-418D-AE19-62706E023703}">
                    <ahyp:hlinkClr xmlns:ahyp="http://schemas.microsoft.com/office/drawing/2018/hyperlinkcolor" val="tx"/>
                  </a:ext>
                </a:extLst>
              </a:hlinkClick>
            </a:endParaRPr>
          </a:p>
        </p:txBody>
      </p:sp>
      <p:pic>
        <p:nvPicPr>
          <p:cNvPr id="7" name="Picture 6">
            <a:extLst>
              <a:ext uri="{FF2B5EF4-FFF2-40B4-BE49-F238E27FC236}">
                <a16:creationId xmlns:a16="http://schemas.microsoft.com/office/drawing/2014/main" id="{0B43A4AA-C77C-6AA3-E5A2-4889F43921D7}"/>
              </a:ext>
            </a:extLst>
          </p:cNvPr>
          <p:cNvPicPr>
            <a:picLocks noChangeAspect="1"/>
          </p:cNvPicPr>
          <p:nvPr/>
        </p:nvPicPr>
        <p:blipFill>
          <a:blip r:embed="rId5"/>
          <a:stretch>
            <a:fillRect/>
          </a:stretch>
        </p:blipFill>
        <p:spPr>
          <a:xfrm>
            <a:off x="8898217" y="482318"/>
            <a:ext cx="2844293" cy="1189272"/>
          </a:xfrm>
          <a:prstGeom prst="rect">
            <a:avLst/>
          </a:prstGeom>
        </p:spPr>
      </p:pic>
    </p:spTree>
    <p:extLst>
      <p:ext uri="{BB962C8B-B14F-4D97-AF65-F5344CB8AC3E}">
        <p14:creationId xmlns:p14="http://schemas.microsoft.com/office/powerpoint/2010/main" val="1377819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BB4E0D-231C-6BDE-7AC8-B6E47371649F}"/>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63AB2A81-EB2E-94FA-B382-8553AB501FFE}"/>
              </a:ext>
            </a:extLst>
          </p:cNvPr>
          <p:cNvSpPr>
            <a:spLocks noGrp="1"/>
          </p:cNvSpPr>
          <p:nvPr>
            <p:ph type="body" sz="quarter" idx="4294967295"/>
          </p:nvPr>
        </p:nvSpPr>
        <p:spPr>
          <a:xfrm>
            <a:off x="5466694" y="1097286"/>
            <a:ext cx="5867187" cy="4663428"/>
          </a:xfrm>
          <a:prstGeom prst="rect">
            <a:avLst/>
          </a:prstGeom>
        </p:spPr>
        <p:txBody>
          <a:bodyPr anchor="ctr">
            <a:no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indent="0">
              <a:lnSpc>
                <a:spcPct val="150000"/>
              </a:lnSpc>
              <a:buNone/>
            </a:pPr>
            <a:r>
              <a:rPr lang="fr-FR" dirty="0">
                <a:solidFill>
                  <a:srgbClr val="000000"/>
                </a:solidFill>
                <a:latin typeface="Arial" panose="020B0604020202020204" pitchFamily="34" charset="0"/>
                <a:ea typeface="Inter" panose="020B0502030000000004" pitchFamily="34" charset="0"/>
                <a:cs typeface="Arial" panose="020B0604020202020204" pitchFamily="34" charset="0"/>
              </a:rPr>
              <a:t>Ce rapport repose en partie sur deux études menées par </a:t>
            </a:r>
            <a:r>
              <a:rPr lang="fr-FR" dirty="0" err="1">
                <a:solidFill>
                  <a:srgbClr val="000000"/>
                </a:solidFill>
                <a:latin typeface="Arial" panose="020B0604020202020204" pitchFamily="34" charset="0"/>
                <a:ea typeface="Inter" panose="020B0502030000000004" pitchFamily="34" charset="0"/>
                <a:cs typeface="Arial" panose="020B0604020202020204" pitchFamily="34" charset="0"/>
              </a:rPr>
              <a:t>Ivanti</a:t>
            </a:r>
            <a:r>
              <a:rPr lang="fr-FR" dirty="0">
                <a:solidFill>
                  <a:srgbClr val="000000"/>
                </a:solidFill>
                <a:latin typeface="Arial" panose="020B0604020202020204" pitchFamily="34" charset="0"/>
                <a:ea typeface="Inter" panose="020B0502030000000004" pitchFamily="34" charset="0"/>
                <a:cs typeface="Arial" panose="020B0604020202020204" pitchFamily="34" charset="0"/>
              </a:rPr>
              <a:t> fin 2023 et début 2024 : « </a:t>
            </a:r>
            <a:r>
              <a:rPr lang="fr-FR" dirty="0">
                <a:solidFill>
                  <a:srgbClr val="1155CC"/>
                </a:solidFill>
                <a:latin typeface="Arial" panose="020B0604020202020204" pitchFamily="34" charset="0"/>
                <a:ea typeface="Inter" panose="020B0502030000000004" pitchFamily="34" charset="0"/>
                <a:cs typeface="Arial" panose="020B0604020202020204" pitchFamily="34" charset="0"/>
                <a:hlinkClick r:id="rId3"/>
              </a:rPr>
              <a:t>Rapport 2024 : Permettre une plus grande flexibilité du travail</a:t>
            </a:r>
            <a:r>
              <a:rPr lang="fr-FR" dirty="0">
                <a:solidFill>
                  <a:srgbClr val="000000"/>
                </a:solidFill>
                <a:latin typeface="Arial" panose="020B0604020202020204" pitchFamily="34" charset="0"/>
                <a:ea typeface="Inter" panose="020B0502030000000004" pitchFamily="34" charset="0"/>
                <a:cs typeface="Arial" panose="020B0604020202020204" pitchFamily="34" charset="0"/>
              </a:rPr>
              <a:t> » et « </a:t>
            </a:r>
            <a:r>
              <a:rPr lang="fr-FR" dirty="0">
                <a:solidFill>
                  <a:srgbClr val="1155CC"/>
                </a:solidFill>
                <a:latin typeface="Arial" panose="020B0604020202020204" pitchFamily="34" charset="0"/>
                <a:ea typeface="Inter" panose="020B0502030000000004" pitchFamily="34" charset="0"/>
                <a:cs typeface="Arial" panose="020B0604020202020204" pitchFamily="34" charset="0"/>
                <a:hlinkClick r:id="rId4"/>
              </a:rPr>
              <a:t>2024 Rapport sur l’état de la cybersécurité : Point d’inflexion</a:t>
            </a:r>
            <a:r>
              <a:rPr lang="fr-FR" dirty="0">
                <a:solidFill>
                  <a:srgbClr val="000000"/>
                </a:solidFill>
                <a:latin typeface="Arial" panose="020B0604020202020204" pitchFamily="34" charset="0"/>
                <a:ea typeface="Inter" panose="020B0502030000000004" pitchFamily="34" charset="0"/>
                <a:cs typeface="Arial" panose="020B0604020202020204" pitchFamily="34" charset="0"/>
              </a:rPr>
              <a:t> ». Pour ces deux études, nous avons interrogé au total 15 000 dirigeants, professionnels IT, professionnels de sécurité et collaborateurs de bureau. Ce rapport porte spécifiquement sur les 3 059 dirigeants, et professionnels IT et de sécurité interrogés lors de ces deux études.</a:t>
            </a:r>
          </a:p>
          <a:p>
            <a:pPr indent="0">
              <a:lnSpc>
                <a:spcPct val="150000"/>
              </a:lnSpc>
              <a:buNone/>
            </a:pPr>
            <a:r>
              <a:rPr lang="fr-FR" dirty="0">
                <a:latin typeface="Arial" panose="020B0604020202020204" pitchFamily="34" charset="0"/>
                <a:ea typeface="Inter" panose="020B0502030000000004" pitchFamily="34" charset="0"/>
                <a:cs typeface="Arial" panose="020B0604020202020204" pitchFamily="34" charset="0"/>
              </a:rPr>
              <a:t>Ces études ont été administrées par </a:t>
            </a:r>
            <a:r>
              <a:rPr lang="fr-FR" dirty="0" err="1">
                <a:latin typeface="Arial" panose="020B0604020202020204" pitchFamily="34" charset="0"/>
                <a:ea typeface="Inter" panose="020B0502030000000004" pitchFamily="34" charset="0"/>
                <a:cs typeface="Arial" panose="020B0604020202020204" pitchFamily="34" charset="0"/>
              </a:rPr>
              <a:t>Ravn</a:t>
            </a:r>
            <a:r>
              <a:rPr lang="fr-FR" dirty="0">
                <a:latin typeface="Arial" panose="020B0604020202020204" pitchFamily="34" charset="0"/>
                <a:ea typeface="Inter" panose="020B0502030000000004" pitchFamily="34" charset="0"/>
                <a:cs typeface="Arial" panose="020B0604020202020204" pitchFamily="34" charset="0"/>
              </a:rPr>
              <a:t> </a:t>
            </a:r>
            <a:r>
              <a:rPr lang="fr-FR" dirty="0" err="1">
                <a:latin typeface="Arial" panose="020B0604020202020204" pitchFamily="34" charset="0"/>
                <a:ea typeface="Inter" panose="020B0502030000000004" pitchFamily="34" charset="0"/>
                <a:cs typeface="Arial" panose="020B0604020202020204" pitchFamily="34" charset="0"/>
              </a:rPr>
              <a:t>Research</a:t>
            </a:r>
            <a:r>
              <a:rPr lang="fr-FR" dirty="0">
                <a:latin typeface="Arial" panose="020B0604020202020204" pitchFamily="34" charset="0"/>
                <a:ea typeface="Inter" panose="020B0502030000000004" pitchFamily="34" charset="0"/>
                <a:cs typeface="Arial" panose="020B0604020202020204" pitchFamily="34" charset="0"/>
              </a:rPr>
              <a:t> et les panélistes ont été recrutés par MSI Advanced Customer Insights. Les résultats de l'enquête ne sont pas pondérés. Des informations détaillées par pays sont disponibles sur demande.</a:t>
            </a:r>
            <a:br>
              <a:rPr lang="fr-FR" dirty="0">
                <a:latin typeface="Arial" panose="020B0604020202020204" pitchFamily="34" charset="0"/>
                <a:ea typeface="Inter" panose="020B0502030000000004" pitchFamily="34" charset="0"/>
                <a:cs typeface="Arial" panose="020B0604020202020204" pitchFamily="34" charset="0"/>
              </a:rPr>
            </a:br>
            <a:endParaRPr lang="fr-FR" dirty="0">
              <a:latin typeface="Arial" panose="020B0604020202020204" pitchFamily="34" charset="0"/>
              <a:ea typeface="Inter" panose="020B0502030000000004" pitchFamily="34" charset="0"/>
              <a:cs typeface="Arial" panose="020B0604020202020204" pitchFamily="34" charset="0"/>
            </a:endParaRPr>
          </a:p>
          <a:p>
            <a:pPr marL="0" indent="0">
              <a:lnSpc>
                <a:spcPct val="150000"/>
              </a:lnSpc>
              <a:buNone/>
            </a:pPr>
            <a:r>
              <a:rPr lang="fr-FR" dirty="0">
                <a:latin typeface="Arial" panose="020B0604020202020204" pitchFamily="34" charset="0"/>
                <a:ea typeface="Inter" panose="020B0502030000000004" pitchFamily="34" charset="0"/>
                <a:cs typeface="Arial" panose="020B0604020202020204" pitchFamily="34" charset="0"/>
              </a:rPr>
              <a:t>Pour consulter d'autres études </a:t>
            </a:r>
            <a:r>
              <a:rPr lang="fr-FR" dirty="0" err="1">
                <a:latin typeface="Arial" panose="020B0604020202020204" pitchFamily="34" charset="0"/>
                <a:ea typeface="Inter" panose="020B0502030000000004" pitchFamily="34" charset="0"/>
                <a:cs typeface="Arial" panose="020B0604020202020204" pitchFamily="34" charset="0"/>
              </a:rPr>
              <a:t>Ivanti</a:t>
            </a:r>
            <a:r>
              <a:rPr lang="fr-FR" dirty="0">
                <a:latin typeface="Arial" panose="020B0604020202020204" pitchFamily="34" charset="0"/>
                <a:ea typeface="Inter" panose="020B0502030000000004" pitchFamily="34" charset="0"/>
                <a:cs typeface="Arial" panose="020B0604020202020204" pitchFamily="34" charset="0"/>
              </a:rPr>
              <a:t> sur l'IT, la sécurité et le futur du travail, visitez le site </a:t>
            </a:r>
            <a:r>
              <a:rPr lang="fr-FR" dirty="0">
                <a:latin typeface="Arial" panose="020B0604020202020204" pitchFamily="34" charset="0"/>
                <a:ea typeface="Inter" panose="020B0502030000000004" pitchFamily="34" charset="0"/>
                <a:cs typeface="Arial" panose="020B0604020202020204" pitchFamily="34" charset="0"/>
                <a:hlinkClick r:id="rId5">
                  <a:extLst>
                    <a:ext uri="{A12FA001-AC4F-418D-AE19-62706E023703}">
                      <ahyp:hlinkClr xmlns:ahyp="http://schemas.microsoft.com/office/drawing/2018/hyperlinkcolor" val="tx"/>
                    </a:ext>
                  </a:extLst>
                </a:hlinkClick>
              </a:rPr>
              <a:t>ivanti.com/</a:t>
            </a:r>
            <a:r>
              <a:rPr lang="fr-FR" dirty="0" err="1">
                <a:latin typeface="Arial" panose="020B0604020202020204" pitchFamily="34" charset="0"/>
                <a:ea typeface="Inter" panose="020B0502030000000004" pitchFamily="34" charset="0"/>
                <a:cs typeface="Arial" panose="020B0604020202020204" pitchFamily="34" charset="0"/>
                <a:hlinkClick r:id="rId5">
                  <a:extLst>
                    <a:ext uri="{A12FA001-AC4F-418D-AE19-62706E023703}">
                      <ahyp:hlinkClr xmlns:ahyp="http://schemas.microsoft.com/office/drawing/2018/hyperlinkcolor" val="tx"/>
                    </a:ext>
                  </a:extLst>
                </a:hlinkClick>
              </a:rPr>
              <a:t>research</a:t>
            </a:r>
            <a:r>
              <a:rPr lang="fr-FR" dirty="0">
                <a:latin typeface="Arial" panose="020B0604020202020204" pitchFamily="34" charset="0"/>
                <a:ea typeface="Inter" panose="020B0502030000000004" pitchFamily="34" charset="0"/>
                <a:cs typeface="Arial" panose="020B0604020202020204" pitchFamily="34" charset="0"/>
              </a:rPr>
              <a:t>.</a:t>
            </a:r>
          </a:p>
        </p:txBody>
      </p:sp>
      <p:sp>
        <p:nvSpPr>
          <p:cNvPr id="2" name="Text Placeholder 1">
            <a:extLst>
              <a:ext uri="{FF2B5EF4-FFF2-40B4-BE49-F238E27FC236}">
                <a16:creationId xmlns:a16="http://schemas.microsoft.com/office/drawing/2014/main" id="{90149043-CECF-3CA3-8F81-BE78D52CD8C0}"/>
              </a:ext>
            </a:extLst>
          </p:cNvPr>
          <p:cNvSpPr>
            <a:spLocks noGrp="1"/>
          </p:cNvSpPr>
          <p:nvPr>
            <p:ph type="body" sz="quarter" idx="4294967295"/>
          </p:nvPr>
        </p:nvSpPr>
        <p:spPr>
          <a:xfrm>
            <a:off x="556280" y="2659936"/>
            <a:ext cx="3525863" cy="976289"/>
          </a:xfrm>
          <a:prstGeom prst="rect">
            <a:avLst/>
          </a:prstGeom>
        </p:spPr>
        <p:txBody>
          <a:bodyPr anchor="ctr">
            <a:no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marL="0" indent="0">
              <a:buNone/>
            </a:pPr>
            <a:r>
              <a:rPr lang="fr-FR" sz="4200" b="1" dirty="0">
                <a:solidFill>
                  <a:schemeClr val="bg1"/>
                </a:solidFill>
                <a:latin typeface="Arial" panose="020B0604020202020204" pitchFamily="34" charset="0"/>
                <a:ea typeface="Inter" panose="020B0502030000000004" pitchFamily="34" charset="0"/>
                <a:cs typeface="Arial" panose="020B0604020202020204" pitchFamily="34" charset="0"/>
              </a:rPr>
              <a:t>À propos de cette étude</a:t>
            </a:r>
          </a:p>
        </p:txBody>
      </p:sp>
      <p:pic>
        <p:nvPicPr>
          <p:cNvPr id="4" name="Picture 3" descr="A red and purple squares&#10;&#10;Description automatically generated">
            <a:extLst>
              <a:ext uri="{FF2B5EF4-FFF2-40B4-BE49-F238E27FC236}">
                <a16:creationId xmlns:a16="http://schemas.microsoft.com/office/drawing/2014/main" id="{87DB42D9-6DA6-BFBF-439A-30A23A5135B8}"/>
              </a:ext>
            </a:extLst>
          </p:cNvPr>
          <p:cNvPicPr>
            <a:picLocks noChangeAspect="1"/>
          </p:cNvPicPr>
          <p:nvPr/>
        </p:nvPicPr>
        <p:blipFill rotWithShape="1">
          <a:blip r:embed="rId6"/>
          <a:srcRect l="-1" t="40631" r="23381"/>
          <a:stretch/>
        </p:blipFill>
        <p:spPr>
          <a:xfrm rot="10800000">
            <a:off x="-11577" y="3044142"/>
            <a:ext cx="4922030" cy="3813858"/>
          </a:xfrm>
          <a:prstGeom prst="rect">
            <a:avLst/>
          </a:prstGeom>
        </p:spPr>
      </p:pic>
      <p:sp>
        <p:nvSpPr>
          <p:cNvPr id="6" name="TextBox 5">
            <a:extLst>
              <a:ext uri="{FF2B5EF4-FFF2-40B4-BE49-F238E27FC236}">
                <a16:creationId xmlns:a16="http://schemas.microsoft.com/office/drawing/2014/main" id="{B66D8FE0-5CC5-0DB5-BFC0-456CA1F09DFC}"/>
              </a:ext>
            </a:extLst>
          </p:cNvPr>
          <p:cNvSpPr txBox="1"/>
          <p:nvPr/>
        </p:nvSpPr>
        <p:spPr>
          <a:xfrm>
            <a:off x="5466695" y="6342911"/>
            <a:ext cx="6206656" cy="215444"/>
          </a:xfrm>
          <a:prstGeom prst="rect">
            <a:avLst/>
          </a:prstGeom>
          <a:noFill/>
        </p:spPr>
        <p:txBody>
          <a:bodyPr wrap="square" lIns="91440" tIns="45720" rIns="91440" bIns="45720" rtlCol="0" anchor="b">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r"/>
            <a:r>
              <a:rPr lang="fr-FR" sz="800" dirty="0">
                <a:solidFill>
                  <a:schemeClr val="tx1">
                    <a:lumMod val="65000"/>
                    <a:lumOff val="35000"/>
                  </a:schemeClr>
                </a:solidFill>
                <a:latin typeface="Arial" panose="020B0604020202020204" pitchFamily="34" charset="0"/>
                <a:ea typeface="Inter" panose="020B0502030000000004" pitchFamily="34" charset="0"/>
                <a:cs typeface="Arial" panose="020B0604020202020204" pitchFamily="34" charset="0"/>
              </a:rPr>
              <a:t>Copyright © 2024, </a:t>
            </a:r>
            <a:r>
              <a:rPr lang="fr-FR" sz="800" dirty="0" err="1">
                <a:solidFill>
                  <a:schemeClr val="tx1">
                    <a:lumMod val="65000"/>
                    <a:lumOff val="35000"/>
                  </a:schemeClr>
                </a:solidFill>
                <a:latin typeface="Arial" panose="020B0604020202020204" pitchFamily="34" charset="0"/>
                <a:ea typeface="Inter" panose="020B0502030000000004" pitchFamily="34" charset="0"/>
                <a:cs typeface="Arial" panose="020B0604020202020204" pitchFamily="34" charset="0"/>
              </a:rPr>
              <a:t>Ivanti</a:t>
            </a:r>
            <a:r>
              <a:rPr lang="fr-FR" sz="800" dirty="0">
                <a:solidFill>
                  <a:schemeClr val="tx1">
                    <a:lumMod val="65000"/>
                    <a:lumOff val="35000"/>
                  </a:schemeClr>
                </a:solidFill>
                <a:latin typeface="Arial" panose="020B0604020202020204" pitchFamily="34" charset="0"/>
                <a:ea typeface="Inter" panose="020B0502030000000004" pitchFamily="34" charset="0"/>
                <a:cs typeface="Arial" panose="020B0604020202020204" pitchFamily="34" charset="0"/>
              </a:rPr>
              <a:t>. Tous droits réservés. Rapport « 2024 Vers une vision commune des cyber-risques ». 06/24 KF</a:t>
            </a:r>
          </a:p>
        </p:txBody>
      </p:sp>
    </p:spTree>
    <p:extLst>
      <p:ext uri="{BB962C8B-B14F-4D97-AF65-F5344CB8AC3E}">
        <p14:creationId xmlns:p14="http://schemas.microsoft.com/office/powerpoint/2010/main" val="8407850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7D888F0-F054-8E50-5114-3F53B6A221D3}"/>
              </a:ext>
            </a:extLst>
          </p:cNvPr>
          <p:cNvSpPr/>
          <p:nvPr/>
        </p:nvSpPr>
        <p:spPr>
          <a:xfrm>
            <a:off x="1" y="-2"/>
            <a:ext cx="4907846" cy="6858001"/>
          </a:xfrm>
          <a:prstGeom prst="rect">
            <a:avLst/>
          </a:prstGeom>
          <a:solidFill>
            <a:srgbClr val="4E03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endParaRPr lang="en-US" sz="1800"/>
          </a:p>
        </p:txBody>
      </p:sp>
      <p:pic>
        <p:nvPicPr>
          <p:cNvPr id="3" name="Picture 2" descr="A red and purple squares&#10;&#10;Description automatically generated">
            <a:extLst>
              <a:ext uri="{FF2B5EF4-FFF2-40B4-BE49-F238E27FC236}">
                <a16:creationId xmlns:a16="http://schemas.microsoft.com/office/drawing/2014/main" id="{6727CF00-24E9-1F1A-0C18-8F6439016343}"/>
              </a:ext>
            </a:extLst>
          </p:cNvPr>
          <p:cNvPicPr>
            <a:picLocks noChangeAspect="1"/>
          </p:cNvPicPr>
          <p:nvPr/>
        </p:nvPicPr>
        <p:blipFill rotWithShape="1">
          <a:blip r:embed="rId3"/>
          <a:srcRect t="32136" r="8315"/>
          <a:stretch/>
        </p:blipFill>
        <p:spPr>
          <a:xfrm rot="10800000" flipH="1">
            <a:off x="0" y="2858159"/>
            <a:ext cx="4006117" cy="3999840"/>
          </a:xfrm>
          <a:prstGeom prst="rect">
            <a:avLst/>
          </a:prstGeom>
        </p:spPr>
      </p:pic>
      <p:sp>
        <p:nvSpPr>
          <p:cNvPr id="4" name="Title 5">
            <a:extLst>
              <a:ext uri="{FF2B5EF4-FFF2-40B4-BE49-F238E27FC236}">
                <a16:creationId xmlns:a16="http://schemas.microsoft.com/office/drawing/2014/main" id="{5C67CAF3-CCAF-D303-F592-E754628075A3}"/>
              </a:ext>
            </a:extLst>
          </p:cNvPr>
          <p:cNvSpPr txBox="1">
            <a:spLocks/>
          </p:cNvSpPr>
          <p:nvPr/>
        </p:nvSpPr>
        <p:spPr>
          <a:xfrm>
            <a:off x="533670" y="705350"/>
            <a:ext cx="4110047" cy="603694"/>
          </a:xfrm>
          <a:prstGeom prst="rect">
            <a:avLst/>
          </a:prstGeom>
        </p:spPr>
        <p:txBody>
          <a:bodyPr lIns="0" tIns="0" rIns="91440" bIns="0" anchor="t" anchorCtr="0">
            <a:no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r>
              <a:rPr lang="fr-FR" sz="4200" b="1">
                <a:solidFill>
                  <a:schemeClr val="bg1"/>
                </a:solidFill>
                <a:latin typeface="Arial" panose="020B0604020202020204" pitchFamily="34" charset="0"/>
                <a:ea typeface="Inter" panose="020B0502030000000004" pitchFamily="34" charset="0"/>
                <a:cs typeface="Arial" panose="020B0604020202020204" pitchFamily="34" charset="0"/>
              </a:rPr>
              <a:t>Principales conclusions :</a:t>
            </a:r>
          </a:p>
          <a:p>
            <a:endParaRPr lang="en-US" sz="2900">
              <a:solidFill>
                <a:schemeClr val="bg1"/>
              </a:solidFill>
              <a:latin typeface="Aptos"/>
              <a:cs typeface="Arial"/>
            </a:endParaRPr>
          </a:p>
          <a:p>
            <a:br>
              <a:rPr lang="fr-FR" sz="2400" b="1">
                <a:solidFill>
                  <a:schemeClr val="bg1"/>
                </a:solidFill>
                <a:latin typeface="Arial"/>
              </a:rPr>
            </a:br>
            <a:endParaRPr lang="fr-FR" sz="2400" b="1">
              <a:solidFill>
                <a:schemeClr val="bg1"/>
              </a:solidFill>
              <a:latin typeface="Arial"/>
            </a:endParaRPr>
          </a:p>
        </p:txBody>
      </p:sp>
      <p:sp>
        <p:nvSpPr>
          <p:cNvPr id="7" name="TextBox 6">
            <a:extLst>
              <a:ext uri="{FF2B5EF4-FFF2-40B4-BE49-F238E27FC236}">
                <a16:creationId xmlns:a16="http://schemas.microsoft.com/office/drawing/2014/main" id="{565F72C0-4FF1-BBDF-BA3A-AAA9CBC0E062}"/>
              </a:ext>
            </a:extLst>
          </p:cNvPr>
          <p:cNvSpPr txBox="1"/>
          <p:nvPr/>
        </p:nvSpPr>
        <p:spPr>
          <a:xfrm>
            <a:off x="487950" y="2017716"/>
            <a:ext cx="3716581" cy="1631216"/>
          </a:xfrm>
          <a:prstGeom prst="rect">
            <a:avLst/>
          </a:prstGeom>
          <a:noFill/>
        </p:spPr>
        <p:txBody>
          <a:bodyPr wrap="square">
            <a:spAutoFit/>
          </a:bodyPr>
          <a:lstStyle/>
          <a:p>
            <a:r>
              <a:rPr lang="fr-FR" sz="2000" dirty="0">
                <a:solidFill>
                  <a:schemeClr val="bg1"/>
                </a:solidFill>
                <a:latin typeface="Arial" panose="020B0604020202020204" pitchFamily="34" charset="0"/>
                <a:ea typeface="Inter" panose="020B0502030000000004" pitchFamily="34" charset="0"/>
                <a:cs typeface="Arial" panose="020B0604020202020204" pitchFamily="34" charset="0"/>
              </a:rPr>
              <a:t>Les dirigeants surestiment leur préparation à la cybersécurité... </a:t>
            </a:r>
            <a:br>
              <a:rPr lang="fr-FR" sz="2000" dirty="0">
                <a:solidFill>
                  <a:schemeClr val="bg1"/>
                </a:solidFill>
                <a:latin typeface="Arial" panose="020B0604020202020204" pitchFamily="34" charset="0"/>
                <a:ea typeface="Inter" panose="020B0502030000000004" pitchFamily="34" charset="0"/>
                <a:cs typeface="Arial" panose="020B0604020202020204" pitchFamily="34" charset="0"/>
              </a:rPr>
            </a:br>
            <a:r>
              <a:rPr lang="fr-FR" sz="2000" dirty="0">
                <a:solidFill>
                  <a:schemeClr val="bg1"/>
                </a:solidFill>
                <a:latin typeface="Arial" panose="020B0604020202020204" pitchFamily="34" charset="0"/>
                <a:ea typeface="Inter" panose="020B0502030000000004" pitchFamily="34" charset="0"/>
                <a:cs typeface="Arial" panose="020B0604020202020204" pitchFamily="34" charset="0"/>
              </a:rPr>
              <a:t>mais cette confiance ne reflète pas le point de vue des équipes de sécurité.  </a:t>
            </a:r>
          </a:p>
        </p:txBody>
      </p:sp>
      <p:pic>
        <p:nvPicPr>
          <p:cNvPr id="6" name="Picture 5" descr="A graph of a line&#10;&#10;Description automatically generated with medium confidence">
            <a:extLst>
              <a:ext uri="{FF2B5EF4-FFF2-40B4-BE49-F238E27FC236}">
                <a16:creationId xmlns:a16="http://schemas.microsoft.com/office/drawing/2014/main" id="{33B030BB-8C02-A869-46AB-8F854F4E3B8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77386" y="934334"/>
            <a:ext cx="6906969" cy="4989331"/>
          </a:xfrm>
          <a:prstGeom prst="rect">
            <a:avLst/>
          </a:prstGeom>
        </p:spPr>
      </p:pic>
    </p:spTree>
    <p:extLst>
      <p:ext uri="{BB962C8B-B14F-4D97-AF65-F5344CB8AC3E}">
        <p14:creationId xmlns:p14="http://schemas.microsoft.com/office/powerpoint/2010/main" val="30887069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D91D03C1-2D8E-D28A-E7CA-E42DFC837334}"/>
              </a:ext>
            </a:extLst>
          </p:cNvPr>
          <p:cNvSpPr/>
          <p:nvPr/>
        </p:nvSpPr>
        <p:spPr>
          <a:xfrm>
            <a:off x="1" y="-2"/>
            <a:ext cx="533669" cy="6858001"/>
          </a:xfrm>
          <a:prstGeom prst="rect">
            <a:avLst/>
          </a:prstGeom>
          <a:solidFill>
            <a:srgbClr val="4E03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endParaRPr lang="en-US" sz="1800"/>
          </a:p>
        </p:txBody>
      </p:sp>
      <p:sp>
        <p:nvSpPr>
          <p:cNvPr id="4" name="Title 5">
            <a:extLst>
              <a:ext uri="{FF2B5EF4-FFF2-40B4-BE49-F238E27FC236}">
                <a16:creationId xmlns:a16="http://schemas.microsoft.com/office/drawing/2014/main" id="{5C67CAF3-CCAF-D303-F592-E754628075A3}"/>
              </a:ext>
            </a:extLst>
          </p:cNvPr>
          <p:cNvSpPr txBox="1">
            <a:spLocks/>
          </p:cNvSpPr>
          <p:nvPr/>
        </p:nvSpPr>
        <p:spPr>
          <a:xfrm>
            <a:off x="201770" y="987550"/>
            <a:ext cx="4205638" cy="2947246"/>
          </a:xfrm>
          <a:prstGeom prst="rect">
            <a:avLst/>
          </a:prstGeom>
        </p:spPr>
        <p:txBody>
          <a:bodyPr lIns="0" tIns="0" rIns="91440" bIns="0" anchor="t" anchorCtr="0">
            <a:no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1800">
              <a:solidFill>
                <a:srgbClr val="7030A0"/>
              </a:solidFill>
              <a:latin typeface="Arial" panose="020B0604020202020204" pitchFamily="34" charset="0"/>
              <a:ea typeface="Inter" panose="020B0502030000000004" pitchFamily="34" charset="0"/>
              <a:cs typeface="Arial" panose="020B0604020202020204" pitchFamily="34" charset="0"/>
            </a:endParaRPr>
          </a:p>
          <a:p>
            <a:endParaRPr lang="en-US" sz="1800">
              <a:solidFill>
                <a:srgbClr val="7030A0"/>
              </a:solidFill>
              <a:latin typeface="Arial" panose="020B0604020202020204" pitchFamily="34" charset="0"/>
              <a:ea typeface="Inter" panose="020B0502030000000004" pitchFamily="34" charset="0"/>
              <a:cs typeface="Arial" panose="020B0604020202020204" pitchFamily="34" charset="0"/>
            </a:endParaRPr>
          </a:p>
          <a:p>
            <a:r>
              <a:rPr lang="fr-FR" sz="1800">
                <a:solidFill>
                  <a:srgbClr val="7030A0"/>
                </a:solidFill>
                <a:latin typeface="Arial" panose="020B0604020202020204" pitchFamily="34" charset="0"/>
                <a:ea typeface="Inter" panose="020B0502030000000004" pitchFamily="34" charset="0"/>
                <a:cs typeface="Arial" panose="020B0604020202020204" pitchFamily="34" charset="0"/>
              </a:rPr>
              <a:t> </a:t>
            </a:r>
            <a:br>
              <a:rPr lang="fr-FR" sz="1800">
                <a:latin typeface="Arial" panose="020B0604020202020204" pitchFamily="34" charset="0"/>
                <a:ea typeface="Inter" panose="020B0502030000000004" pitchFamily="34" charset="0"/>
                <a:cs typeface="Arial" panose="020B0604020202020204" pitchFamily="34" charset="0"/>
              </a:rPr>
            </a:br>
            <a:endParaRPr lang="fr-FR" sz="1800">
              <a:latin typeface="Arial" panose="020B0604020202020204" pitchFamily="34" charset="0"/>
              <a:ea typeface="Inter" panose="020B0502030000000004" pitchFamily="34" charset="0"/>
              <a:cs typeface="Arial" panose="020B0604020202020204" pitchFamily="34" charset="0"/>
            </a:endParaRPr>
          </a:p>
        </p:txBody>
      </p:sp>
      <p:graphicFrame>
        <p:nvGraphicFramePr>
          <p:cNvPr id="6" name="Table 5">
            <a:extLst>
              <a:ext uri="{FF2B5EF4-FFF2-40B4-BE49-F238E27FC236}">
                <a16:creationId xmlns:a16="http://schemas.microsoft.com/office/drawing/2014/main" id="{ADD535E9-756C-CDB3-1095-F312CED447ED}"/>
              </a:ext>
            </a:extLst>
          </p:cNvPr>
          <p:cNvGraphicFramePr>
            <a:graphicFrameLocks noGrp="1"/>
          </p:cNvGraphicFramePr>
          <p:nvPr>
            <p:extLst>
              <p:ext uri="{D42A27DB-BD31-4B8C-83A1-F6EECF244321}">
                <p14:modId xmlns:p14="http://schemas.microsoft.com/office/powerpoint/2010/main" val="454255765"/>
              </p:ext>
            </p:extLst>
          </p:nvPr>
        </p:nvGraphicFramePr>
        <p:xfrm>
          <a:off x="5797550" y="1874520"/>
          <a:ext cx="596900" cy="365760"/>
        </p:xfrm>
        <a:graphic>
          <a:graphicData uri="http://schemas.openxmlformats.org/drawingml/2006/table">
            <a:tbl>
              <a:tblPr bandRow="1">
                <a:tableStyleId>{5C22544A-7EE6-4342-B048-85BDC9FD1C3A}</a:tableStyleId>
              </a:tblPr>
              <a:tblGrid>
                <a:gridCol w="596900">
                  <a:extLst>
                    <a:ext uri="{9D8B030D-6E8A-4147-A177-3AD203B41FA5}">
                      <a16:colId xmlns:a16="http://schemas.microsoft.com/office/drawing/2014/main" val="332306083"/>
                    </a:ext>
                  </a:extLst>
                </a:gridCol>
              </a:tblGrid>
              <a:tr h="200025">
                <a:tc>
                  <a:txBody>
                    <a:bodyPr/>
                    <a:lstStyle/>
                    <a:p>
                      <a:endParaRPr lang="en-US">
                        <a:effectLst/>
                      </a:endParaRPr>
                    </a:p>
                  </a:txBody>
                  <a:tcPr anchor="ctr">
                    <a:lnL>
                      <a:noFill/>
                    </a:lnL>
                    <a:lnR>
                      <a:noFill/>
                    </a:lnR>
                    <a:lnT>
                      <a:noFill/>
                    </a:lnT>
                    <a:lnB>
                      <a:noFill/>
                    </a:lnB>
                    <a:noFill/>
                  </a:tcPr>
                </a:tc>
                <a:extLst>
                  <a:ext uri="{0D108BD9-81ED-4DB2-BD59-A6C34878D82A}">
                    <a16:rowId xmlns:a16="http://schemas.microsoft.com/office/drawing/2014/main" val="151215650"/>
                  </a:ext>
                </a:extLst>
              </a:tr>
            </a:tbl>
          </a:graphicData>
        </a:graphic>
      </p:graphicFrame>
      <p:sp>
        <p:nvSpPr>
          <p:cNvPr id="8" name="TextBox 7">
            <a:extLst>
              <a:ext uri="{FF2B5EF4-FFF2-40B4-BE49-F238E27FC236}">
                <a16:creationId xmlns:a16="http://schemas.microsoft.com/office/drawing/2014/main" id="{D704A756-86C6-90A2-70D9-5E8D6BBE81D9}"/>
              </a:ext>
            </a:extLst>
          </p:cNvPr>
          <p:cNvSpPr txBox="1"/>
          <p:nvPr/>
        </p:nvSpPr>
        <p:spPr>
          <a:xfrm>
            <a:off x="870848" y="602829"/>
            <a:ext cx="4434078" cy="738664"/>
          </a:xfrm>
          <a:prstGeom prst="rect">
            <a:avLst/>
          </a:prstGeom>
          <a:noFill/>
        </p:spPr>
        <p:txBody>
          <a:bodyPr wrap="square">
            <a:spAutoFit/>
          </a:bodyPr>
          <a:lstStyle/>
          <a:p>
            <a:r>
              <a:rPr lang="fr-FR" sz="4200" b="1">
                <a:solidFill>
                  <a:srgbClr val="B60F45"/>
                </a:solidFill>
                <a:latin typeface="Arial" panose="020B0604020202020204" pitchFamily="34" charset="0"/>
                <a:ea typeface="Inter" panose="020B0502030000000004" pitchFamily="34" charset="0"/>
                <a:cs typeface="Arial" panose="020B0604020202020204" pitchFamily="34" charset="0"/>
              </a:rPr>
              <a:t>Pourquoi c'est important :</a:t>
            </a:r>
          </a:p>
        </p:txBody>
      </p:sp>
      <p:sp>
        <p:nvSpPr>
          <p:cNvPr id="12" name="TextBox 11">
            <a:extLst>
              <a:ext uri="{FF2B5EF4-FFF2-40B4-BE49-F238E27FC236}">
                <a16:creationId xmlns:a16="http://schemas.microsoft.com/office/drawing/2014/main" id="{FAD5C96C-8A65-65C5-76F7-DDACB70A28A5}"/>
              </a:ext>
            </a:extLst>
          </p:cNvPr>
          <p:cNvSpPr txBox="1"/>
          <p:nvPr/>
        </p:nvSpPr>
        <p:spPr>
          <a:xfrm>
            <a:off x="870848" y="1939098"/>
            <a:ext cx="4316900" cy="1938992"/>
          </a:xfrm>
          <a:prstGeom prst="rect">
            <a:avLst/>
          </a:prstGeom>
          <a:noFill/>
        </p:spPr>
        <p:txBody>
          <a:bodyPr wrap="square">
            <a:spAutoFit/>
          </a:bodyPr>
          <a:lstStyle/>
          <a:p>
            <a:r>
              <a:rPr lang="fr-FR" sz="2000" dirty="0">
                <a:latin typeface="Arial" panose="020B0604020202020204" pitchFamily="34" charset="0"/>
                <a:ea typeface="Inter" panose="020B0502030000000004" pitchFamily="34" charset="0"/>
                <a:cs typeface="Arial" panose="020B0604020202020204" pitchFamily="34" charset="0"/>
              </a:rPr>
              <a:t>Malgré l'augmentation des budgets de cybersécurité, la stratégie de sécurité et les investissements associés restent insuffisants face à la sophistication et à l’omniprésence des cybermenaces. </a:t>
            </a:r>
          </a:p>
        </p:txBody>
      </p:sp>
      <p:pic>
        <p:nvPicPr>
          <p:cNvPr id="3" name="Picture 2" descr="A screenshot of a screen&#10;&#10;Description automatically generated">
            <a:extLst>
              <a:ext uri="{FF2B5EF4-FFF2-40B4-BE49-F238E27FC236}">
                <a16:creationId xmlns:a16="http://schemas.microsoft.com/office/drawing/2014/main" id="{1A35F27A-3628-2827-33CC-0C63EE8AEFB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42104" y="729282"/>
            <a:ext cx="5646328" cy="5682064"/>
          </a:xfrm>
          <a:prstGeom prst="rect">
            <a:avLst/>
          </a:prstGeom>
        </p:spPr>
      </p:pic>
    </p:spTree>
    <p:extLst>
      <p:ext uri="{BB962C8B-B14F-4D97-AF65-F5344CB8AC3E}">
        <p14:creationId xmlns:p14="http://schemas.microsoft.com/office/powerpoint/2010/main" val="27571108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5">
            <a:extLst>
              <a:ext uri="{FF2B5EF4-FFF2-40B4-BE49-F238E27FC236}">
                <a16:creationId xmlns:a16="http://schemas.microsoft.com/office/drawing/2014/main" id="{5749B255-E352-D966-5FA4-486C136D1C52}"/>
              </a:ext>
            </a:extLst>
          </p:cNvPr>
          <p:cNvSpPr txBox="1">
            <a:spLocks/>
          </p:cNvSpPr>
          <p:nvPr/>
        </p:nvSpPr>
        <p:spPr>
          <a:xfrm>
            <a:off x="533670" y="399035"/>
            <a:ext cx="4110047" cy="1193319"/>
          </a:xfrm>
          <a:prstGeom prst="rect">
            <a:avLst/>
          </a:prstGeom>
        </p:spPr>
        <p:txBody>
          <a:bodyPr lIns="0" tIns="0" rIns="91440" bIns="0" anchor="t" anchorCtr="0">
            <a:no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r>
              <a:rPr lang="fr-FR" sz="4200" b="1" dirty="0">
                <a:solidFill>
                  <a:schemeClr val="bg1"/>
                </a:solidFill>
                <a:latin typeface="Arial" panose="020B0604020202020204" pitchFamily="34" charset="0"/>
                <a:ea typeface="Inter" panose="020B0502030000000004" pitchFamily="34" charset="0"/>
                <a:cs typeface="Arial" panose="020B0604020202020204" pitchFamily="34" charset="0"/>
              </a:rPr>
              <a:t>Principales conclusions :</a:t>
            </a:r>
          </a:p>
          <a:p>
            <a:endParaRPr lang="en-US" sz="2900" dirty="0">
              <a:solidFill>
                <a:schemeClr val="bg1"/>
              </a:solidFill>
              <a:latin typeface="Aptos"/>
              <a:cs typeface="Arial"/>
            </a:endParaRPr>
          </a:p>
          <a:p>
            <a:br>
              <a:rPr lang="fr-FR" sz="2400" b="1" dirty="0">
                <a:solidFill>
                  <a:schemeClr val="bg1"/>
                </a:solidFill>
                <a:latin typeface="Arial"/>
              </a:rPr>
            </a:br>
            <a:endParaRPr lang="fr-FR" sz="2400" b="1" dirty="0">
              <a:solidFill>
                <a:schemeClr val="bg1"/>
              </a:solidFill>
              <a:latin typeface="Arial"/>
            </a:endParaRPr>
          </a:p>
        </p:txBody>
      </p:sp>
      <p:sp>
        <p:nvSpPr>
          <p:cNvPr id="10" name="TextBox 9">
            <a:extLst>
              <a:ext uri="{FF2B5EF4-FFF2-40B4-BE49-F238E27FC236}">
                <a16:creationId xmlns:a16="http://schemas.microsoft.com/office/drawing/2014/main" id="{77B85367-D318-8EB9-70CE-2CA9C56A0A19}"/>
              </a:ext>
            </a:extLst>
          </p:cNvPr>
          <p:cNvSpPr txBox="1"/>
          <p:nvPr/>
        </p:nvSpPr>
        <p:spPr>
          <a:xfrm>
            <a:off x="487949" y="1712543"/>
            <a:ext cx="4110047" cy="1631216"/>
          </a:xfrm>
          <a:prstGeom prst="rect">
            <a:avLst/>
          </a:prstGeom>
          <a:noFill/>
        </p:spPr>
        <p:txBody>
          <a:bodyPr wrap="square">
            <a:spAutoFit/>
          </a:bodyPr>
          <a:lstStyle/>
          <a:p>
            <a:r>
              <a:rPr lang="fr-FR" sz="2000" dirty="0">
                <a:solidFill>
                  <a:srgbClr val="FFFFFF"/>
                </a:solidFill>
                <a:latin typeface="Arial" panose="020B0604020202020204" pitchFamily="34" charset="0"/>
                <a:ea typeface="Inter" panose="020B0502030000000004" pitchFamily="34" charset="0"/>
                <a:cs typeface="Arial" panose="020B0604020202020204" pitchFamily="34" charset="0"/>
              </a:rPr>
              <a:t>La majorité des professionnels IT et de sécurité pensent que leurs dirigeants n’ont pas une bonne compréhension du concept de gestion des vulnérabilités.</a:t>
            </a:r>
          </a:p>
        </p:txBody>
      </p:sp>
      <p:sp>
        <p:nvSpPr>
          <p:cNvPr id="11" name="TextBox 10">
            <a:extLst>
              <a:ext uri="{FF2B5EF4-FFF2-40B4-BE49-F238E27FC236}">
                <a16:creationId xmlns:a16="http://schemas.microsoft.com/office/drawing/2014/main" id="{4DDC1940-57A3-902F-0A4B-C319E3D5D43A}"/>
              </a:ext>
            </a:extLst>
          </p:cNvPr>
          <p:cNvSpPr txBox="1"/>
          <p:nvPr/>
        </p:nvSpPr>
        <p:spPr>
          <a:xfrm>
            <a:off x="487951" y="3429000"/>
            <a:ext cx="4434078" cy="738664"/>
          </a:xfrm>
          <a:prstGeom prst="rect">
            <a:avLst/>
          </a:prstGeom>
          <a:noFill/>
        </p:spPr>
        <p:txBody>
          <a:bodyPr wrap="square">
            <a:spAutoFit/>
          </a:bodyPr>
          <a:lstStyle/>
          <a:p>
            <a:r>
              <a:rPr lang="fr-FR" sz="4200" b="1" dirty="0">
                <a:solidFill>
                  <a:schemeClr val="bg1"/>
                </a:solidFill>
                <a:latin typeface="Arial" panose="020B0604020202020204" pitchFamily="34" charset="0"/>
                <a:ea typeface="Inter" panose="020B0502030000000004" pitchFamily="34" charset="0"/>
                <a:cs typeface="Arial" panose="020B0604020202020204" pitchFamily="34" charset="0"/>
              </a:rPr>
              <a:t>Pourquoi c'est important :</a:t>
            </a:r>
          </a:p>
        </p:txBody>
      </p:sp>
      <p:sp>
        <p:nvSpPr>
          <p:cNvPr id="12" name="TextBox 11">
            <a:extLst>
              <a:ext uri="{FF2B5EF4-FFF2-40B4-BE49-F238E27FC236}">
                <a16:creationId xmlns:a16="http://schemas.microsoft.com/office/drawing/2014/main" id="{D1714026-9D56-11F3-6AFC-462C1FD6F5D2}"/>
              </a:ext>
            </a:extLst>
          </p:cNvPr>
          <p:cNvSpPr txBox="1"/>
          <p:nvPr/>
        </p:nvSpPr>
        <p:spPr>
          <a:xfrm>
            <a:off x="453767" y="4827749"/>
            <a:ext cx="3981500" cy="1631216"/>
          </a:xfrm>
          <a:prstGeom prst="rect">
            <a:avLst/>
          </a:prstGeom>
          <a:noFill/>
        </p:spPr>
        <p:txBody>
          <a:bodyPr wrap="square">
            <a:spAutoFit/>
          </a:bodyPr>
          <a:lstStyle/>
          <a:p>
            <a:r>
              <a:rPr lang="fr-FR" sz="2000" baseline="0" dirty="0">
                <a:solidFill>
                  <a:schemeClr val="bg1"/>
                </a:solidFill>
                <a:latin typeface="Arial"/>
              </a:rPr>
              <a:t>Les dirigeants peuvent avoir une mauvaise perception du rôle du CISO et de son efficacité, ce qui complique la priorisation des ressources de sécurité. </a:t>
            </a:r>
          </a:p>
        </p:txBody>
      </p:sp>
      <p:pic>
        <p:nvPicPr>
          <p:cNvPr id="6" name="Picture 5" descr="A screenshot of a computer screen&#10;&#10;Description automatically generated">
            <a:extLst>
              <a:ext uri="{FF2B5EF4-FFF2-40B4-BE49-F238E27FC236}">
                <a16:creationId xmlns:a16="http://schemas.microsoft.com/office/drawing/2014/main" id="{A1204098-FC31-5BF8-FEE0-9061EF0D2F4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94438" y="995695"/>
            <a:ext cx="7071793" cy="4866610"/>
          </a:xfrm>
          <a:prstGeom prst="rect">
            <a:avLst/>
          </a:prstGeom>
        </p:spPr>
      </p:pic>
    </p:spTree>
    <p:extLst>
      <p:ext uri="{BB962C8B-B14F-4D97-AF65-F5344CB8AC3E}">
        <p14:creationId xmlns:p14="http://schemas.microsoft.com/office/powerpoint/2010/main" val="2500272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5">
            <a:extLst>
              <a:ext uri="{FF2B5EF4-FFF2-40B4-BE49-F238E27FC236}">
                <a16:creationId xmlns:a16="http://schemas.microsoft.com/office/drawing/2014/main" id="{077004E2-E450-53AF-9DE0-E685B6EBEDA2}"/>
              </a:ext>
            </a:extLst>
          </p:cNvPr>
          <p:cNvSpPr txBox="1">
            <a:spLocks/>
          </p:cNvSpPr>
          <p:nvPr/>
        </p:nvSpPr>
        <p:spPr>
          <a:xfrm>
            <a:off x="533670" y="705350"/>
            <a:ext cx="4110047" cy="603694"/>
          </a:xfrm>
          <a:prstGeom prst="rect">
            <a:avLst/>
          </a:prstGeom>
        </p:spPr>
        <p:txBody>
          <a:bodyPr lIns="0" tIns="0" rIns="91440" bIns="0" anchor="t" anchorCtr="0">
            <a:no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r>
              <a:rPr lang="fr-FR" sz="4200" b="1">
                <a:solidFill>
                  <a:schemeClr val="bg1"/>
                </a:solidFill>
                <a:latin typeface="Arial" panose="020B0604020202020204" pitchFamily="34" charset="0"/>
                <a:ea typeface="Inter" panose="020B0502030000000004" pitchFamily="34" charset="0"/>
                <a:cs typeface="Arial" panose="020B0604020202020204" pitchFamily="34" charset="0"/>
              </a:rPr>
              <a:t>Principales conclusions :</a:t>
            </a:r>
          </a:p>
          <a:p>
            <a:endParaRPr lang="en-US" sz="2900">
              <a:solidFill>
                <a:schemeClr val="bg1"/>
              </a:solidFill>
              <a:latin typeface="Aptos"/>
              <a:cs typeface="Arial"/>
            </a:endParaRPr>
          </a:p>
          <a:p>
            <a:br>
              <a:rPr lang="fr-FR" sz="2400" b="1">
                <a:solidFill>
                  <a:schemeClr val="bg1"/>
                </a:solidFill>
                <a:latin typeface="Arial"/>
              </a:rPr>
            </a:br>
            <a:endParaRPr lang="fr-FR" sz="2400" b="1">
              <a:solidFill>
                <a:schemeClr val="bg1"/>
              </a:solidFill>
              <a:latin typeface="Arial"/>
            </a:endParaRPr>
          </a:p>
        </p:txBody>
      </p:sp>
      <p:sp>
        <p:nvSpPr>
          <p:cNvPr id="9" name="TextBox 8">
            <a:extLst>
              <a:ext uri="{FF2B5EF4-FFF2-40B4-BE49-F238E27FC236}">
                <a16:creationId xmlns:a16="http://schemas.microsoft.com/office/drawing/2014/main" id="{D1AA48A9-3493-E1EB-1E95-1D3B603572E6}"/>
              </a:ext>
            </a:extLst>
          </p:cNvPr>
          <p:cNvSpPr txBox="1"/>
          <p:nvPr/>
        </p:nvSpPr>
        <p:spPr>
          <a:xfrm>
            <a:off x="394413" y="2028479"/>
            <a:ext cx="4110047" cy="1323439"/>
          </a:xfrm>
          <a:prstGeom prst="rect">
            <a:avLst/>
          </a:prstGeom>
          <a:noFill/>
        </p:spPr>
        <p:txBody>
          <a:bodyPr wrap="square">
            <a:spAutoFit/>
          </a:bodyPr>
          <a:lstStyle/>
          <a:p>
            <a:r>
              <a:rPr lang="fr-FR" sz="2000" dirty="0">
                <a:solidFill>
                  <a:schemeClr val="bg1"/>
                </a:solidFill>
                <a:latin typeface="Arial" panose="020B0604020202020204" pitchFamily="34" charset="0"/>
                <a:ea typeface="Inter" panose="020B0502030000000004" pitchFamily="34" charset="0"/>
                <a:cs typeface="Arial" panose="020B0604020202020204" pitchFamily="34" charset="0"/>
              </a:rPr>
              <a:t>L'équipe Sécurité et les dirigeants </a:t>
            </a:r>
            <a:r>
              <a:rPr lang="fr-FR" sz="2000" dirty="0" err="1">
                <a:solidFill>
                  <a:schemeClr val="bg1"/>
                </a:solidFill>
                <a:latin typeface="Arial" panose="020B0604020202020204" pitchFamily="34" charset="0"/>
                <a:ea typeface="Inter" panose="020B0502030000000004" pitchFamily="34" charset="0"/>
                <a:cs typeface="Arial" panose="020B0604020202020204" pitchFamily="34" charset="0"/>
              </a:rPr>
              <a:t>non-IT</a:t>
            </a:r>
            <a:r>
              <a:rPr lang="fr-FR" sz="2000" dirty="0">
                <a:solidFill>
                  <a:schemeClr val="bg1"/>
                </a:solidFill>
                <a:latin typeface="Arial" panose="020B0604020202020204" pitchFamily="34" charset="0"/>
                <a:ea typeface="Inter" panose="020B0502030000000004" pitchFamily="34" charset="0"/>
                <a:cs typeface="Arial" panose="020B0604020202020204" pitchFamily="34" charset="0"/>
              </a:rPr>
              <a:t> ont des avis divergents sur la gravité des cyber-risques et leur impact potentiel. </a:t>
            </a:r>
          </a:p>
        </p:txBody>
      </p:sp>
      <p:pic>
        <p:nvPicPr>
          <p:cNvPr id="10" name="Picture 9" descr="A red and purple squares&#10;&#10;Description automatically generated">
            <a:extLst>
              <a:ext uri="{FF2B5EF4-FFF2-40B4-BE49-F238E27FC236}">
                <a16:creationId xmlns:a16="http://schemas.microsoft.com/office/drawing/2014/main" id="{7C02ADA1-2C8E-5C55-FDA0-F2473A68795D}"/>
              </a:ext>
            </a:extLst>
          </p:cNvPr>
          <p:cNvPicPr>
            <a:picLocks noChangeAspect="1"/>
          </p:cNvPicPr>
          <p:nvPr/>
        </p:nvPicPr>
        <p:blipFill rotWithShape="1">
          <a:blip r:embed="rId3"/>
          <a:srcRect l="-1" t="40631" r="23381"/>
          <a:stretch/>
        </p:blipFill>
        <p:spPr>
          <a:xfrm rot="10800000">
            <a:off x="-11577" y="3044142"/>
            <a:ext cx="4922030" cy="3813858"/>
          </a:xfrm>
          <a:prstGeom prst="rect">
            <a:avLst/>
          </a:prstGeom>
        </p:spPr>
      </p:pic>
      <p:pic>
        <p:nvPicPr>
          <p:cNvPr id="3" name="Picture 2" descr="A screenshot of a computer screen&#10;&#10;Description automatically generated">
            <a:extLst>
              <a:ext uri="{FF2B5EF4-FFF2-40B4-BE49-F238E27FC236}">
                <a16:creationId xmlns:a16="http://schemas.microsoft.com/office/drawing/2014/main" id="{A20DFA3D-519B-0AC5-8603-50D95AC9292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46813" y="565331"/>
            <a:ext cx="6669081" cy="5727337"/>
          </a:xfrm>
          <a:prstGeom prst="rect">
            <a:avLst/>
          </a:prstGeom>
        </p:spPr>
      </p:pic>
    </p:spTree>
    <p:extLst>
      <p:ext uri="{BB962C8B-B14F-4D97-AF65-F5344CB8AC3E}">
        <p14:creationId xmlns:p14="http://schemas.microsoft.com/office/powerpoint/2010/main" val="36076562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5">
            <a:extLst>
              <a:ext uri="{FF2B5EF4-FFF2-40B4-BE49-F238E27FC236}">
                <a16:creationId xmlns:a16="http://schemas.microsoft.com/office/drawing/2014/main" id="{5C67CAF3-CCAF-D303-F592-E754628075A3}"/>
              </a:ext>
            </a:extLst>
          </p:cNvPr>
          <p:cNvSpPr txBox="1">
            <a:spLocks/>
          </p:cNvSpPr>
          <p:nvPr/>
        </p:nvSpPr>
        <p:spPr>
          <a:xfrm>
            <a:off x="609601" y="1003140"/>
            <a:ext cx="2596895" cy="801276"/>
          </a:xfrm>
          <a:prstGeom prst="rect">
            <a:avLst/>
          </a:prstGeom>
        </p:spPr>
        <p:txBody>
          <a:bodyPr lIns="0" tIns="0" rIns="91440" bIns="0" anchor="t" anchorCtr="0">
            <a:no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2900" b="1">
              <a:solidFill>
                <a:srgbClr val="7030A0"/>
              </a:solidFill>
              <a:latin typeface="Arial"/>
              <a:ea typeface="Inter Light"/>
              <a:cs typeface="Arial"/>
            </a:endParaRPr>
          </a:p>
          <a:p>
            <a:endParaRPr lang="en-US" sz="2000">
              <a:solidFill>
                <a:srgbClr val="7030A0"/>
              </a:solidFill>
              <a:latin typeface="Arial"/>
              <a:ea typeface="+mn-lt"/>
              <a:cs typeface="+mn-lt"/>
            </a:endParaRPr>
          </a:p>
          <a:p>
            <a:r>
              <a:rPr lang="fr-FR" sz="2200" b="1">
                <a:solidFill>
                  <a:srgbClr val="7030A0"/>
                </a:solidFill>
                <a:latin typeface="Arial"/>
                <a:ea typeface="+mn-lt"/>
                <a:cs typeface="+mn-lt"/>
              </a:rPr>
              <a:t> </a:t>
            </a:r>
            <a:br>
              <a:rPr lang="fr-FR" sz="2000" b="0">
                <a:latin typeface="Arial"/>
                <a:ea typeface="Inter Light" panose="02000403000000020004" pitchFamily="2" charset="0"/>
              </a:rPr>
            </a:br>
            <a:endParaRPr lang="fr-FR" sz="2000" b="0">
              <a:latin typeface="Arial"/>
              <a:ea typeface="Inter Light" panose="02000403000000020004" pitchFamily="2" charset="0"/>
            </a:endParaRPr>
          </a:p>
        </p:txBody>
      </p:sp>
      <p:sp>
        <p:nvSpPr>
          <p:cNvPr id="5" name="Rectangle 4">
            <a:extLst>
              <a:ext uri="{FF2B5EF4-FFF2-40B4-BE49-F238E27FC236}">
                <a16:creationId xmlns:a16="http://schemas.microsoft.com/office/drawing/2014/main" id="{D692CD1C-928E-93D2-0C40-C61C2AE96142}"/>
              </a:ext>
            </a:extLst>
          </p:cNvPr>
          <p:cNvSpPr/>
          <p:nvPr/>
        </p:nvSpPr>
        <p:spPr>
          <a:xfrm>
            <a:off x="1" y="-2"/>
            <a:ext cx="533669" cy="6858001"/>
          </a:xfrm>
          <a:prstGeom prst="rect">
            <a:avLst/>
          </a:prstGeom>
          <a:solidFill>
            <a:srgbClr val="4E03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endParaRPr lang="en-US" sz="1800"/>
          </a:p>
        </p:txBody>
      </p:sp>
      <p:sp>
        <p:nvSpPr>
          <p:cNvPr id="6" name="TextBox 5">
            <a:extLst>
              <a:ext uri="{FF2B5EF4-FFF2-40B4-BE49-F238E27FC236}">
                <a16:creationId xmlns:a16="http://schemas.microsoft.com/office/drawing/2014/main" id="{1D1DE552-0120-C4B5-D0E7-05BF0AA64491}"/>
              </a:ext>
            </a:extLst>
          </p:cNvPr>
          <p:cNvSpPr txBox="1"/>
          <p:nvPr/>
        </p:nvSpPr>
        <p:spPr>
          <a:xfrm>
            <a:off x="870848" y="602829"/>
            <a:ext cx="4434078" cy="738664"/>
          </a:xfrm>
          <a:prstGeom prst="rect">
            <a:avLst/>
          </a:prstGeom>
          <a:noFill/>
        </p:spPr>
        <p:txBody>
          <a:bodyPr wrap="square">
            <a:spAutoFit/>
          </a:bodyPr>
          <a:lstStyle/>
          <a:p>
            <a:r>
              <a:rPr lang="fr-FR" sz="4200" b="1" dirty="0">
                <a:solidFill>
                  <a:srgbClr val="B60F45"/>
                </a:solidFill>
                <a:latin typeface="Arial" panose="020B0604020202020204" pitchFamily="34" charset="0"/>
                <a:ea typeface="Inter" panose="020B0502030000000004" pitchFamily="34" charset="0"/>
                <a:cs typeface="Arial" panose="020B0604020202020204" pitchFamily="34" charset="0"/>
              </a:rPr>
              <a:t>Pourquoi c'est important :</a:t>
            </a:r>
          </a:p>
        </p:txBody>
      </p:sp>
      <p:sp>
        <p:nvSpPr>
          <p:cNvPr id="7" name="TextBox 6">
            <a:extLst>
              <a:ext uri="{FF2B5EF4-FFF2-40B4-BE49-F238E27FC236}">
                <a16:creationId xmlns:a16="http://schemas.microsoft.com/office/drawing/2014/main" id="{D563CE4C-3C9C-D428-826A-A2F12668439D}"/>
              </a:ext>
            </a:extLst>
          </p:cNvPr>
          <p:cNvSpPr txBox="1"/>
          <p:nvPr/>
        </p:nvSpPr>
        <p:spPr>
          <a:xfrm>
            <a:off x="5566173" y="665114"/>
            <a:ext cx="6016225" cy="1938992"/>
          </a:xfrm>
          <a:prstGeom prst="rect">
            <a:avLst/>
          </a:prstGeom>
          <a:noFill/>
        </p:spPr>
        <p:txBody>
          <a:bodyPr wrap="square">
            <a:spAutoFit/>
          </a:bodyPr>
          <a:lstStyle/>
          <a:p>
            <a:r>
              <a:rPr lang="fr-FR" sz="2000" dirty="0">
                <a:latin typeface="Arial" panose="020B0604020202020204" pitchFamily="34" charset="0"/>
                <a:ea typeface="Inter" panose="020B0502030000000004" pitchFamily="34" charset="0"/>
                <a:cs typeface="Arial" panose="020B0604020202020204" pitchFamily="34" charset="0"/>
              </a:rPr>
              <a:t>Comme le PDG et le conseil d'administration consultent le CISO pour obtenir des conseils stratégiques, ce dernier doit savoir communiquer efficacement sur les risques, et tout particulièrement ceux susceptibles d’impacter les objectifs et priorités de l'entreprise. </a:t>
            </a:r>
          </a:p>
        </p:txBody>
      </p:sp>
      <p:pic>
        <p:nvPicPr>
          <p:cNvPr id="3" name="Picture 2" descr="A close-up of a card&#10;&#10;Description automatically generated">
            <a:extLst>
              <a:ext uri="{FF2B5EF4-FFF2-40B4-BE49-F238E27FC236}">
                <a16:creationId xmlns:a16="http://schemas.microsoft.com/office/drawing/2014/main" id="{F6F86FED-A10C-FAF5-0550-15EE6D46C47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0848" y="3322008"/>
            <a:ext cx="11285934" cy="2196947"/>
          </a:xfrm>
          <a:prstGeom prst="rect">
            <a:avLst/>
          </a:prstGeom>
        </p:spPr>
      </p:pic>
    </p:spTree>
    <p:extLst>
      <p:ext uri="{BB962C8B-B14F-4D97-AF65-F5344CB8AC3E}">
        <p14:creationId xmlns:p14="http://schemas.microsoft.com/office/powerpoint/2010/main" val="36943831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1"/>
          <p:cNvSpPr txBox="1"/>
          <p:nvPr/>
        </p:nvSpPr>
        <p:spPr>
          <a:xfrm>
            <a:off x="5885390" y="1798751"/>
            <a:ext cx="5772939" cy="4308872"/>
          </a:xfrm>
          <a:prstGeom prst="rect">
            <a:avLst/>
          </a:prstGeom>
        </p:spPr>
        <p:txBody>
          <a:bodyPr wrap="square" lIns="0" tIns="0" rIns="0" bIns="0" rtlCol="0" anchor="t">
            <a:no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marL="501015" lvl="1" indent="-342900">
              <a:lnSpc>
                <a:spcPts val="2053"/>
              </a:lnSpc>
              <a:buFont typeface="+mj-lt"/>
              <a:buAutoNum type="arabicPeriod"/>
            </a:pPr>
            <a:r>
              <a:rPr lang="fr-FR" sz="2000" dirty="0">
                <a:solidFill>
                  <a:srgbClr val="FFFFFF"/>
                </a:solidFill>
                <a:latin typeface="Arial" panose="020B0604020202020204" pitchFamily="34" charset="0"/>
                <a:ea typeface="Inter" panose="020B0502030000000004" pitchFamily="34" charset="0"/>
                <a:cs typeface="Arial" panose="020B0604020202020204" pitchFamily="34" charset="0"/>
              </a:rPr>
              <a:t>Comment le conseil d'administration et le </a:t>
            </a:r>
            <a:r>
              <a:rPr lang="fr-FR" sz="2000" dirty="0" err="1">
                <a:solidFill>
                  <a:srgbClr val="FFFFFF"/>
                </a:solidFill>
                <a:latin typeface="Arial" panose="020B0604020202020204" pitchFamily="34" charset="0"/>
                <a:ea typeface="Inter" panose="020B0502030000000004" pitchFamily="34" charset="0"/>
                <a:cs typeface="Arial" panose="020B0604020202020204" pitchFamily="34" charset="0"/>
              </a:rPr>
              <a:t>ComEx</a:t>
            </a:r>
            <a:r>
              <a:rPr lang="fr-FR" sz="2000" dirty="0">
                <a:solidFill>
                  <a:srgbClr val="FFFFFF"/>
                </a:solidFill>
                <a:latin typeface="Arial" panose="020B0604020202020204" pitchFamily="34" charset="0"/>
                <a:ea typeface="Inter" panose="020B0502030000000004" pitchFamily="34" charset="0"/>
                <a:cs typeface="Arial" panose="020B0604020202020204" pitchFamily="34" charset="0"/>
              </a:rPr>
              <a:t> s’informent-ils sur le paysage des cybermenaces et son impact potentiel sur votre entreprise ?</a:t>
            </a:r>
          </a:p>
          <a:p>
            <a:pPr marL="501015" lvl="1" indent="-342900">
              <a:lnSpc>
                <a:spcPts val="2053"/>
              </a:lnSpc>
              <a:buFont typeface="+mj-lt"/>
              <a:buAutoNum type="arabicPeriod"/>
            </a:pPr>
            <a:endParaRPr lang="en-US" sz="2000" dirty="0">
              <a:solidFill>
                <a:srgbClr val="FFFFFF"/>
              </a:solidFill>
              <a:latin typeface="Arial" panose="020B0604020202020204" pitchFamily="34" charset="0"/>
              <a:ea typeface="Inter" panose="020B0502030000000004" pitchFamily="34" charset="0"/>
              <a:cs typeface="Arial" panose="020B0604020202020204" pitchFamily="34" charset="0"/>
            </a:endParaRPr>
          </a:p>
          <a:p>
            <a:pPr marL="501015" lvl="1" indent="-342900">
              <a:lnSpc>
                <a:spcPts val="2053"/>
              </a:lnSpc>
              <a:buFont typeface="+mj-lt"/>
              <a:buAutoNum type="arabicPeriod"/>
            </a:pPr>
            <a:r>
              <a:rPr lang="fr-FR" sz="2000" dirty="0">
                <a:solidFill>
                  <a:srgbClr val="FFFFFF"/>
                </a:solidFill>
                <a:latin typeface="Arial" panose="020B0604020202020204" pitchFamily="34" charset="0"/>
                <a:ea typeface="Inter" panose="020B0502030000000004" pitchFamily="34" charset="0"/>
                <a:cs typeface="Arial" panose="020B0604020202020204" pitchFamily="34" charset="0"/>
              </a:rPr>
              <a:t>Votre conseil d'administration compte-t-il des personnes ayant une expertise de la sécurité et de l'IT ?</a:t>
            </a:r>
          </a:p>
          <a:p>
            <a:pPr marL="501015" lvl="1" indent="-342900">
              <a:lnSpc>
                <a:spcPts val="2053"/>
              </a:lnSpc>
              <a:buFont typeface="+mj-lt"/>
              <a:buAutoNum type="arabicPeriod"/>
            </a:pPr>
            <a:endParaRPr lang="en-US" sz="2000" dirty="0">
              <a:solidFill>
                <a:srgbClr val="FFFFFF"/>
              </a:solidFill>
              <a:latin typeface="Arial" panose="020B0604020202020204" pitchFamily="34" charset="0"/>
              <a:ea typeface="Inter" panose="020B0502030000000004" pitchFamily="34" charset="0"/>
              <a:cs typeface="Arial" panose="020B0604020202020204" pitchFamily="34" charset="0"/>
            </a:endParaRPr>
          </a:p>
          <a:p>
            <a:pPr marL="501015" lvl="1" indent="-342900">
              <a:lnSpc>
                <a:spcPts val="2053"/>
              </a:lnSpc>
              <a:buFont typeface="+mj-lt"/>
              <a:buAutoNum type="arabicPeriod"/>
            </a:pPr>
            <a:r>
              <a:rPr lang="fr-FR" sz="2000" dirty="0">
                <a:solidFill>
                  <a:srgbClr val="FFFFFF"/>
                </a:solidFill>
                <a:latin typeface="Arial" panose="020B0604020202020204" pitchFamily="34" charset="0"/>
                <a:ea typeface="Inter" panose="020B0502030000000004" pitchFamily="34" charset="0"/>
                <a:cs typeface="Arial" panose="020B0604020202020204" pitchFamily="34" charset="0"/>
              </a:rPr>
              <a:t>À quelle fréquence les parties prenantes discutent-elles de la préparation à la cybersécurité ?</a:t>
            </a:r>
          </a:p>
          <a:p>
            <a:pPr marL="501015" lvl="1" indent="-342900">
              <a:lnSpc>
                <a:spcPts val="2053"/>
              </a:lnSpc>
              <a:buFont typeface="+mj-lt"/>
              <a:buAutoNum type="arabicPeriod"/>
            </a:pPr>
            <a:endParaRPr lang="en-US" sz="2000" dirty="0">
              <a:solidFill>
                <a:srgbClr val="FFFFFF"/>
              </a:solidFill>
              <a:latin typeface="Arial" panose="020B0604020202020204" pitchFamily="34" charset="0"/>
              <a:ea typeface="Inter" panose="020B0502030000000004" pitchFamily="34" charset="0"/>
              <a:cs typeface="Arial" panose="020B0604020202020204" pitchFamily="34" charset="0"/>
            </a:endParaRPr>
          </a:p>
          <a:p>
            <a:pPr marL="501015" lvl="1" indent="-342900">
              <a:lnSpc>
                <a:spcPts val="2053"/>
              </a:lnSpc>
              <a:buFont typeface="+mj-lt"/>
              <a:buAutoNum type="arabicPeriod"/>
            </a:pPr>
            <a:r>
              <a:rPr lang="fr-FR" sz="2000" dirty="0">
                <a:solidFill>
                  <a:srgbClr val="FFFFFF"/>
                </a:solidFill>
                <a:latin typeface="Arial" panose="020B0604020202020204" pitchFamily="34" charset="0"/>
                <a:ea typeface="Inter" panose="020B0502030000000004" pitchFamily="34" charset="0"/>
                <a:cs typeface="Arial" panose="020B0604020202020204" pitchFamily="34" charset="0"/>
              </a:rPr>
              <a:t>À quoi ressemble votre plan de réponse aux </a:t>
            </a:r>
            <a:r>
              <a:rPr lang="fr-FR" sz="2000" dirty="0" err="1">
                <a:solidFill>
                  <a:srgbClr val="FFFFFF"/>
                </a:solidFill>
                <a:latin typeface="Arial" panose="020B0604020202020204" pitchFamily="34" charset="0"/>
                <a:ea typeface="Inter" panose="020B0502030000000004" pitchFamily="34" charset="0"/>
                <a:cs typeface="Arial" panose="020B0604020202020204" pitchFamily="34" charset="0"/>
              </a:rPr>
              <a:t>cyberincidents</a:t>
            </a:r>
            <a:r>
              <a:rPr lang="fr-FR" sz="2000" dirty="0">
                <a:solidFill>
                  <a:srgbClr val="FFFFFF"/>
                </a:solidFill>
                <a:latin typeface="Arial" panose="020B0604020202020204" pitchFamily="34" charset="0"/>
                <a:ea typeface="Inter" panose="020B0502030000000004" pitchFamily="34" charset="0"/>
                <a:cs typeface="Arial" panose="020B0604020202020204" pitchFamily="34" charset="0"/>
              </a:rPr>
              <a:t>, et s'aligne-t-il sur les standards du secteur et les meilleures pratiques en matière de cybersécurité ? </a:t>
            </a:r>
          </a:p>
          <a:p>
            <a:pPr marL="501015" lvl="1" indent="-342900">
              <a:lnSpc>
                <a:spcPts val="2053"/>
              </a:lnSpc>
              <a:buFont typeface="+mj-lt"/>
              <a:buAutoNum type="arabicPeriod"/>
            </a:pPr>
            <a:endParaRPr lang="en-US" sz="2000" dirty="0">
              <a:solidFill>
                <a:srgbClr val="FFFFFF"/>
              </a:solidFill>
              <a:latin typeface="Arial" panose="020B0604020202020204" pitchFamily="34" charset="0"/>
              <a:ea typeface="Inter" panose="020B0502030000000004" pitchFamily="34" charset="0"/>
              <a:cs typeface="Arial" panose="020B0604020202020204" pitchFamily="34" charset="0"/>
            </a:endParaRPr>
          </a:p>
          <a:p>
            <a:pPr marL="501015" lvl="1" indent="-342900">
              <a:lnSpc>
                <a:spcPts val="2053"/>
              </a:lnSpc>
              <a:buFont typeface="+mj-lt"/>
              <a:buAutoNum type="arabicPeriod"/>
            </a:pPr>
            <a:endParaRPr lang="en-US" sz="2000" dirty="0">
              <a:solidFill>
                <a:srgbClr val="FFFFFF"/>
              </a:solidFill>
              <a:latin typeface="Arial" panose="020B0604020202020204" pitchFamily="34" charset="0"/>
              <a:ea typeface="Inter" panose="020B0502030000000004" pitchFamily="34" charset="0"/>
              <a:cs typeface="Arial" panose="020B0604020202020204" pitchFamily="34" charset="0"/>
            </a:endParaRPr>
          </a:p>
        </p:txBody>
      </p:sp>
      <p:sp>
        <p:nvSpPr>
          <p:cNvPr id="22" name="TextBox 6">
            <a:extLst>
              <a:ext uri="{FF2B5EF4-FFF2-40B4-BE49-F238E27FC236}">
                <a16:creationId xmlns:a16="http://schemas.microsoft.com/office/drawing/2014/main" id="{F299E3A7-7B63-8A79-C008-0DC44E843F6A}"/>
              </a:ext>
            </a:extLst>
          </p:cNvPr>
          <p:cNvSpPr txBox="1"/>
          <p:nvPr/>
        </p:nvSpPr>
        <p:spPr>
          <a:xfrm>
            <a:off x="533670" y="2130712"/>
            <a:ext cx="3123930" cy="1731243"/>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nSpc>
                <a:spcPts val="2711"/>
              </a:lnSpc>
            </a:pPr>
            <a:r>
              <a:rPr lang="fr-FR" sz="2400" dirty="0">
                <a:solidFill>
                  <a:srgbClr val="FFFFFF"/>
                </a:solidFill>
                <a:latin typeface="Arial" panose="020B0604020202020204" pitchFamily="34" charset="0"/>
                <a:ea typeface="Inter" panose="020B0502030000000004" pitchFamily="34" charset="0"/>
                <a:cs typeface="Arial" panose="020B0604020202020204" pitchFamily="34" charset="0"/>
              </a:rPr>
              <a:t>Questions pour évaluer l'alignement des dirigeants et leur compréhension des cyber-risques</a:t>
            </a:r>
          </a:p>
        </p:txBody>
      </p:sp>
      <p:sp>
        <p:nvSpPr>
          <p:cNvPr id="2" name="TextBox 1">
            <a:extLst>
              <a:ext uri="{FF2B5EF4-FFF2-40B4-BE49-F238E27FC236}">
                <a16:creationId xmlns:a16="http://schemas.microsoft.com/office/drawing/2014/main" id="{4A6D20EB-5006-D3E6-79DA-DE8D6057514D}"/>
              </a:ext>
            </a:extLst>
          </p:cNvPr>
          <p:cNvSpPr txBox="1"/>
          <p:nvPr/>
        </p:nvSpPr>
        <p:spPr>
          <a:xfrm>
            <a:off x="5885390" y="526983"/>
            <a:ext cx="5365202"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2400" b="1" dirty="0">
                <a:solidFill>
                  <a:srgbClr val="FFFFFF"/>
                </a:solidFill>
                <a:latin typeface="Arial" panose="020B0604020202020204" pitchFamily="34" charset="0"/>
                <a:ea typeface="Inter" panose="020B0502030000000004" pitchFamily="34" charset="0"/>
                <a:cs typeface="Arial" panose="020B0604020202020204" pitchFamily="34" charset="0"/>
              </a:rPr>
              <a:t>Rôle des dirigeants dans la compréhension et l'identification des risques</a:t>
            </a:r>
          </a:p>
        </p:txBody>
      </p:sp>
      <p:sp>
        <p:nvSpPr>
          <p:cNvPr id="6" name="Title 5">
            <a:extLst>
              <a:ext uri="{FF2B5EF4-FFF2-40B4-BE49-F238E27FC236}">
                <a16:creationId xmlns:a16="http://schemas.microsoft.com/office/drawing/2014/main" id="{79463606-8D7C-28B8-568D-40F60F9D989D}"/>
              </a:ext>
            </a:extLst>
          </p:cNvPr>
          <p:cNvSpPr txBox="1">
            <a:spLocks/>
          </p:cNvSpPr>
          <p:nvPr/>
        </p:nvSpPr>
        <p:spPr>
          <a:xfrm>
            <a:off x="533670" y="705349"/>
            <a:ext cx="3306809" cy="1174725"/>
          </a:xfrm>
          <a:prstGeom prst="rect">
            <a:avLst/>
          </a:prstGeom>
        </p:spPr>
        <p:txBody>
          <a:bodyPr lIns="0" tIns="0" rIns="91440" bIns="0" anchor="t" anchorCtr="0">
            <a:no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spcBef>
                <a:spcPct val="0"/>
              </a:spcBef>
            </a:pPr>
            <a:r>
              <a:rPr lang="fr-FR" sz="4200" b="1" dirty="0">
                <a:solidFill>
                  <a:schemeClr val="bg1"/>
                </a:solidFill>
                <a:latin typeface="Arial" panose="020B0604020202020204" pitchFamily="34" charset="0"/>
                <a:ea typeface="Inter" panose="020B0502030000000004" pitchFamily="34" charset="0"/>
                <a:cs typeface="Arial" panose="020B0604020202020204" pitchFamily="34" charset="0"/>
              </a:rPr>
              <a:t>Guide de</a:t>
            </a:r>
            <a:br>
              <a:rPr lang="fr-FR" sz="4200" b="1" dirty="0">
                <a:solidFill>
                  <a:schemeClr val="bg1"/>
                </a:solidFill>
                <a:latin typeface="Arial" panose="020B0604020202020204" pitchFamily="34" charset="0"/>
                <a:ea typeface="Inter" panose="020B0502030000000004" pitchFamily="34" charset="0"/>
                <a:cs typeface="Arial" panose="020B0604020202020204" pitchFamily="34" charset="0"/>
              </a:rPr>
            </a:br>
            <a:r>
              <a:rPr lang="fr-FR" sz="4200" b="1" dirty="0">
                <a:solidFill>
                  <a:schemeClr val="bg1"/>
                </a:solidFill>
                <a:latin typeface="Arial" panose="020B0604020202020204" pitchFamily="34" charset="0"/>
                <a:ea typeface="Inter" panose="020B0502030000000004" pitchFamily="34" charset="0"/>
                <a:cs typeface="Arial" panose="020B0604020202020204" pitchFamily="34" charset="0"/>
              </a:rPr>
              <a:t>discussion :</a:t>
            </a:r>
          </a:p>
          <a:p>
            <a:br>
              <a:rPr lang="fr-FR" sz="2400" b="1" dirty="0">
                <a:solidFill>
                  <a:schemeClr val="bg1"/>
                </a:solidFill>
                <a:latin typeface="Arial"/>
              </a:rPr>
            </a:br>
            <a:endParaRPr lang="fr-FR" sz="2400" b="1" dirty="0">
              <a:solidFill>
                <a:schemeClr val="bg1"/>
              </a:solidFill>
              <a:latin typeface="Arial"/>
            </a:endParaRPr>
          </a:p>
        </p:txBody>
      </p:sp>
    </p:spTree>
    <p:extLst>
      <p:ext uri="{BB962C8B-B14F-4D97-AF65-F5344CB8AC3E}">
        <p14:creationId xmlns:p14="http://schemas.microsoft.com/office/powerpoint/2010/main" val="155122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B918CB97-7761-CCA9-095B-81DA5142C7CE}"/>
              </a:ext>
            </a:extLst>
          </p:cNvPr>
          <p:cNvSpPr txBox="1"/>
          <p:nvPr/>
        </p:nvSpPr>
        <p:spPr>
          <a:xfrm>
            <a:off x="533671" y="2211269"/>
            <a:ext cx="2955365" cy="1384995"/>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nSpc>
                <a:spcPts val="2711"/>
              </a:lnSpc>
            </a:pPr>
            <a:r>
              <a:rPr lang="fr-FR" sz="2400">
                <a:solidFill>
                  <a:srgbClr val="FFFFFF"/>
                </a:solidFill>
                <a:latin typeface="Arial" panose="020B0604020202020204" pitchFamily="34" charset="0"/>
                <a:ea typeface="Inter" panose="020B0502030000000004" pitchFamily="34" charset="0"/>
                <a:cs typeface="Arial" panose="020B0604020202020204" pitchFamily="34" charset="0"/>
              </a:rPr>
              <a:t>Questions pour évaluer l'alignement des dirigeants et leur compréhension des risques de cybersécurité </a:t>
            </a:r>
          </a:p>
        </p:txBody>
      </p:sp>
      <p:sp>
        <p:nvSpPr>
          <p:cNvPr id="7" name="Title 5">
            <a:extLst>
              <a:ext uri="{FF2B5EF4-FFF2-40B4-BE49-F238E27FC236}">
                <a16:creationId xmlns:a16="http://schemas.microsoft.com/office/drawing/2014/main" id="{A0AD69E7-9FA3-C327-67AA-8A253F43D6DA}"/>
              </a:ext>
            </a:extLst>
          </p:cNvPr>
          <p:cNvSpPr txBox="1">
            <a:spLocks/>
          </p:cNvSpPr>
          <p:nvPr/>
        </p:nvSpPr>
        <p:spPr>
          <a:xfrm>
            <a:off x="533670" y="705350"/>
            <a:ext cx="3341099" cy="1001770"/>
          </a:xfrm>
          <a:prstGeom prst="rect">
            <a:avLst/>
          </a:prstGeom>
        </p:spPr>
        <p:txBody>
          <a:bodyPr lIns="0" tIns="0" rIns="91440" bIns="0" anchor="t" anchorCtr="0">
            <a:no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spcBef>
                <a:spcPct val="0"/>
              </a:spcBef>
            </a:pPr>
            <a:r>
              <a:rPr lang="fr-FR" sz="4200" b="1" dirty="0">
                <a:solidFill>
                  <a:schemeClr val="bg1"/>
                </a:solidFill>
                <a:latin typeface="Arial" panose="020B0604020202020204" pitchFamily="34" charset="0"/>
                <a:ea typeface="Inter" panose="020B0502030000000004" pitchFamily="34" charset="0"/>
                <a:cs typeface="Arial" panose="020B0604020202020204" pitchFamily="34" charset="0"/>
              </a:rPr>
              <a:t>Guide de</a:t>
            </a:r>
            <a:br>
              <a:rPr lang="fr-FR" sz="4200" b="1" dirty="0">
                <a:solidFill>
                  <a:schemeClr val="bg1"/>
                </a:solidFill>
                <a:latin typeface="Arial" panose="020B0604020202020204" pitchFamily="34" charset="0"/>
                <a:ea typeface="Inter" panose="020B0502030000000004" pitchFamily="34" charset="0"/>
                <a:cs typeface="Arial" panose="020B0604020202020204" pitchFamily="34" charset="0"/>
              </a:rPr>
            </a:br>
            <a:r>
              <a:rPr lang="fr-FR" sz="4200" b="1" dirty="0">
                <a:solidFill>
                  <a:schemeClr val="bg1"/>
                </a:solidFill>
                <a:latin typeface="Arial" panose="020B0604020202020204" pitchFamily="34" charset="0"/>
                <a:ea typeface="Inter" panose="020B0502030000000004" pitchFamily="34" charset="0"/>
                <a:cs typeface="Arial" panose="020B0604020202020204" pitchFamily="34" charset="0"/>
              </a:rPr>
              <a:t>discussion :</a:t>
            </a:r>
          </a:p>
          <a:p>
            <a:br>
              <a:rPr lang="fr-FR" sz="2400" dirty="0">
                <a:solidFill>
                  <a:schemeClr val="bg1"/>
                </a:solidFill>
                <a:latin typeface="Arial" panose="020B0604020202020204" pitchFamily="34" charset="0"/>
                <a:ea typeface="Inter" panose="020B0502030000000004" pitchFamily="34" charset="0"/>
                <a:cs typeface="Arial" panose="020B0604020202020204" pitchFamily="34" charset="0"/>
              </a:rPr>
            </a:br>
            <a:endParaRPr lang="fr-FR" sz="2400" dirty="0">
              <a:solidFill>
                <a:schemeClr val="bg1"/>
              </a:solidFill>
              <a:latin typeface="Arial" panose="020B0604020202020204" pitchFamily="34" charset="0"/>
              <a:ea typeface="Inter" panose="020B0502030000000004" pitchFamily="34" charset="0"/>
              <a:cs typeface="Arial" panose="020B0604020202020204" pitchFamily="34" charset="0"/>
            </a:endParaRPr>
          </a:p>
        </p:txBody>
      </p:sp>
      <p:sp>
        <p:nvSpPr>
          <p:cNvPr id="9" name="TextBox 21">
            <a:extLst>
              <a:ext uri="{FF2B5EF4-FFF2-40B4-BE49-F238E27FC236}">
                <a16:creationId xmlns:a16="http://schemas.microsoft.com/office/drawing/2014/main" id="{34A4595A-A2A9-F3DF-124E-C0E1472137A2}"/>
              </a:ext>
            </a:extLst>
          </p:cNvPr>
          <p:cNvSpPr txBox="1"/>
          <p:nvPr/>
        </p:nvSpPr>
        <p:spPr>
          <a:xfrm>
            <a:off x="5885390" y="1520958"/>
            <a:ext cx="5237881" cy="3231654"/>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marL="501015" lvl="1" indent="-342900">
              <a:lnSpc>
                <a:spcPts val="2053"/>
              </a:lnSpc>
              <a:buFont typeface="+mj-lt"/>
              <a:buAutoNum type="arabicPeriod"/>
            </a:pPr>
            <a:r>
              <a:rPr lang="fr-FR" sz="1800" dirty="0">
                <a:solidFill>
                  <a:srgbClr val="FFFFFF"/>
                </a:solidFill>
                <a:latin typeface="Arial" panose="020B0604020202020204" pitchFamily="34" charset="0"/>
                <a:ea typeface="Inter" panose="020B0502030000000004" pitchFamily="34" charset="0"/>
                <a:cs typeface="Arial" panose="020B0604020202020204" pitchFamily="34" charset="0"/>
              </a:rPr>
              <a:t>Sur quels critères votre entreprise alloue-t-elle le budget de cybersécurité ?</a:t>
            </a:r>
          </a:p>
          <a:p>
            <a:pPr marL="501015" lvl="1" indent="-342900">
              <a:lnSpc>
                <a:spcPts val="2053"/>
              </a:lnSpc>
              <a:buFont typeface="+mj-lt"/>
              <a:buAutoNum type="arabicPeriod"/>
            </a:pPr>
            <a:endParaRPr lang="en-US" sz="1800" dirty="0">
              <a:solidFill>
                <a:srgbClr val="FFFFFF"/>
              </a:solidFill>
              <a:latin typeface="Arial" panose="020B0604020202020204" pitchFamily="34" charset="0"/>
              <a:ea typeface="Inter" panose="020B0502030000000004" pitchFamily="34" charset="0"/>
              <a:cs typeface="Arial" panose="020B0604020202020204" pitchFamily="34" charset="0"/>
            </a:endParaRPr>
          </a:p>
          <a:p>
            <a:pPr marL="501015" lvl="1" indent="-342900">
              <a:lnSpc>
                <a:spcPts val="2053"/>
              </a:lnSpc>
              <a:buFont typeface="+mj-lt"/>
              <a:buAutoNum type="arabicPeriod"/>
            </a:pPr>
            <a:r>
              <a:rPr lang="fr-FR" sz="1800" dirty="0">
                <a:solidFill>
                  <a:srgbClr val="FFFFFF"/>
                </a:solidFill>
                <a:latin typeface="Arial" panose="020B0604020202020204" pitchFamily="34" charset="0"/>
                <a:ea typeface="Inter" panose="020B0502030000000004" pitchFamily="34" charset="0"/>
                <a:cs typeface="Arial" panose="020B0604020202020204" pitchFamily="34" charset="0"/>
              </a:rPr>
              <a:t>Vos investissements en cybersécurité s'alignent-ils sur les cybermenaces les plus critiques et comment évaluez-vous cela ?</a:t>
            </a:r>
          </a:p>
          <a:p>
            <a:pPr marL="501015" lvl="1" indent="-342900">
              <a:lnSpc>
                <a:spcPts val="2053"/>
              </a:lnSpc>
              <a:buFont typeface="+mj-lt"/>
              <a:buAutoNum type="arabicPeriod"/>
            </a:pPr>
            <a:endParaRPr lang="en-US" sz="1800" dirty="0">
              <a:solidFill>
                <a:srgbClr val="FFFFFF"/>
              </a:solidFill>
              <a:latin typeface="Arial" panose="020B0604020202020204" pitchFamily="34" charset="0"/>
              <a:ea typeface="Inter" panose="020B0502030000000004" pitchFamily="34" charset="0"/>
              <a:cs typeface="Arial" panose="020B0604020202020204" pitchFamily="34" charset="0"/>
            </a:endParaRPr>
          </a:p>
          <a:p>
            <a:pPr marL="501015" lvl="1" indent="-342900">
              <a:lnSpc>
                <a:spcPts val="2053"/>
              </a:lnSpc>
              <a:buFont typeface="+mj-lt"/>
              <a:buAutoNum type="arabicPeriod"/>
            </a:pPr>
            <a:r>
              <a:rPr lang="fr-FR" sz="1800" dirty="0">
                <a:solidFill>
                  <a:srgbClr val="FFFFFF"/>
                </a:solidFill>
                <a:latin typeface="Arial" panose="020B0604020202020204" pitchFamily="34" charset="0"/>
                <a:ea typeface="Inter" panose="020B0502030000000004" pitchFamily="34" charset="0"/>
                <a:cs typeface="Arial" panose="020B0604020202020204" pitchFamily="34" charset="0"/>
              </a:rPr>
              <a:t>Comment avez-vous défini et mis en place un cadre de sécurité pour évaluer les risques dans tous les aspects de l'entreprise, y compris l'évaluation des fournisseurs et la gestion des risques liés aux tiers ? </a:t>
            </a:r>
          </a:p>
        </p:txBody>
      </p:sp>
      <p:sp>
        <p:nvSpPr>
          <p:cNvPr id="10" name="TextBox 9">
            <a:extLst>
              <a:ext uri="{FF2B5EF4-FFF2-40B4-BE49-F238E27FC236}">
                <a16:creationId xmlns:a16="http://schemas.microsoft.com/office/drawing/2014/main" id="{4D24BE58-0E89-FA37-9957-DE2772C7C1BB}"/>
              </a:ext>
            </a:extLst>
          </p:cNvPr>
          <p:cNvSpPr txBox="1"/>
          <p:nvPr/>
        </p:nvSpPr>
        <p:spPr>
          <a:xfrm>
            <a:off x="5885390" y="579620"/>
            <a:ext cx="5365202"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2400" b="1" dirty="0">
                <a:solidFill>
                  <a:srgbClr val="FFFFFF"/>
                </a:solidFill>
                <a:latin typeface="Arial"/>
                <a:cs typeface="Arial"/>
              </a:rPr>
              <a:t>Alignement concernant les priorités de cybersécurité </a:t>
            </a:r>
          </a:p>
        </p:txBody>
      </p:sp>
    </p:spTree>
    <p:extLst>
      <p:ext uri="{BB962C8B-B14F-4D97-AF65-F5344CB8AC3E}">
        <p14:creationId xmlns:p14="http://schemas.microsoft.com/office/powerpoint/2010/main" val="20876914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1"/>
          <p:cNvSpPr txBox="1"/>
          <p:nvPr/>
        </p:nvSpPr>
        <p:spPr>
          <a:xfrm>
            <a:off x="5885391" y="1070951"/>
            <a:ext cx="5523245" cy="5386090"/>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marL="501015" lvl="1" indent="-342900">
              <a:lnSpc>
                <a:spcPts val="2053"/>
              </a:lnSpc>
              <a:buAutoNum type="arabicPeriod"/>
            </a:pPr>
            <a:endParaRPr lang="en-US" sz="1800" dirty="0">
              <a:solidFill>
                <a:srgbClr val="FFFFFF"/>
              </a:solidFill>
              <a:latin typeface="Arial" panose="020B0604020202020204" pitchFamily="34" charset="0"/>
              <a:ea typeface="Inter" panose="020B0502030000000004" pitchFamily="34" charset="0"/>
              <a:cs typeface="Arial" panose="020B0604020202020204" pitchFamily="34" charset="0"/>
            </a:endParaRPr>
          </a:p>
          <a:p>
            <a:pPr marL="158115" lvl="1">
              <a:lnSpc>
                <a:spcPts val="2053"/>
              </a:lnSpc>
            </a:pPr>
            <a:endParaRPr lang="en-US" sz="1800" dirty="0">
              <a:solidFill>
                <a:srgbClr val="FFFFFF"/>
              </a:solidFill>
              <a:latin typeface="Arial" panose="020B0604020202020204" pitchFamily="34" charset="0"/>
              <a:ea typeface="Inter" panose="020B0502030000000004" pitchFamily="34" charset="0"/>
              <a:cs typeface="Arial" panose="020B0604020202020204" pitchFamily="34" charset="0"/>
            </a:endParaRPr>
          </a:p>
          <a:p>
            <a:pPr marL="158115" lvl="1">
              <a:lnSpc>
                <a:spcPts val="2053"/>
              </a:lnSpc>
            </a:pPr>
            <a:endParaRPr lang="en-US" sz="1800" dirty="0">
              <a:solidFill>
                <a:srgbClr val="FFFFFF"/>
              </a:solidFill>
              <a:latin typeface="Arial" panose="020B0604020202020204" pitchFamily="34" charset="0"/>
              <a:ea typeface="Inter" panose="020B0502030000000004" pitchFamily="34" charset="0"/>
              <a:cs typeface="Arial" panose="020B0604020202020204" pitchFamily="34" charset="0"/>
            </a:endParaRPr>
          </a:p>
          <a:p>
            <a:pPr marL="501015" lvl="1" indent="-342900">
              <a:lnSpc>
                <a:spcPts val="2053"/>
              </a:lnSpc>
              <a:buAutoNum type="arabicPeriod"/>
            </a:pPr>
            <a:r>
              <a:rPr lang="fr-FR" sz="1800" dirty="0">
                <a:solidFill>
                  <a:srgbClr val="FFFFFF"/>
                </a:solidFill>
                <a:latin typeface="Arial" panose="020B0604020202020204" pitchFamily="34" charset="0"/>
                <a:ea typeface="Inter" panose="020B0502030000000004" pitchFamily="34" charset="0"/>
                <a:cs typeface="Arial" panose="020B0604020202020204" pitchFamily="34" charset="0"/>
              </a:rPr>
              <a:t>Quel est le rôle de l'équipe Sécurité dans les décisions stratégiques comme la conformité aux réglementations, la communication de crise et l'implémentation d'une nouvelle infrastructure ?</a:t>
            </a:r>
          </a:p>
          <a:p>
            <a:pPr marL="501015" lvl="1" indent="-342900">
              <a:lnSpc>
                <a:spcPts val="2053"/>
              </a:lnSpc>
              <a:buAutoNum type="arabicPeriod"/>
            </a:pPr>
            <a:endParaRPr lang="en-US" sz="1800" dirty="0">
              <a:solidFill>
                <a:srgbClr val="FFFFFF"/>
              </a:solidFill>
              <a:latin typeface="Arial" panose="020B0604020202020204" pitchFamily="34" charset="0"/>
              <a:ea typeface="Inter" panose="020B0502030000000004" pitchFamily="34" charset="0"/>
              <a:cs typeface="Arial" panose="020B0604020202020204" pitchFamily="34" charset="0"/>
            </a:endParaRPr>
          </a:p>
          <a:p>
            <a:pPr marL="501015" lvl="1" indent="-342900">
              <a:lnSpc>
                <a:spcPts val="2053"/>
              </a:lnSpc>
              <a:buAutoNum type="arabicPeriod"/>
            </a:pPr>
            <a:r>
              <a:rPr lang="fr-FR" sz="1800" dirty="0">
                <a:solidFill>
                  <a:srgbClr val="FFFFFF"/>
                </a:solidFill>
                <a:latin typeface="Arial" panose="020B0604020202020204" pitchFamily="34" charset="0"/>
                <a:ea typeface="Inter" panose="020B0502030000000004" pitchFamily="34" charset="0"/>
                <a:cs typeface="Arial" panose="020B0604020202020204" pitchFamily="34" charset="0"/>
              </a:rPr>
              <a:t>Comment les responsables de sécurité priorisent-ils la gravité et l'impact potentiel des cyber-risques sur le plan financier, juridique, réputationnel, opérationnel, etc. ? </a:t>
            </a:r>
            <a:br>
              <a:rPr lang="fr-FR" sz="1800" dirty="0">
                <a:solidFill>
                  <a:srgbClr val="FFFFFF"/>
                </a:solidFill>
                <a:latin typeface="Arial" panose="020B0604020202020204" pitchFamily="34" charset="0"/>
                <a:ea typeface="Inter" panose="020B0502030000000004" pitchFamily="34" charset="0"/>
                <a:cs typeface="Arial" panose="020B0604020202020204" pitchFamily="34" charset="0"/>
              </a:rPr>
            </a:br>
            <a:r>
              <a:rPr lang="fr-FR" sz="1800" dirty="0">
                <a:solidFill>
                  <a:srgbClr val="FFFFFF"/>
                </a:solidFill>
                <a:latin typeface="Arial" panose="020B0604020202020204" pitchFamily="34" charset="0"/>
                <a:ea typeface="Inter" panose="020B0502030000000004" pitchFamily="34" charset="0"/>
                <a:cs typeface="Arial" panose="020B0604020202020204" pitchFamily="34" charset="0"/>
              </a:rPr>
              <a:t>Ce point de vue s'aligne-t-il sur celui des autres dirigeants de l'entreprise ? </a:t>
            </a:r>
          </a:p>
          <a:p>
            <a:pPr marL="501015" lvl="1" indent="-342900">
              <a:lnSpc>
                <a:spcPts val="2053"/>
              </a:lnSpc>
              <a:buAutoNum type="arabicPeriod"/>
            </a:pPr>
            <a:endParaRPr lang="en-US" sz="1800" dirty="0">
              <a:solidFill>
                <a:srgbClr val="FFFFFF"/>
              </a:solidFill>
              <a:latin typeface="Arial" panose="020B0604020202020204" pitchFamily="34" charset="0"/>
              <a:ea typeface="Inter" panose="020B0502030000000004" pitchFamily="34" charset="0"/>
              <a:cs typeface="Arial" panose="020B0604020202020204" pitchFamily="34" charset="0"/>
            </a:endParaRPr>
          </a:p>
          <a:p>
            <a:pPr marL="501015" lvl="1" indent="-342900">
              <a:lnSpc>
                <a:spcPts val="2053"/>
              </a:lnSpc>
              <a:buAutoNum type="arabicPeriod"/>
            </a:pPr>
            <a:r>
              <a:rPr lang="fr-FR" sz="1800" dirty="0">
                <a:solidFill>
                  <a:srgbClr val="FFFFFF"/>
                </a:solidFill>
                <a:latin typeface="Arial" panose="020B0604020202020204" pitchFamily="34" charset="0"/>
                <a:ea typeface="Inter" panose="020B0502030000000004" pitchFamily="34" charset="0"/>
                <a:cs typeface="Arial" panose="020B0604020202020204" pitchFamily="34" charset="0"/>
              </a:rPr>
              <a:t>Quelles mesures clés l'équipe Sécurité et les autres parties prenantes ont-elles mises en place pour suivre et mesurer l'impact des incidents de sécurité à l'échelle de l'entreprise ?</a:t>
            </a:r>
          </a:p>
          <a:p>
            <a:pPr marL="462915" lvl="1" indent="-304800">
              <a:lnSpc>
                <a:spcPts val="2053"/>
              </a:lnSpc>
              <a:buFont typeface="+mj-lt"/>
              <a:buAutoNum type="arabicPeriod"/>
            </a:pPr>
            <a:endParaRPr lang="en-US" sz="1800" dirty="0">
              <a:solidFill>
                <a:srgbClr val="FFFFFF"/>
              </a:solidFill>
              <a:latin typeface="Arial" panose="020B0604020202020204" pitchFamily="34" charset="0"/>
              <a:ea typeface="Inter" panose="020B0502030000000004" pitchFamily="34" charset="0"/>
              <a:cs typeface="Arial" panose="020B0604020202020204" pitchFamily="34" charset="0"/>
            </a:endParaRPr>
          </a:p>
        </p:txBody>
      </p:sp>
      <p:sp>
        <p:nvSpPr>
          <p:cNvPr id="6" name="TextBox 5">
            <a:extLst>
              <a:ext uri="{FF2B5EF4-FFF2-40B4-BE49-F238E27FC236}">
                <a16:creationId xmlns:a16="http://schemas.microsoft.com/office/drawing/2014/main" id="{66FCB5D1-0A8F-3CF0-91CB-D812ED5C5139}"/>
              </a:ext>
            </a:extLst>
          </p:cNvPr>
          <p:cNvSpPr txBox="1"/>
          <p:nvPr/>
        </p:nvSpPr>
        <p:spPr>
          <a:xfrm>
            <a:off x="5885390" y="732401"/>
            <a:ext cx="4913330"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2400" b="1" dirty="0">
                <a:solidFill>
                  <a:srgbClr val="FFFFFF"/>
                </a:solidFill>
                <a:latin typeface="Arial" panose="020B0604020202020204" pitchFamily="34" charset="0"/>
                <a:ea typeface="Inter" panose="020B0502030000000004" pitchFamily="34" charset="0"/>
                <a:cs typeface="Arial" panose="020B0604020202020204" pitchFamily="34" charset="0"/>
              </a:rPr>
              <a:t>Transformer le CISO en « business </a:t>
            </a:r>
            <a:r>
              <a:rPr lang="fr-FR" sz="2400" b="1" dirty="0" err="1">
                <a:solidFill>
                  <a:srgbClr val="FFFFFF"/>
                </a:solidFill>
                <a:latin typeface="Arial" panose="020B0604020202020204" pitchFamily="34" charset="0"/>
                <a:ea typeface="Inter" panose="020B0502030000000004" pitchFamily="34" charset="0"/>
                <a:cs typeface="Arial" panose="020B0604020202020204" pitchFamily="34" charset="0"/>
              </a:rPr>
              <a:t>partner</a:t>
            </a:r>
            <a:r>
              <a:rPr lang="fr-FR" sz="2400" b="1" dirty="0">
                <a:solidFill>
                  <a:srgbClr val="FFFFFF"/>
                </a:solidFill>
                <a:latin typeface="Arial" panose="020B0604020202020204" pitchFamily="34" charset="0"/>
                <a:ea typeface="Inter" panose="020B0502030000000004" pitchFamily="34" charset="0"/>
                <a:cs typeface="Arial" panose="020B0604020202020204" pitchFamily="34" charset="0"/>
              </a:rPr>
              <a:t> » stratégique </a:t>
            </a:r>
          </a:p>
        </p:txBody>
      </p:sp>
      <p:sp>
        <p:nvSpPr>
          <p:cNvPr id="8" name="TextBox 6">
            <a:extLst>
              <a:ext uri="{FF2B5EF4-FFF2-40B4-BE49-F238E27FC236}">
                <a16:creationId xmlns:a16="http://schemas.microsoft.com/office/drawing/2014/main" id="{53188057-6865-4962-884E-E2A12303DB38}"/>
              </a:ext>
            </a:extLst>
          </p:cNvPr>
          <p:cNvSpPr txBox="1"/>
          <p:nvPr/>
        </p:nvSpPr>
        <p:spPr>
          <a:xfrm>
            <a:off x="533672" y="2211269"/>
            <a:ext cx="2949757" cy="2077492"/>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nSpc>
                <a:spcPts val="2711"/>
              </a:lnSpc>
            </a:pPr>
            <a:r>
              <a:rPr lang="fr-FR" sz="2400" dirty="0">
                <a:solidFill>
                  <a:srgbClr val="FFFFFF"/>
                </a:solidFill>
                <a:latin typeface="Arial" panose="020B0604020202020204" pitchFamily="34" charset="0"/>
                <a:ea typeface="Inter" panose="020B0502030000000004" pitchFamily="34" charset="0"/>
                <a:cs typeface="Arial" panose="020B0604020202020204" pitchFamily="34" charset="0"/>
              </a:rPr>
              <a:t>Questions pour évaluer l'alignement des dirigeants et leur compréhension des risques de cybersécurité </a:t>
            </a:r>
          </a:p>
        </p:txBody>
      </p:sp>
      <p:sp>
        <p:nvSpPr>
          <p:cNvPr id="9" name="Title 5">
            <a:extLst>
              <a:ext uri="{FF2B5EF4-FFF2-40B4-BE49-F238E27FC236}">
                <a16:creationId xmlns:a16="http://schemas.microsoft.com/office/drawing/2014/main" id="{CC12E2DF-850F-65B6-91CE-84CC79F4B883}"/>
              </a:ext>
            </a:extLst>
          </p:cNvPr>
          <p:cNvSpPr txBox="1">
            <a:spLocks/>
          </p:cNvSpPr>
          <p:nvPr/>
        </p:nvSpPr>
        <p:spPr>
          <a:xfrm>
            <a:off x="533671" y="705350"/>
            <a:ext cx="3709115" cy="1001770"/>
          </a:xfrm>
          <a:prstGeom prst="rect">
            <a:avLst/>
          </a:prstGeom>
        </p:spPr>
        <p:txBody>
          <a:bodyPr lIns="0" tIns="0" rIns="91440" bIns="0" anchor="t" anchorCtr="0">
            <a:no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spcBef>
                <a:spcPct val="0"/>
              </a:spcBef>
            </a:pPr>
            <a:r>
              <a:rPr lang="fr-FR" sz="4200" b="1">
                <a:solidFill>
                  <a:schemeClr val="bg1"/>
                </a:solidFill>
                <a:latin typeface="Arial" panose="020B0604020202020204" pitchFamily="34" charset="0"/>
                <a:ea typeface="Inter" panose="020B0502030000000004" pitchFamily="34" charset="0"/>
                <a:cs typeface="Arial" panose="020B0604020202020204" pitchFamily="34" charset="0"/>
              </a:rPr>
              <a:t>Guide de</a:t>
            </a:r>
            <a:br>
              <a:rPr lang="fr-FR" sz="4200" b="1">
                <a:solidFill>
                  <a:schemeClr val="bg1"/>
                </a:solidFill>
                <a:latin typeface="Arial" panose="020B0604020202020204" pitchFamily="34" charset="0"/>
                <a:ea typeface="Inter" panose="020B0502030000000004" pitchFamily="34" charset="0"/>
                <a:cs typeface="Arial" panose="020B0604020202020204" pitchFamily="34" charset="0"/>
              </a:rPr>
            </a:br>
            <a:r>
              <a:rPr lang="fr-FR" sz="4200" b="1">
                <a:solidFill>
                  <a:schemeClr val="bg1"/>
                </a:solidFill>
                <a:latin typeface="Arial" panose="020B0604020202020204" pitchFamily="34" charset="0"/>
                <a:ea typeface="Inter" panose="020B0502030000000004" pitchFamily="34" charset="0"/>
                <a:cs typeface="Arial" panose="020B0604020202020204" pitchFamily="34" charset="0"/>
              </a:rPr>
              <a:t>discussion :</a:t>
            </a:r>
            <a:br>
              <a:rPr lang="fr-FR" sz="4000" b="1">
                <a:solidFill>
                  <a:schemeClr val="bg1"/>
                </a:solidFill>
                <a:latin typeface="Arial" panose="020B0604020202020204" pitchFamily="34" charset="0"/>
                <a:ea typeface="Inter" panose="020B0502030000000004" pitchFamily="34" charset="0"/>
                <a:cs typeface="Arial" panose="020B0604020202020204" pitchFamily="34" charset="0"/>
              </a:rPr>
            </a:br>
            <a:endParaRPr lang="fr-FR" sz="4000" b="1">
              <a:solidFill>
                <a:schemeClr val="bg1"/>
              </a:solidFill>
              <a:latin typeface="Arial" panose="020B0604020202020204" pitchFamily="34" charset="0"/>
              <a:ea typeface="Inter" panose="020B0502030000000004" pitchFamily="34" charset="0"/>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da53939c-dcd9-44dd-ac85-d0bd4e15d91e">
      <UserInfo>
        <DisplayName>Rachel Haberman</DisplayName>
        <AccountId>118</AccountId>
        <AccountType/>
      </UserInfo>
      <UserInfo>
        <DisplayName>Rob Lesieur</DisplayName>
        <AccountId>212</AccountId>
        <AccountType/>
      </UserInfo>
      <UserInfo>
        <DisplayName>Nan Frazee-Byington</DisplayName>
        <AccountId>164</AccountId>
        <AccountType/>
      </UserInfo>
      <UserInfo>
        <DisplayName>Hannah Saenz</DisplayName>
        <AccountId>857</AccountId>
        <AccountType/>
      </UserInfo>
      <UserInfo>
        <DisplayName>Nate Stitt</DisplayName>
        <AccountId>90</AccountId>
        <AccountType/>
      </UserInfo>
      <UserInfo>
        <DisplayName>Fred Gosker</DisplayName>
        <AccountId>102</AccountId>
        <AccountType/>
      </UserInfo>
      <UserInfo>
        <DisplayName>Devin Hanson</DisplayName>
        <AccountId>167</AccountId>
        <AccountType/>
      </UserInfo>
      <UserInfo>
        <DisplayName>Katherine French</DisplayName>
        <AccountId>220</AccountId>
        <AccountType/>
      </UserInfo>
    </SharedWithUsers>
    <TaxCatchAll xmlns="da53939c-dcd9-44dd-ac85-d0bd4e15d91e" xsi:nil="true"/>
    <lcf76f155ced4ddcb4097134ff3c332f xmlns="5fdd1cf4-3cc0-4432-a7a2-7109790f3d31">
      <Terms xmlns="http://schemas.microsoft.com/office/infopath/2007/PartnerControls"/>
    </lcf76f155ced4ddcb4097134ff3c332f>
    <ec12fc0442a7451bb3784213255a0053 xmlns="5fdd1cf4-3cc0-4432-a7a2-7109790f3d31">
      <Terms xmlns="http://schemas.microsoft.com/office/infopath/2007/PartnerControls"/>
    </ec12fc0442a7451bb3784213255a0053>
    <Choice xmlns="5fdd1cf4-3cc0-4432-a7a2-7109790f3d31" xsi:nil="true"/>
    <ImageType xmlns="5fdd1cf4-3cc0-4432-a7a2-7109790f3d31" xsi:nil="true"/>
    <Hyperlink xmlns="5fdd1cf4-3cc0-4432-a7a2-7109790f3d31">
      <Url xsi:nil="true"/>
      <Description xsi:nil="true"/>
    </Hyperlink>
    <VideoTags2 xmlns="5fdd1cf4-3cc0-4432-a7a2-7109790f3d31" xsi:nil="true"/>
    <Round_x002d_01 xmlns="5fdd1cf4-3cc0-4432-a7a2-7109790f3d31">false</Round_x002d_01>
    <Thumbnail xmlns="5fdd1cf4-3cc0-4432-a7a2-7109790f3d31"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C6A529CB4A62A742AE048CABF7079222" ma:contentTypeVersion="29" ma:contentTypeDescription="Create a new document." ma:contentTypeScope="" ma:versionID="bea759b22810742c6e608d460e70f72a">
  <xsd:schema xmlns:xsd="http://www.w3.org/2001/XMLSchema" xmlns:xs="http://www.w3.org/2001/XMLSchema" xmlns:p="http://schemas.microsoft.com/office/2006/metadata/properties" xmlns:ns2="5fdd1cf4-3cc0-4432-a7a2-7109790f3d31" xmlns:ns3="da53939c-dcd9-44dd-ac85-d0bd4e15d91e" targetNamespace="http://schemas.microsoft.com/office/2006/metadata/properties" ma:root="true" ma:fieldsID="d23d51fd32b8d95dec40b7cb004a5fd0" ns2:_="" ns3:_="">
    <xsd:import namespace="5fdd1cf4-3cc0-4432-a7a2-7109790f3d31"/>
    <xsd:import namespace="da53939c-dcd9-44dd-ac85-d0bd4e15d91e"/>
    <xsd:element name="properties">
      <xsd:complexType>
        <xsd:sequence>
          <xsd:element name="documentManagement">
            <xsd:complexType>
              <xsd:all>
                <xsd:element ref="ns2:VideoTags2" minOccurs="0"/>
                <xsd:element ref="ns2:Choice" minOccurs="0"/>
                <xsd:element ref="ns2:Hyperlink" minOccurs="0"/>
                <xsd:element ref="ns2:ImageType" minOccurs="0"/>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AutoKeyPoints" minOccurs="0"/>
                <xsd:element ref="ns2:MediaServiceKeyPoints" minOccurs="0"/>
                <xsd:element ref="ns2:MediaServiceLocation" minOccurs="0"/>
                <xsd:element ref="ns3:SharedWithUsers" minOccurs="0"/>
                <xsd:element ref="ns3:SharedWithDetails" minOccurs="0"/>
                <xsd:element ref="ns2:MediaLengthInSeconds" minOccurs="0"/>
                <xsd:element ref="ns2:lcf76f155ced4ddcb4097134ff3c332f" minOccurs="0"/>
                <xsd:element ref="ns3:TaxCatchAll" minOccurs="0"/>
                <xsd:element ref="ns2:ec12fc0442a7451bb3784213255a0053" minOccurs="0"/>
                <xsd:element ref="ns2:MediaServiceObjectDetectorVersions" minOccurs="0"/>
                <xsd:element ref="ns2:Round_x002d_01" minOccurs="0"/>
                <xsd:element ref="ns2:MediaServiceSearchProperties" minOccurs="0"/>
                <xsd:element ref="ns2:Thumbnai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fdd1cf4-3cc0-4432-a7a2-7109790f3d31" elementFormDefault="qualified">
    <xsd:import namespace="http://schemas.microsoft.com/office/2006/documentManagement/types"/>
    <xsd:import namespace="http://schemas.microsoft.com/office/infopath/2007/PartnerControls"/>
    <xsd:element name="VideoTags2" ma:index="2" nillable="true" ma:displayName="Video Tags" ma:format="Dropdown" ma:internalName="VideoTags2" ma:readOnly="false">
      <xsd:simpleType>
        <xsd:union memberTypes="dms:Text">
          <xsd:simpleType>
            <xsd:restriction base="dms:Choice">
              <xsd:enumeration value="High Level Marketing"/>
              <xsd:enumeration value="Product Overview"/>
              <xsd:enumeration value="Product Webinar"/>
              <xsd:enumeration value="Product Demo"/>
              <xsd:enumeration value="Customer Case Study"/>
              <xsd:enumeration value="Solutions"/>
              <xsd:enumeration value="Social Media"/>
              <xsd:enumeration value="B-Roll"/>
              <xsd:enumeration value="Employee"/>
            </xsd:restriction>
          </xsd:simpleType>
        </xsd:union>
      </xsd:simpleType>
    </xsd:element>
    <xsd:element name="Choice" ma:index="4" nillable="true" ma:displayName="Choice" ma:format="Dropdown" ma:internalName="Choice" ma:readOnly="false">
      <xsd:simpleType>
        <xsd:restriction base="dms:Choice">
          <xsd:enumeration value="Choice 1"/>
          <xsd:enumeration value="Choice 2"/>
          <xsd:enumeration value="Choice 3"/>
        </xsd:restriction>
      </xsd:simpleType>
    </xsd:element>
    <xsd:element name="Hyperlink" ma:index="5" nillable="true" ma:displayName="Hyperlink" ma:format="Hyperlink" ma:internalName="Hyperlink"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ImageType" ma:index="7" nillable="true" ma:displayName="Image Type" ma:description="One word description on image type" ma:format="Dropdown" ma:hidden="true" ma:internalName="ImageType" ma:readOnly="false">
      <xsd:simpleType>
        <xsd:union memberTypes="dms:Text">
          <xsd:simpleType>
            <xsd:restriction base="dms:Choice">
              <xsd:enumeration value="Abstract"/>
              <xsd:enumeration value="People"/>
              <xsd:enumeration value="Landscape"/>
              <xsd:enumeration value="City Scape"/>
              <xsd:enumeration value="Device"/>
              <xsd:enumeration value="Hardware"/>
              <xsd:enumeration value="People / Device"/>
              <xsd:enumeration value="Environment"/>
              <xsd:enumeration value="Banner"/>
              <xsd:enumeration value="Illustration"/>
              <xsd:enumeration value="Supply Chain"/>
              <xsd:enumeration value="Picked"/>
            </xsd:restriction>
          </xsd:simpleType>
        </xsd:union>
      </xsd:simple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description="" ma:hidden="true" ma:internalName="MediaServiceAutoTags" ma:readOnly="true">
      <xsd:simpleType>
        <xsd:restriction base="dms:Text"/>
      </xsd:simpleType>
    </xsd:element>
    <xsd:element name="MediaServiceOCR" ma:index="11" nillable="true" ma:displayName="Extracted Text" ma:hidden="true" ma:internalName="MediaServiceOCR" ma:readOnly="true">
      <xsd:simpleType>
        <xsd:restriction base="dms:Note"/>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hidden="true" ma:internalName="MediaServiceKeyPoints" ma:readOnly="true">
      <xsd:simpleType>
        <xsd:restriction base="dms:Note"/>
      </xsd:simpleType>
    </xsd:element>
    <xsd:element name="MediaServiceLocation" ma:index="17" nillable="true" ma:displayName="Location" ma:hidden="true" ma:internalName="MediaServiceLocation" ma:readOnly="true">
      <xsd:simpleType>
        <xsd:restriction base="dms:Text"/>
      </xsd:simpleType>
    </xsd:element>
    <xsd:element name="MediaLengthInSeconds" ma:index="21" nillable="true" ma:displayName="Length (seconds)" ma:hidden="true" ma:internalName="MediaLengthInSeconds" ma:readOnly="true">
      <xsd:simpleType>
        <xsd:restriction base="dms:Unknown"/>
      </xsd:simpleType>
    </xsd:element>
    <xsd:element name="lcf76f155ced4ddcb4097134ff3c332f" ma:index="24" nillable="true" ma:taxonomy="true" ma:internalName="lcf76f155ced4ddcb4097134ff3c332f" ma:taxonomyFieldName="MediaServiceImageTags" ma:displayName="Image Tags" ma:readOnly="false" ma:fieldId="{5cf76f15-5ced-4ddc-b409-7134ff3c332f}" ma:taxonomyMulti="true" ma:sspId="b908e508-2fda-4ce2-b952-de9af3137cf6" ma:termSetId="09814cd3-568e-fe90-9814-8d621ff8fb84" ma:anchorId="fba54fb3-c3e1-fe81-a776-ca4b69148c4d" ma:open="true" ma:isKeyword="false">
      <xsd:complexType>
        <xsd:sequence>
          <xsd:element ref="pc:Terms" minOccurs="0" maxOccurs="1"/>
        </xsd:sequence>
      </xsd:complexType>
    </xsd:element>
    <xsd:element name="ec12fc0442a7451bb3784213255a0053" ma:index="28" nillable="true" ma:taxonomy="true" ma:internalName="ec12fc0442a7451bb3784213255a0053" ma:taxonomyFieldName="Metadata" ma:displayName="Metadata" ma:readOnly="false" ma:default="" ma:fieldId="{ec12fc04-42a7-451b-b378-4213255a0053}" ma:taxonomyMulti="true" ma:sspId="b908e508-2fda-4ce2-b952-de9af3137cf6" ma:termSetId="de0ca529-ebc5-483a-bc36-3f779659f540" ma:anchorId="ad9f7cd0-e3be-4f79-8a72-5a644443adaa" ma:open="false" ma:isKeyword="false">
      <xsd:complexType>
        <xsd:sequence>
          <xsd:element ref="pc:Terms" minOccurs="0" maxOccurs="1"/>
        </xsd:sequence>
      </xsd:complexType>
    </xsd:element>
    <xsd:element name="MediaServiceObjectDetectorVersions" ma:index="30" nillable="true" ma:displayName="MediaServiceObjectDetectorVersions" ma:description="" ma:hidden="true" ma:indexed="true" ma:internalName="MediaServiceObjectDetectorVersions" ma:readOnly="true">
      <xsd:simpleType>
        <xsd:restriction base="dms:Text"/>
      </xsd:simpleType>
    </xsd:element>
    <xsd:element name="Round_x002d_01" ma:index="31" nillable="true" ma:displayName="Round-01" ma:default="0" ma:format="Dropdown" ma:internalName="Round_x002d_01">
      <xsd:simpleType>
        <xsd:restriction base="dms:Boolean"/>
      </xsd:simpleType>
    </xsd:element>
    <xsd:element name="MediaServiceSearchProperties" ma:index="32" nillable="true" ma:displayName="MediaServiceSearchProperties" ma:hidden="true" ma:internalName="MediaServiceSearchProperties" ma:readOnly="true">
      <xsd:simpleType>
        <xsd:restriction base="dms:Note"/>
      </xsd:simpleType>
    </xsd:element>
    <xsd:element name="Thumbnail" ma:index="33" nillable="true" ma:displayName="Thumbnail" ma:format="Thumbnail" ma:internalName="Thumbnail">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da53939c-dcd9-44dd-ac85-d0bd4e15d91e" elementFormDefault="qualified">
    <xsd:import namespace="http://schemas.microsoft.com/office/2006/documentManagement/types"/>
    <xsd:import namespace="http://schemas.microsoft.com/office/infopath/2007/PartnerControls"/>
    <xsd:element name="SharedWithUsers" ma:index="18"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hidden="true" ma:internalName="SharedWithDetails" ma:readOnly="true">
      <xsd:simpleType>
        <xsd:restriction base="dms:Note"/>
      </xsd:simpleType>
    </xsd:element>
    <xsd:element name="TaxCatchAll" ma:index="25" nillable="true" ma:displayName="Taxonomy Catch All Column" ma:hidden="true" ma:list="{83c747c0-d340-4bb6-9118-c27eb0231322}" ma:internalName="TaxCatchAll" ma:readOnly="false" ma:showField="CatchAllData" ma:web="da53939c-dcd9-44dd-ac85-d0bd4e15d9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E9E4646-ED13-4283-84AC-8D93DA2964CA}">
  <ds:schemaRefs>
    <ds:schemaRef ds:uri="http://schemas.microsoft.com/sharepoint/v3/contenttype/forms"/>
  </ds:schemaRefs>
</ds:datastoreItem>
</file>

<file path=customXml/itemProps2.xml><?xml version="1.0" encoding="utf-8"?>
<ds:datastoreItem xmlns:ds="http://schemas.openxmlformats.org/officeDocument/2006/customXml" ds:itemID="{C5BEEB5E-35BC-4D4F-8B80-8A6A19F512AA}">
  <ds:schemaRefs>
    <ds:schemaRef ds:uri="5fdd1cf4-3cc0-4432-a7a2-7109790f3d31"/>
    <ds:schemaRef ds:uri="http://purl.org/dc/elements/1.1/"/>
    <ds:schemaRef ds:uri="http://www.w3.org/XML/1998/namespace"/>
    <ds:schemaRef ds:uri="http://schemas.openxmlformats.org/package/2006/metadata/core-properties"/>
    <ds:schemaRef ds:uri="da53939c-dcd9-44dd-ac85-d0bd4e15d91e"/>
    <ds:schemaRef ds:uri="http://purl.org/dc/terms/"/>
    <ds:schemaRef ds:uri="http://schemas.microsoft.com/office/2006/documentManagement/types"/>
    <ds:schemaRef ds:uri="http://purl.org/dc/dcmitype/"/>
    <ds:schemaRef ds:uri="http://schemas.microsoft.com/office/infopath/2007/PartnerControls"/>
    <ds:schemaRef ds:uri="http://schemas.microsoft.com/office/2006/metadata/properties"/>
  </ds:schemaRefs>
</ds:datastoreItem>
</file>

<file path=customXml/itemProps3.xml><?xml version="1.0" encoding="utf-8"?>
<ds:datastoreItem xmlns:ds="http://schemas.openxmlformats.org/officeDocument/2006/customXml" ds:itemID="{EA44BD71-C421-4F80-ADF1-B1D0F905786E}">
  <ds:schemaRefs>
    <ds:schemaRef ds:uri="5fdd1cf4-3cc0-4432-a7a2-7109790f3d31"/>
    <ds:schemaRef ds:uri="da53939c-dcd9-44dd-ac85-d0bd4e15d91e"/>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office theme</Template>
  <TotalTime>152</TotalTime>
  <Words>733</Words>
  <Application>Microsoft Macintosh PowerPoint</Application>
  <PresentationFormat>Widescreen</PresentationFormat>
  <Paragraphs>73</Paragraphs>
  <Slides>10</Slides>
  <Notes>10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Aptos</vt:lpstr>
      <vt:lpstr>Arial</vt:lpstr>
      <vt:lpstr>Arial Black</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
  <cp:keywords/>
  <dc:description/>
  <cp:lastModifiedBy>Katherine French</cp:lastModifiedBy>
  <cp:revision>9</cp:revision>
  <dcterms:created xsi:type="dcterms:W3CDTF">2024-06-10T14:19:24Z</dcterms:created>
  <dcterms:modified xsi:type="dcterms:W3CDTF">2024-07-10T14:40:19Z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0x010100C6A529CB4A62A742AE048CABF7079222</vt:lpwstr>
  </property>
  <property fmtid="{D5CDD505-2E9C-101B-9397-08002B2CF9AE}" pid="3" name="MediaServiceImageTags">
    <vt:lpwstr/>
  </property>
  <property fmtid="{D5CDD505-2E9C-101B-9397-08002B2CF9AE}" pid="4" name="Metadata">
    <vt:lpwstr/>
  </property>
</Properties>
</file>